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1.xml" ContentType="application/vnd.openxmlformats-officedocument.drawingml.chart+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4.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5.xml" ContentType="application/vnd.openxmlformats-officedocument.presentationml.tags+xml"/>
  <Override PartName="/ppt/notesSlides/notesSlide56.xml" ContentType="application/vnd.openxmlformats-officedocument.presentationml.notesSlide+xml"/>
  <Override PartName="/ppt/tags/tag6.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2"/>
  </p:notesMasterIdLst>
  <p:sldIdLst>
    <p:sldId id="348" r:id="rId2"/>
    <p:sldId id="335" r:id="rId3"/>
    <p:sldId id="407" r:id="rId4"/>
    <p:sldId id="531" r:id="rId5"/>
    <p:sldId id="593" r:id="rId6"/>
    <p:sldId id="597" r:id="rId7"/>
    <p:sldId id="623" r:id="rId8"/>
    <p:sldId id="624" r:id="rId9"/>
    <p:sldId id="625" r:id="rId10"/>
    <p:sldId id="626" r:id="rId11"/>
    <p:sldId id="636" r:id="rId12"/>
    <p:sldId id="637" r:id="rId13"/>
    <p:sldId id="638" r:id="rId14"/>
    <p:sldId id="639" r:id="rId15"/>
    <p:sldId id="640" r:id="rId16"/>
    <p:sldId id="641" r:id="rId17"/>
    <p:sldId id="642" r:id="rId18"/>
    <p:sldId id="627" r:id="rId19"/>
    <p:sldId id="598" r:id="rId20"/>
    <p:sldId id="622" r:id="rId21"/>
    <p:sldId id="592" r:id="rId22"/>
    <p:sldId id="600" r:id="rId23"/>
    <p:sldId id="602" r:id="rId24"/>
    <p:sldId id="603" r:id="rId25"/>
    <p:sldId id="604" r:id="rId26"/>
    <p:sldId id="607" r:id="rId27"/>
    <p:sldId id="606" r:id="rId28"/>
    <p:sldId id="605" r:id="rId29"/>
    <p:sldId id="628" r:id="rId30"/>
    <p:sldId id="608" r:id="rId31"/>
    <p:sldId id="610" r:id="rId32"/>
    <p:sldId id="616" r:id="rId33"/>
    <p:sldId id="613" r:id="rId34"/>
    <p:sldId id="614" r:id="rId35"/>
    <p:sldId id="621" r:id="rId36"/>
    <p:sldId id="609" r:id="rId37"/>
    <p:sldId id="611" r:id="rId38"/>
    <p:sldId id="612" r:id="rId39"/>
    <p:sldId id="629" r:id="rId40"/>
    <p:sldId id="643" r:id="rId41"/>
    <p:sldId id="644" r:id="rId42"/>
    <p:sldId id="645" r:id="rId43"/>
    <p:sldId id="646" r:id="rId44"/>
    <p:sldId id="656" r:id="rId45"/>
    <p:sldId id="647" r:id="rId46"/>
    <p:sldId id="648" r:id="rId47"/>
    <p:sldId id="653" r:id="rId48"/>
    <p:sldId id="652" r:id="rId49"/>
    <p:sldId id="651" r:id="rId50"/>
    <p:sldId id="654" r:id="rId51"/>
    <p:sldId id="630" r:id="rId52"/>
    <p:sldId id="619" r:id="rId53"/>
    <p:sldId id="657" r:id="rId54"/>
    <p:sldId id="634" r:id="rId55"/>
    <p:sldId id="635" r:id="rId56"/>
    <p:sldId id="655" r:id="rId57"/>
    <p:sldId id="632" r:id="rId58"/>
    <p:sldId id="633" r:id="rId59"/>
    <p:sldId id="658" r:id="rId60"/>
    <p:sldId id="620" r:id="rId61"/>
  </p:sldIdLst>
  <p:sldSz cx="12192000" cy="6858000"/>
  <p:notesSz cx="6858000" cy="9144000"/>
  <p:custDataLst>
    <p:tags r:id="rId6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23" userDrawn="1">
          <p15:clr>
            <a:srgbClr val="A4A3A4"/>
          </p15:clr>
        </p15:guide>
        <p15:guide id="2" pos="551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C7EA"/>
    <a:srgbClr val="568D11"/>
    <a:srgbClr val="CAD9EE"/>
    <a:srgbClr val="174994"/>
    <a:srgbClr val="002060"/>
    <a:srgbClr val="D3B0AD"/>
    <a:srgbClr val="FFFFFF"/>
    <a:srgbClr val="0F8FEF"/>
    <a:srgbClr val="0062AC"/>
    <a:srgbClr val="4074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84821" autoAdjust="0"/>
  </p:normalViewPr>
  <p:slideViewPr>
    <p:cSldViewPr snapToGrid="0" showGuides="1">
      <p:cViewPr varScale="1">
        <p:scale>
          <a:sx n="136" d="100"/>
          <a:sy n="136" d="100"/>
        </p:scale>
        <p:origin x="1188" y="96"/>
      </p:cViewPr>
      <p:guideLst>
        <p:guide orient="horz" pos="1123"/>
        <p:guide pos="5513"/>
      </p:guideLst>
    </p:cSldViewPr>
  </p:slideViewPr>
  <p:notesTextViewPr>
    <p:cViewPr>
      <p:scale>
        <a:sx n="66" d="100"/>
        <a:sy n="66"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F1</c:v>
                </c:pt>
              </c:strCache>
            </c:strRef>
          </c:tx>
          <c:spPr>
            <a:solidFill>
              <a:srgbClr val="2C679E"/>
            </a:solidFill>
          </c:spPr>
          <c:invertIfNegative val="0"/>
          <c:cat>
            <c:strRef>
              <c:f>Sheet1!$A$2:$A$7</c:f>
              <c:strCache>
                <c:ptCount val="6"/>
                <c:pt idx="0">
                  <c:v>GraphSAGE-feature</c:v>
                </c:pt>
                <c:pt idx="1">
                  <c:v>GraphSAGE-featureless</c:v>
                </c:pt>
                <c:pt idx="2">
                  <c:v>XGBoost-feature</c:v>
                </c:pt>
                <c:pt idx="3">
                  <c:v>XGBoost-featureless</c:v>
                </c:pt>
                <c:pt idx="4">
                  <c:v>GCN-feature</c:v>
                </c:pt>
                <c:pt idx="5">
                  <c:v>GCN-featureless</c:v>
                </c:pt>
              </c:strCache>
            </c:strRef>
          </c:cat>
          <c:val>
            <c:numRef>
              <c:f>Sheet1!$B$2:$B$7</c:f>
              <c:numCache>
                <c:formatCode>General</c:formatCode>
                <c:ptCount val="6"/>
                <c:pt idx="0">
                  <c:v>0.52800000000000002</c:v>
                </c:pt>
                <c:pt idx="1">
                  <c:v>0.47799999999999998</c:v>
                </c:pt>
                <c:pt idx="2">
                  <c:v>0.44700000000000001</c:v>
                </c:pt>
                <c:pt idx="3">
                  <c:v>0.41499999999999998</c:v>
                </c:pt>
                <c:pt idx="4">
                  <c:v>0.372</c:v>
                </c:pt>
                <c:pt idx="5">
                  <c:v>0.30499999999999999</c:v>
                </c:pt>
              </c:numCache>
            </c:numRef>
          </c:val>
          <c:extLst>
            <c:ext xmlns:c16="http://schemas.microsoft.com/office/drawing/2014/chart" uri="{C3380CC4-5D6E-409C-BE32-E72D297353CC}">
              <c16:uniqueId val="{00000000-2CD4-4276-A201-0D383FF0F578}"/>
            </c:ext>
          </c:extLst>
        </c:ser>
        <c:ser>
          <c:idx val="1"/>
          <c:order val="1"/>
          <c:tx>
            <c:strRef>
              <c:f>Sheet1!$C$1</c:f>
              <c:strCache>
                <c:ptCount val="1"/>
                <c:pt idx="0">
                  <c:v>Recall</c:v>
                </c:pt>
              </c:strCache>
            </c:strRef>
          </c:tx>
          <c:spPr>
            <a:solidFill>
              <a:srgbClr val="228B8B"/>
            </a:solidFill>
          </c:spPr>
          <c:invertIfNegative val="0"/>
          <c:cat>
            <c:strRef>
              <c:f>Sheet1!$A$2:$A$7</c:f>
              <c:strCache>
                <c:ptCount val="6"/>
                <c:pt idx="0">
                  <c:v>GraphSAGE-feature</c:v>
                </c:pt>
                <c:pt idx="1">
                  <c:v>GraphSAGE-featureless</c:v>
                </c:pt>
                <c:pt idx="2">
                  <c:v>XGBoost-feature</c:v>
                </c:pt>
                <c:pt idx="3">
                  <c:v>XGBoost-featureless</c:v>
                </c:pt>
                <c:pt idx="4">
                  <c:v>GCN-feature</c:v>
                </c:pt>
                <c:pt idx="5">
                  <c:v>GCN-featureless</c:v>
                </c:pt>
              </c:strCache>
            </c:strRef>
          </c:cat>
          <c:val>
            <c:numRef>
              <c:f>Sheet1!$C$2:$C$7</c:f>
              <c:numCache>
                <c:formatCode>General</c:formatCode>
                <c:ptCount val="6"/>
                <c:pt idx="0">
                  <c:v>0.70599999999999996</c:v>
                </c:pt>
                <c:pt idx="1">
                  <c:v>0.67100000000000004</c:v>
                </c:pt>
                <c:pt idx="2">
                  <c:v>0.621</c:v>
                </c:pt>
                <c:pt idx="3">
                  <c:v>0.621</c:v>
                </c:pt>
                <c:pt idx="4">
                  <c:v>0.42199999999999999</c:v>
                </c:pt>
                <c:pt idx="5">
                  <c:v>0.40699999999999997</c:v>
                </c:pt>
              </c:numCache>
            </c:numRef>
          </c:val>
          <c:extLst>
            <c:ext xmlns:c16="http://schemas.microsoft.com/office/drawing/2014/chart" uri="{C3380CC4-5D6E-409C-BE32-E72D297353CC}">
              <c16:uniqueId val="{00000001-2CD4-4276-A201-0D383FF0F578}"/>
            </c:ext>
          </c:extLst>
        </c:ser>
        <c:ser>
          <c:idx val="2"/>
          <c:order val="2"/>
          <c:tx>
            <c:strRef>
              <c:f>Sheet1!$D$1</c:f>
              <c:strCache>
                <c:ptCount val="1"/>
                <c:pt idx="0">
                  <c:v>Precision</c:v>
                </c:pt>
              </c:strCache>
            </c:strRef>
          </c:tx>
          <c:spPr>
            <a:solidFill>
              <a:srgbClr val="B2433F"/>
            </a:solidFill>
          </c:spPr>
          <c:invertIfNegative val="0"/>
          <c:cat>
            <c:strRef>
              <c:f>Sheet1!$A$2:$A$7</c:f>
              <c:strCache>
                <c:ptCount val="6"/>
                <c:pt idx="0">
                  <c:v>GraphSAGE-feature</c:v>
                </c:pt>
                <c:pt idx="1">
                  <c:v>GraphSAGE-featureless</c:v>
                </c:pt>
                <c:pt idx="2">
                  <c:v>XGBoost-feature</c:v>
                </c:pt>
                <c:pt idx="3">
                  <c:v>XGBoost-featureless</c:v>
                </c:pt>
                <c:pt idx="4">
                  <c:v>GCN-feature</c:v>
                </c:pt>
                <c:pt idx="5">
                  <c:v>GCN-featureless</c:v>
                </c:pt>
              </c:strCache>
            </c:strRef>
          </c:cat>
          <c:val>
            <c:numRef>
              <c:f>Sheet1!$D$2:$D$7</c:f>
              <c:numCache>
                <c:formatCode>General</c:formatCode>
                <c:ptCount val="6"/>
                <c:pt idx="0">
                  <c:v>0.42199999999999999</c:v>
                </c:pt>
                <c:pt idx="1">
                  <c:v>0.372</c:v>
                </c:pt>
                <c:pt idx="2">
                  <c:v>0.34899999999999998</c:v>
                </c:pt>
                <c:pt idx="3">
                  <c:v>0.312</c:v>
                </c:pt>
                <c:pt idx="4">
                  <c:v>0.33300000000000002</c:v>
                </c:pt>
                <c:pt idx="5">
                  <c:v>0.24399999999999999</c:v>
                </c:pt>
              </c:numCache>
            </c:numRef>
          </c:val>
          <c:extLst>
            <c:ext xmlns:c16="http://schemas.microsoft.com/office/drawing/2014/chart" uri="{C3380CC4-5D6E-409C-BE32-E72D297353CC}">
              <c16:uniqueId val="{00000002-2CD4-4276-A201-0D383FF0F578}"/>
            </c:ext>
          </c:extLst>
        </c:ser>
        <c:dLbls>
          <c:showLegendKey val="0"/>
          <c:showVal val="0"/>
          <c:showCatName val="0"/>
          <c:showSerName val="0"/>
          <c:showPercent val="0"/>
          <c:showBubbleSize val="0"/>
        </c:dLbls>
        <c:gapWidth val="150"/>
        <c:axId val="-2068027336"/>
        <c:axId val="-2113994440"/>
      </c:barChart>
      <c:catAx>
        <c:axId val="-2068027336"/>
        <c:scaling>
          <c:orientation val="minMax"/>
        </c:scaling>
        <c:delete val="0"/>
        <c:axPos val="l"/>
        <c:numFmt formatCode="General" sourceLinked="0"/>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endParaRPr lang="zh-CN"/>
          </a:p>
        </c:txPr>
        <c:crossAx val="-2113994440"/>
        <c:crosses val="autoZero"/>
        <c:auto val="1"/>
        <c:lblAlgn val="ctr"/>
        <c:lblOffset val="100"/>
        <c:noMultiLvlLbl val="0"/>
      </c:catAx>
      <c:valAx>
        <c:axId val="-2113994440"/>
        <c:scaling>
          <c:orientation val="minMax"/>
          <c:max val="0.8"/>
          <c:min val="0"/>
        </c:scaling>
        <c:delete val="0"/>
        <c:axPos val="b"/>
        <c:majorGridlines/>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cs"/>
              </a:defRPr>
            </a:pPr>
            <a:endParaRPr lang="zh-CN"/>
          </a:p>
        </c:txPr>
        <c:crossAx val="-2068027336"/>
        <c:crosses val="autoZero"/>
        <c:crossBetween val="between"/>
        <c:majorUnit val="0.2"/>
      </c:valAx>
    </c:plotArea>
    <c:legend>
      <c:legendPos val="b"/>
      <c:overlay val="0"/>
      <c:txPr>
        <a:bodyPr rot="0" spcFirstLastPara="0" vertOverflow="ellipsis" vert="horz" wrap="square" anchor="ctr" anchorCtr="1"/>
        <a:lstStyle/>
        <a:p>
          <a:pPr>
            <a:defRPr lang="zh-CN" sz="1800" b="0" i="0" u="none" strike="noStrike" kern="1200" baseline="0">
              <a:solidFill>
                <a:schemeClr val="tx1"/>
              </a:solidFill>
              <a:latin typeface="+mn-lt"/>
              <a:ea typeface="+mn-ea"/>
              <a:cs typeface="+mn-cs"/>
            </a:defRPr>
          </a:pPr>
          <a:endParaRPr lang="zh-CN"/>
        </a:p>
      </c:txPr>
    </c:legend>
    <c:plotVisOnly val="1"/>
    <c:dispBlanksAs val="gap"/>
    <c:showDLblsOverMax val="0"/>
    <c:extLst>
      <c:ext uri="{0b15fc19-7d7d-44ad-8c2d-2c3a37ce22c3}">
        <chartProps xmlns="https://web.wps.cn/et/2018/main" chartId="{4a133c4b-3250-404a-a7b9-cc6539b04edf}"/>
      </c:ext>
    </c:extLst>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3007C-0BBF-4CAD-B02F-7664B804665F}" type="datetimeFigureOut">
              <a:rPr lang="zh-CN" altLang="en-US" smtClean="0"/>
              <a:t>2026/5/9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7DC7C-EA85-41EA-BE8E-3BC04B9579C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800" dirty="0"/>
          </a:p>
        </p:txBody>
      </p:sp>
      <p:sp>
        <p:nvSpPr>
          <p:cNvPr id="4" name="灯片编号占位符 3"/>
          <p:cNvSpPr>
            <a:spLocks noGrp="1"/>
          </p:cNvSpPr>
          <p:nvPr>
            <p:ph type="sldNum" sz="quarter" idx="5"/>
          </p:nvPr>
        </p:nvSpPr>
        <p:spPr/>
        <p:txBody>
          <a:bodyPr/>
          <a:lstStyle/>
          <a:p>
            <a:fld id="{8927DC7C-EA85-41EA-BE8E-3BC04B9579C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修改</a:t>
            </a:r>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具体来看，撤稿往往不是一个瞬间发生的事件，而是一个逐步演化的过程。当论文受到质疑后，吹哨人或同行会提出问题，相关讨论进一步扩散，论文、作者甚至所在机构都会受到负面评价。也就是说，撤稿问题背后实际包含了“质疑</a:t>
            </a:r>
            <a:r>
              <a:rPr lang="en-US" altLang="zh-CN" dirty="0"/>
              <a:t>—</a:t>
            </a:r>
            <a:r>
              <a:rPr lang="zh-CN" altLang="en-US" dirty="0"/>
              <a:t>传播</a:t>
            </a:r>
            <a:r>
              <a:rPr lang="en-US" altLang="zh-CN" dirty="0"/>
              <a:t>—</a:t>
            </a:r>
            <a:r>
              <a:rPr lang="zh-CN" altLang="en-US" dirty="0"/>
              <a:t>评价”的连续过程，这也是本研究希望进一步分析的重点。</a:t>
            </a:r>
          </a:p>
        </p:txBody>
      </p:sp>
      <p:sp>
        <p:nvSpPr>
          <p:cNvPr id="4" name="灯片编号占位符 3"/>
          <p:cNvSpPr>
            <a:spLocks noGrp="1"/>
          </p:cNvSpPr>
          <p:nvPr>
            <p:ph type="sldNum" sz="quarter" idx="5"/>
          </p:nvPr>
        </p:nvSpPr>
        <p:spPr/>
        <p:txBody>
          <a:bodyPr/>
          <a:lstStyle/>
          <a:p>
            <a:fld id="{8927DC7C-EA85-41EA-BE8E-3BC04B9579CE}" type="slidenum">
              <a:rPr lang="zh-CN" altLang="en-US" smtClean="0"/>
              <a:t>4</a:t>
            </a:fld>
            <a:endParaRPr lang="zh-CN" altLang="en-US"/>
          </a:p>
        </p:txBody>
      </p:sp>
    </p:spTree>
    <p:extLst>
      <p:ext uri="{BB962C8B-B14F-4D97-AF65-F5344CB8AC3E}">
        <p14:creationId xmlns:p14="http://schemas.microsoft.com/office/powerpoint/2010/main" val="102528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来自科学网的一篇题为</a:t>
            </a:r>
          </a:p>
        </p:txBody>
      </p:sp>
      <p:sp>
        <p:nvSpPr>
          <p:cNvPr id="4" name="灯片编号占位符 3"/>
          <p:cNvSpPr>
            <a:spLocks noGrp="1"/>
          </p:cNvSpPr>
          <p:nvPr>
            <p:ph type="sldNum" sz="quarter" idx="5"/>
          </p:nvPr>
        </p:nvSpPr>
        <p:spPr/>
        <p:txBody>
          <a:bodyPr/>
          <a:lstStyle/>
          <a:p>
            <a:fld id="{8927DC7C-EA85-41EA-BE8E-3BC04B9579CE}" type="slidenum">
              <a:rPr lang="zh-CN" altLang="en-US" smtClean="0"/>
              <a:t>5</a:t>
            </a:fld>
            <a:endParaRPr lang="zh-CN" altLang="en-US"/>
          </a:p>
        </p:txBody>
      </p:sp>
    </p:spTree>
    <p:extLst>
      <p:ext uri="{BB962C8B-B14F-4D97-AF65-F5344CB8AC3E}">
        <p14:creationId xmlns:p14="http://schemas.microsoft.com/office/powerpoint/2010/main" val="383320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11668-4AC4-06B9-4077-07991DFA6C1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399234B-2184-AFF3-136E-96DF6BA9D4A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AB7B732-C2A1-69C1-3DDA-65275984A3C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148105C-6217-EDCA-7690-2C72B4FE6E95}"/>
              </a:ext>
            </a:extLst>
          </p:cNvPr>
          <p:cNvSpPr>
            <a:spLocks noGrp="1"/>
          </p:cNvSpPr>
          <p:nvPr>
            <p:ph type="sldNum" sz="quarter" idx="5"/>
          </p:nvPr>
        </p:nvSpPr>
        <p:spPr/>
        <p:txBody>
          <a:bodyPr/>
          <a:lstStyle/>
          <a:p>
            <a:fld id="{8927DC7C-EA85-41EA-BE8E-3BC04B9579CE}" type="slidenum">
              <a:rPr lang="zh-CN" altLang="en-US" smtClean="0"/>
              <a:t>6</a:t>
            </a:fld>
            <a:endParaRPr lang="zh-CN" altLang="en-US"/>
          </a:p>
        </p:txBody>
      </p:sp>
    </p:spTree>
    <p:extLst>
      <p:ext uri="{BB962C8B-B14F-4D97-AF65-F5344CB8AC3E}">
        <p14:creationId xmlns:p14="http://schemas.microsoft.com/office/powerpoint/2010/main" val="354832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01138-3D98-34E1-EC90-00CAA419705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C4D8AF-778A-BFD8-53D5-F7D872B2D72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208EDC4-6190-1CA8-9E9C-74A2E846798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EF32A73-3FB0-F35C-495B-EB089BF957AA}"/>
              </a:ext>
            </a:extLst>
          </p:cNvPr>
          <p:cNvSpPr>
            <a:spLocks noGrp="1"/>
          </p:cNvSpPr>
          <p:nvPr>
            <p:ph type="sldNum" sz="quarter" idx="5"/>
          </p:nvPr>
        </p:nvSpPr>
        <p:spPr/>
        <p:txBody>
          <a:bodyPr/>
          <a:lstStyle/>
          <a:p>
            <a:fld id="{8927DC7C-EA85-41EA-BE8E-3BC04B9579CE}" type="slidenum">
              <a:rPr lang="zh-CN" altLang="en-US" smtClean="0"/>
              <a:t>7</a:t>
            </a:fld>
            <a:endParaRPr lang="zh-CN" altLang="en-US"/>
          </a:p>
        </p:txBody>
      </p:sp>
    </p:spTree>
    <p:extLst>
      <p:ext uri="{BB962C8B-B14F-4D97-AF65-F5344CB8AC3E}">
        <p14:creationId xmlns:p14="http://schemas.microsoft.com/office/powerpoint/2010/main" val="637783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3A06D-F1E3-9F91-DC00-1FEC20ADA5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EBC2A3-89F5-C966-C87B-77E2534C8CE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15B5401-BEA8-3AFD-B20C-26474EB1A0B7}"/>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E62AA34F-17AA-6E5C-4214-B403E9FF77A2}"/>
              </a:ext>
            </a:extLst>
          </p:cNvPr>
          <p:cNvSpPr>
            <a:spLocks noGrp="1"/>
          </p:cNvSpPr>
          <p:nvPr>
            <p:ph type="sldNum" sz="quarter" idx="10"/>
          </p:nvPr>
        </p:nvSpPr>
        <p:spPr/>
        <p:txBody>
          <a:bodyPr/>
          <a:lstStyle/>
          <a:p>
            <a:fld id="{8927DC7C-EA85-41EA-BE8E-3BC04B9579CE}" type="slidenum">
              <a:rPr lang="zh-CN" altLang="en-US" smtClean="0"/>
              <a:t>8</a:t>
            </a:fld>
            <a:endParaRPr lang="zh-CN" altLang="en-US"/>
          </a:p>
        </p:txBody>
      </p:sp>
    </p:spTree>
    <p:extLst>
      <p:ext uri="{BB962C8B-B14F-4D97-AF65-F5344CB8AC3E}">
        <p14:creationId xmlns:p14="http://schemas.microsoft.com/office/powerpoint/2010/main" val="3104840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C8F67-1275-A1FA-1092-1512D14A9F9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093CE41-3648-FAFE-2020-BB2B921D23F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B0C4B4D-47E4-1670-987D-50357573005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34D77F9-D5BD-D479-DE1E-445178C4074F}"/>
              </a:ext>
            </a:extLst>
          </p:cNvPr>
          <p:cNvSpPr>
            <a:spLocks noGrp="1"/>
          </p:cNvSpPr>
          <p:nvPr>
            <p:ph type="sldNum" sz="quarter" idx="5"/>
          </p:nvPr>
        </p:nvSpPr>
        <p:spPr/>
        <p:txBody>
          <a:bodyPr/>
          <a:lstStyle/>
          <a:p>
            <a:fld id="{8927DC7C-EA85-41EA-BE8E-3BC04B9579CE}" type="slidenum">
              <a:rPr lang="zh-CN" altLang="en-US" smtClean="0"/>
              <a:t>9</a:t>
            </a:fld>
            <a:endParaRPr lang="zh-CN" altLang="en-US"/>
          </a:p>
        </p:txBody>
      </p:sp>
    </p:spTree>
    <p:extLst>
      <p:ext uri="{BB962C8B-B14F-4D97-AF65-F5344CB8AC3E}">
        <p14:creationId xmlns:p14="http://schemas.microsoft.com/office/powerpoint/2010/main" val="3921295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D60C8-0A14-81D5-CB45-FD3A6A0EFFD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7B108B0-2D41-E12D-8273-6A7CD1D82F8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998202B-71F4-07D3-134C-0CAB5BCBCF5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BD98432-C1DC-70E8-1B67-92EB9B6AB114}"/>
              </a:ext>
            </a:extLst>
          </p:cNvPr>
          <p:cNvSpPr>
            <a:spLocks noGrp="1"/>
          </p:cNvSpPr>
          <p:nvPr>
            <p:ph type="sldNum" sz="quarter" idx="5"/>
          </p:nvPr>
        </p:nvSpPr>
        <p:spPr/>
        <p:txBody>
          <a:bodyPr/>
          <a:lstStyle/>
          <a:p>
            <a:fld id="{8927DC7C-EA85-41EA-BE8E-3BC04B9579CE}" type="slidenum">
              <a:rPr lang="zh-CN" altLang="en-US" smtClean="0"/>
              <a:t>10</a:t>
            </a:fld>
            <a:endParaRPr lang="zh-CN" altLang="en-US"/>
          </a:p>
        </p:txBody>
      </p:sp>
    </p:spTree>
    <p:extLst>
      <p:ext uri="{BB962C8B-B14F-4D97-AF65-F5344CB8AC3E}">
        <p14:creationId xmlns:p14="http://schemas.microsoft.com/office/powerpoint/2010/main" val="1537632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A85D6-DCC2-9312-AF01-4648357F8D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E3B5418-B72A-15E8-85D1-F127C49C9E1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0D6102-75F0-C149-F6CA-9E47EE825CC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C9E18A8-0739-7502-21EB-A045E7E7A3B5}"/>
              </a:ext>
            </a:extLst>
          </p:cNvPr>
          <p:cNvSpPr>
            <a:spLocks noGrp="1"/>
          </p:cNvSpPr>
          <p:nvPr>
            <p:ph type="sldNum" sz="quarter" idx="5"/>
          </p:nvPr>
        </p:nvSpPr>
        <p:spPr/>
        <p:txBody>
          <a:bodyPr/>
          <a:lstStyle/>
          <a:p>
            <a:fld id="{8927DC7C-EA85-41EA-BE8E-3BC04B9579CE}" type="slidenum">
              <a:rPr lang="zh-CN" altLang="en-US" smtClean="0"/>
              <a:t>11</a:t>
            </a:fld>
            <a:endParaRPr lang="zh-CN" altLang="en-US"/>
          </a:p>
        </p:txBody>
      </p:sp>
    </p:spTree>
    <p:extLst>
      <p:ext uri="{BB962C8B-B14F-4D97-AF65-F5344CB8AC3E}">
        <p14:creationId xmlns:p14="http://schemas.microsoft.com/office/powerpoint/2010/main" val="1872701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A39FA-9885-21A6-6784-78745CBD1F9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F82553C-F039-C337-9382-0B095DDD9C0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5CF87BA-DB1E-321F-EF54-1F209803424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9580396-F629-63D7-5DDA-A844AFC4EF7C}"/>
              </a:ext>
            </a:extLst>
          </p:cNvPr>
          <p:cNvSpPr>
            <a:spLocks noGrp="1"/>
          </p:cNvSpPr>
          <p:nvPr>
            <p:ph type="sldNum" sz="quarter" idx="5"/>
          </p:nvPr>
        </p:nvSpPr>
        <p:spPr/>
        <p:txBody>
          <a:bodyPr/>
          <a:lstStyle/>
          <a:p>
            <a:fld id="{8927DC7C-EA85-41EA-BE8E-3BC04B9579CE}" type="slidenum">
              <a:rPr lang="zh-CN" altLang="en-US" smtClean="0"/>
              <a:t>12</a:t>
            </a:fld>
            <a:endParaRPr lang="zh-CN" altLang="en-US"/>
          </a:p>
        </p:txBody>
      </p:sp>
    </p:spTree>
    <p:extLst>
      <p:ext uri="{BB962C8B-B14F-4D97-AF65-F5344CB8AC3E}">
        <p14:creationId xmlns:p14="http://schemas.microsoft.com/office/powerpoint/2010/main" val="1374558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4C407-30DD-58E9-A64E-3773D80BAED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81A2772-2ECA-0FF6-6302-0DE8761D278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FFCD921-33DB-6C91-51B6-6E397C1AFC9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FC63F8B-7A4B-9057-C8B4-393A4890792B}"/>
              </a:ext>
            </a:extLst>
          </p:cNvPr>
          <p:cNvSpPr>
            <a:spLocks noGrp="1"/>
          </p:cNvSpPr>
          <p:nvPr>
            <p:ph type="sldNum" sz="quarter" idx="5"/>
          </p:nvPr>
        </p:nvSpPr>
        <p:spPr/>
        <p:txBody>
          <a:bodyPr/>
          <a:lstStyle/>
          <a:p>
            <a:fld id="{8927DC7C-EA85-41EA-BE8E-3BC04B9579CE}" type="slidenum">
              <a:rPr lang="zh-CN" altLang="en-US" smtClean="0"/>
              <a:t>13</a:t>
            </a:fld>
            <a:endParaRPr lang="zh-CN" altLang="en-US"/>
          </a:p>
        </p:txBody>
      </p:sp>
    </p:spTree>
    <p:extLst>
      <p:ext uri="{BB962C8B-B14F-4D97-AF65-F5344CB8AC3E}">
        <p14:creationId xmlns:p14="http://schemas.microsoft.com/office/powerpoint/2010/main" val="3657988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A2F48-5693-2190-F438-A8A87305B36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B4071B5-0851-12A2-CCAE-30677AC41C5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9E37F45-73C2-F779-0067-425D2B03CE7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AD1DFC0-2B51-53DB-7D52-A3B0E6A7767A}"/>
              </a:ext>
            </a:extLst>
          </p:cNvPr>
          <p:cNvSpPr>
            <a:spLocks noGrp="1"/>
          </p:cNvSpPr>
          <p:nvPr>
            <p:ph type="sldNum" sz="quarter" idx="5"/>
          </p:nvPr>
        </p:nvSpPr>
        <p:spPr/>
        <p:txBody>
          <a:bodyPr/>
          <a:lstStyle/>
          <a:p>
            <a:fld id="{8927DC7C-EA85-41EA-BE8E-3BC04B9579CE}" type="slidenum">
              <a:rPr lang="zh-CN" altLang="en-US" smtClean="0"/>
              <a:t>14</a:t>
            </a:fld>
            <a:endParaRPr lang="zh-CN" altLang="en-US"/>
          </a:p>
        </p:txBody>
      </p:sp>
    </p:spTree>
    <p:extLst>
      <p:ext uri="{BB962C8B-B14F-4D97-AF65-F5344CB8AC3E}">
        <p14:creationId xmlns:p14="http://schemas.microsoft.com/office/powerpoint/2010/main" val="2217299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4CA95-1FD1-F75B-8104-29BDEBF8800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C5BFE8F-3C3D-2A32-15D6-96DA759092A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E190993-E287-49AF-15E6-A1B2D2CD92B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8CAC3C7-E264-09D5-EBA7-EFECF0DFE2B3}"/>
              </a:ext>
            </a:extLst>
          </p:cNvPr>
          <p:cNvSpPr>
            <a:spLocks noGrp="1"/>
          </p:cNvSpPr>
          <p:nvPr>
            <p:ph type="sldNum" sz="quarter" idx="5"/>
          </p:nvPr>
        </p:nvSpPr>
        <p:spPr/>
        <p:txBody>
          <a:bodyPr/>
          <a:lstStyle/>
          <a:p>
            <a:fld id="{8927DC7C-EA85-41EA-BE8E-3BC04B9579CE}" type="slidenum">
              <a:rPr lang="zh-CN" altLang="en-US" smtClean="0"/>
              <a:t>15</a:t>
            </a:fld>
            <a:endParaRPr lang="zh-CN" altLang="en-US"/>
          </a:p>
        </p:txBody>
      </p:sp>
    </p:spTree>
    <p:extLst>
      <p:ext uri="{BB962C8B-B14F-4D97-AF65-F5344CB8AC3E}">
        <p14:creationId xmlns:p14="http://schemas.microsoft.com/office/powerpoint/2010/main" val="3304230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A0D4A-4C85-7E62-9654-55A851AE671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D62E17E-CF13-9095-AA6E-9C8457F9899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B7DFD37-A202-3EAD-AD74-F077D4EE3BD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162E74A-C568-1066-2195-4814AD146642}"/>
              </a:ext>
            </a:extLst>
          </p:cNvPr>
          <p:cNvSpPr>
            <a:spLocks noGrp="1"/>
          </p:cNvSpPr>
          <p:nvPr>
            <p:ph type="sldNum" sz="quarter" idx="5"/>
          </p:nvPr>
        </p:nvSpPr>
        <p:spPr/>
        <p:txBody>
          <a:bodyPr/>
          <a:lstStyle/>
          <a:p>
            <a:fld id="{8927DC7C-EA85-41EA-BE8E-3BC04B9579CE}" type="slidenum">
              <a:rPr lang="zh-CN" altLang="en-US" smtClean="0"/>
              <a:t>16</a:t>
            </a:fld>
            <a:endParaRPr lang="zh-CN" altLang="en-US"/>
          </a:p>
        </p:txBody>
      </p:sp>
    </p:spTree>
    <p:extLst>
      <p:ext uri="{BB962C8B-B14F-4D97-AF65-F5344CB8AC3E}">
        <p14:creationId xmlns:p14="http://schemas.microsoft.com/office/powerpoint/2010/main" val="2963503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28A1A-CDBA-AA5D-2029-329492A5822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7DE6D8E-BAC8-5BC3-7060-F48ECA4CB2A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D925E18-356C-5CE1-92C0-41A487F58964}"/>
              </a:ext>
            </a:extLst>
          </p:cNvPr>
          <p:cNvSpPr>
            <a:spLocks noGrp="1"/>
          </p:cNvSpPr>
          <p:nvPr>
            <p:ph type="body" idx="1"/>
          </p:nvPr>
        </p:nvSpPr>
        <p:spPr/>
        <p:txBody>
          <a:bodyPr/>
          <a:lstStyle/>
          <a:p>
            <a:r>
              <a:rPr lang="zh-CN" altLang="en-US" dirty="0"/>
              <a:t>修改 具体 提出本文做什么 缺章节图</a:t>
            </a:r>
          </a:p>
        </p:txBody>
      </p:sp>
      <p:sp>
        <p:nvSpPr>
          <p:cNvPr id="4" name="灯片编号占位符 3">
            <a:extLst>
              <a:ext uri="{FF2B5EF4-FFF2-40B4-BE49-F238E27FC236}">
                <a16:creationId xmlns:a16="http://schemas.microsoft.com/office/drawing/2014/main" id="{AAB8E283-0F99-16A1-3C24-1A03B5867BB1}"/>
              </a:ext>
            </a:extLst>
          </p:cNvPr>
          <p:cNvSpPr>
            <a:spLocks noGrp="1"/>
          </p:cNvSpPr>
          <p:nvPr>
            <p:ph type="sldNum" sz="quarter" idx="5"/>
          </p:nvPr>
        </p:nvSpPr>
        <p:spPr/>
        <p:txBody>
          <a:bodyPr/>
          <a:lstStyle/>
          <a:p>
            <a:fld id="{8927DC7C-EA85-41EA-BE8E-3BC04B9579CE}" type="slidenum">
              <a:rPr lang="zh-CN" altLang="en-US" smtClean="0"/>
              <a:t>17</a:t>
            </a:fld>
            <a:endParaRPr lang="zh-CN" altLang="en-US"/>
          </a:p>
        </p:txBody>
      </p:sp>
    </p:spTree>
    <p:extLst>
      <p:ext uri="{BB962C8B-B14F-4D97-AF65-F5344CB8AC3E}">
        <p14:creationId xmlns:p14="http://schemas.microsoft.com/office/powerpoint/2010/main" val="248789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1659B-EDD7-4F78-B97E-A73711ECDC2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23C3404-9246-445A-0678-8F39BBBEB58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FF41F25-34FD-C7E8-C8A9-6C60483D964A}"/>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840C2472-204F-8B0B-0440-E067B8CCE07C}"/>
              </a:ext>
            </a:extLst>
          </p:cNvPr>
          <p:cNvSpPr>
            <a:spLocks noGrp="1"/>
          </p:cNvSpPr>
          <p:nvPr>
            <p:ph type="sldNum" sz="quarter" idx="10"/>
          </p:nvPr>
        </p:nvSpPr>
        <p:spPr/>
        <p:txBody>
          <a:bodyPr/>
          <a:lstStyle/>
          <a:p>
            <a:fld id="{8927DC7C-EA85-41EA-BE8E-3BC04B9579CE}" type="slidenum">
              <a:rPr lang="zh-CN" altLang="en-US" smtClean="0"/>
              <a:t>18</a:t>
            </a:fld>
            <a:endParaRPr lang="zh-CN" altLang="en-US"/>
          </a:p>
        </p:txBody>
      </p:sp>
    </p:spTree>
    <p:extLst>
      <p:ext uri="{BB962C8B-B14F-4D97-AF65-F5344CB8AC3E}">
        <p14:creationId xmlns:p14="http://schemas.microsoft.com/office/powerpoint/2010/main" val="1268188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27DC7C-EA85-41EA-BE8E-3BC04B9579CE}" type="slidenum">
              <a:rPr lang="zh-CN" altLang="en-US" smtClean="0"/>
              <a:t>20</a:t>
            </a:fld>
            <a:endParaRPr lang="zh-CN" altLang="en-US"/>
          </a:p>
        </p:txBody>
      </p:sp>
    </p:spTree>
    <p:extLst>
      <p:ext uri="{BB962C8B-B14F-4D97-AF65-F5344CB8AC3E}">
        <p14:creationId xmlns:p14="http://schemas.microsoft.com/office/powerpoint/2010/main" val="2140600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27DC7C-EA85-41EA-BE8E-3BC04B9579CE}" type="slidenum">
              <a:rPr lang="zh-CN" altLang="en-US" smtClean="0"/>
              <a:t>22</a:t>
            </a:fld>
            <a:endParaRPr lang="zh-CN" altLang="en-US"/>
          </a:p>
        </p:txBody>
      </p:sp>
    </p:spTree>
    <p:extLst>
      <p:ext uri="{BB962C8B-B14F-4D97-AF65-F5344CB8AC3E}">
        <p14:creationId xmlns:p14="http://schemas.microsoft.com/office/powerpoint/2010/main" val="2417566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927DC7C-EA85-41EA-BE8E-3BC04B9579CE}" type="slidenum">
              <a:rPr lang="zh-CN" altLang="en-US" smtClean="0"/>
              <a:t>23</a:t>
            </a:fld>
            <a:endParaRPr lang="zh-CN" altLang="en-US"/>
          </a:p>
        </p:txBody>
      </p:sp>
    </p:spTree>
    <p:extLst>
      <p:ext uri="{BB962C8B-B14F-4D97-AF65-F5344CB8AC3E}">
        <p14:creationId xmlns:p14="http://schemas.microsoft.com/office/powerpoint/2010/main" val="6903134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6B6D8-032C-4122-A990-8BFC7E99BCA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F4C721D-B117-2EA4-2D0D-63E501B59DD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607D8D-D6F2-838C-2702-62EF5063511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9C3F156-A86D-54E1-CEA8-71F91C9FDE73}"/>
              </a:ext>
            </a:extLst>
          </p:cNvPr>
          <p:cNvSpPr>
            <a:spLocks noGrp="1"/>
          </p:cNvSpPr>
          <p:nvPr>
            <p:ph type="sldNum" sz="quarter" idx="5"/>
          </p:nvPr>
        </p:nvSpPr>
        <p:spPr/>
        <p:txBody>
          <a:bodyPr/>
          <a:lstStyle/>
          <a:p>
            <a:fld id="{8927DC7C-EA85-41EA-BE8E-3BC04B9579CE}" type="slidenum">
              <a:rPr lang="zh-CN" altLang="en-US" smtClean="0"/>
              <a:t>24</a:t>
            </a:fld>
            <a:endParaRPr lang="zh-CN" altLang="en-US"/>
          </a:p>
        </p:txBody>
      </p:sp>
    </p:spTree>
    <p:extLst>
      <p:ext uri="{BB962C8B-B14F-4D97-AF65-F5344CB8AC3E}">
        <p14:creationId xmlns:p14="http://schemas.microsoft.com/office/powerpoint/2010/main" val="696822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44701-7064-6BCA-E54F-46C1A704386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655119-F24C-D085-287B-105157A16FB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0E49376-BDE8-20D1-CE5A-D762FD00832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D35ED24-9D3C-D3B8-1046-EFD56D7DBF14}"/>
              </a:ext>
            </a:extLst>
          </p:cNvPr>
          <p:cNvSpPr>
            <a:spLocks noGrp="1"/>
          </p:cNvSpPr>
          <p:nvPr>
            <p:ph type="sldNum" sz="quarter" idx="5"/>
          </p:nvPr>
        </p:nvSpPr>
        <p:spPr/>
        <p:txBody>
          <a:bodyPr/>
          <a:lstStyle/>
          <a:p>
            <a:fld id="{8927DC7C-EA85-41EA-BE8E-3BC04B9579CE}" type="slidenum">
              <a:rPr lang="zh-CN" altLang="en-US" smtClean="0"/>
              <a:t>25</a:t>
            </a:fld>
            <a:endParaRPr lang="zh-CN" altLang="en-US"/>
          </a:p>
        </p:txBody>
      </p:sp>
    </p:spTree>
    <p:extLst>
      <p:ext uri="{BB962C8B-B14F-4D97-AF65-F5344CB8AC3E}">
        <p14:creationId xmlns:p14="http://schemas.microsoft.com/office/powerpoint/2010/main" val="638568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BB3AB-D698-CFA0-9389-7FD585247D1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0725E80-AB5F-5038-2CD7-057E0D9F652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72A14BA-7C79-1B4E-BFCC-13543D0201C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D5DDE9B-5878-3D8F-7034-F9D60C31C706}"/>
              </a:ext>
            </a:extLst>
          </p:cNvPr>
          <p:cNvSpPr>
            <a:spLocks noGrp="1"/>
          </p:cNvSpPr>
          <p:nvPr>
            <p:ph type="sldNum" sz="quarter" idx="5"/>
          </p:nvPr>
        </p:nvSpPr>
        <p:spPr/>
        <p:txBody>
          <a:bodyPr/>
          <a:lstStyle/>
          <a:p>
            <a:fld id="{8927DC7C-EA85-41EA-BE8E-3BC04B9579CE}" type="slidenum">
              <a:rPr lang="zh-CN" altLang="en-US" smtClean="0"/>
              <a:t>26</a:t>
            </a:fld>
            <a:endParaRPr lang="zh-CN" altLang="en-US"/>
          </a:p>
        </p:txBody>
      </p:sp>
    </p:spTree>
    <p:extLst>
      <p:ext uri="{BB962C8B-B14F-4D97-AF65-F5344CB8AC3E}">
        <p14:creationId xmlns:p14="http://schemas.microsoft.com/office/powerpoint/2010/main" val="3234736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E8E96-9B2D-5EF3-12F4-D7F5BBD8A12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B6F96A6-B4F1-6D8A-1544-2CAD093213E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87994C9-7B66-26E5-DE63-377FAA6B2B0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521D1DC-41AF-191E-4DD6-3154719D19C5}"/>
              </a:ext>
            </a:extLst>
          </p:cNvPr>
          <p:cNvSpPr>
            <a:spLocks noGrp="1"/>
          </p:cNvSpPr>
          <p:nvPr>
            <p:ph type="sldNum" sz="quarter" idx="5"/>
          </p:nvPr>
        </p:nvSpPr>
        <p:spPr/>
        <p:txBody>
          <a:bodyPr/>
          <a:lstStyle/>
          <a:p>
            <a:fld id="{8927DC7C-EA85-41EA-BE8E-3BC04B9579CE}" type="slidenum">
              <a:rPr lang="zh-CN" altLang="en-US" smtClean="0"/>
              <a:t>27</a:t>
            </a:fld>
            <a:endParaRPr lang="zh-CN" altLang="en-US"/>
          </a:p>
        </p:txBody>
      </p:sp>
    </p:spTree>
    <p:extLst>
      <p:ext uri="{BB962C8B-B14F-4D97-AF65-F5344CB8AC3E}">
        <p14:creationId xmlns:p14="http://schemas.microsoft.com/office/powerpoint/2010/main" val="24745057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2AC0C-D7E9-2436-0F86-2DFA8FB600E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9EBD01E-1BB4-8F63-89BD-ACE8E805C1F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E03617E-EA25-8702-15F1-A0C376DCF28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CF30526-8702-151D-1038-F6D9C9481C90}"/>
              </a:ext>
            </a:extLst>
          </p:cNvPr>
          <p:cNvSpPr>
            <a:spLocks noGrp="1"/>
          </p:cNvSpPr>
          <p:nvPr>
            <p:ph type="sldNum" sz="quarter" idx="5"/>
          </p:nvPr>
        </p:nvSpPr>
        <p:spPr/>
        <p:txBody>
          <a:bodyPr/>
          <a:lstStyle/>
          <a:p>
            <a:fld id="{8927DC7C-EA85-41EA-BE8E-3BC04B9579CE}" type="slidenum">
              <a:rPr lang="zh-CN" altLang="en-US" smtClean="0"/>
              <a:t>28</a:t>
            </a:fld>
            <a:endParaRPr lang="zh-CN" altLang="en-US"/>
          </a:p>
        </p:txBody>
      </p:sp>
    </p:spTree>
    <p:extLst>
      <p:ext uri="{BB962C8B-B14F-4D97-AF65-F5344CB8AC3E}">
        <p14:creationId xmlns:p14="http://schemas.microsoft.com/office/powerpoint/2010/main" val="2779746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D27C9-6AAB-E640-02E8-FEDA6598D34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644EA37-87F3-8BB2-187C-019F4FC4CDA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9321600-1D8C-BB3D-C9D7-32C7742C61A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0A2AB891-FBF5-DC88-D3FC-61FC7C0FB5BE}"/>
              </a:ext>
            </a:extLst>
          </p:cNvPr>
          <p:cNvSpPr>
            <a:spLocks noGrp="1"/>
          </p:cNvSpPr>
          <p:nvPr>
            <p:ph type="sldNum" sz="quarter" idx="10"/>
          </p:nvPr>
        </p:nvSpPr>
        <p:spPr/>
        <p:txBody>
          <a:bodyPr/>
          <a:lstStyle/>
          <a:p>
            <a:fld id="{8927DC7C-EA85-41EA-BE8E-3BC04B9579CE}" type="slidenum">
              <a:rPr lang="zh-CN" altLang="en-US" smtClean="0"/>
              <a:t>29</a:t>
            </a:fld>
            <a:endParaRPr lang="zh-CN" altLang="en-US"/>
          </a:p>
        </p:txBody>
      </p:sp>
    </p:spTree>
    <p:extLst>
      <p:ext uri="{BB962C8B-B14F-4D97-AF65-F5344CB8AC3E}">
        <p14:creationId xmlns:p14="http://schemas.microsoft.com/office/powerpoint/2010/main" val="33623078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21360-BEC4-C188-D916-88B756B6783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66AD1F8-A8DF-0104-AC5C-0C56DD9E4D9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111FAE5-43E5-24D3-4F0A-BF80513840F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7C8D2AA-D931-1E9F-AB36-BD2219754406}"/>
              </a:ext>
            </a:extLst>
          </p:cNvPr>
          <p:cNvSpPr>
            <a:spLocks noGrp="1"/>
          </p:cNvSpPr>
          <p:nvPr>
            <p:ph type="sldNum" sz="quarter" idx="5"/>
          </p:nvPr>
        </p:nvSpPr>
        <p:spPr/>
        <p:txBody>
          <a:bodyPr/>
          <a:lstStyle/>
          <a:p>
            <a:fld id="{8927DC7C-EA85-41EA-BE8E-3BC04B9579CE}" type="slidenum">
              <a:rPr lang="zh-CN" altLang="en-US" smtClean="0"/>
              <a:t>30</a:t>
            </a:fld>
            <a:endParaRPr lang="zh-CN" altLang="en-US"/>
          </a:p>
        </p:txBody>
      </p:sp>
    </p:spTree>
    <p:extLst>
      <p:ext uri="{BB962C8B-B14F-4D97-AF65-F5344CB8AC3E}">
        <p14:creationId xmlns:p14="http://schemas.microsoft.com/office/powerpoint/2010/main" val="2488554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5E17F-25A0-83D1-94E1-0D28B9BDCAB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ABBECFD-C222-549E-D364-8E0E431408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6C070E6-6B8C-4C8C-FD5A-F890933EC49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000E3E9-06EA-0E24-79F3-442138D74807}"/>
              </a:ext>
            </a:extLst>
          </p:cNvPr>
          <p:cNvSpPr>
            <a:spLocks noGrp="1"/>
          </p:cNvSpPr>
          <p:nvPr>
            <p:ph type="sldNum" sz="quarter" idx="5"/>
          </p:nvPr>
        </p:nvSpPr>
        <p:spPr/>
        <p:txBody>
          <a:bodyPr/>
          <a:lstStyle/>
          <a:p>
            <a:fld id="{8927DC7C-EA85-41EA-BE8E-3BC04B9579CE}" type="slidenum">
              <a:rPr lang="zh-CN" altLang="en-US" smtClean="0"/>
              <a:t>31</a:t>
            </a:fld>
            <a:endParaRPr lang="zh-CN" altLang="en-US"/>
          </a:p>
        </p:txBody>
      </p:sp>
    </p:spTree>
    <p:extLst>
      <p:ext uri="{BB962C8B-B14F-4D97-AF65-F5344CB8AC3E}">
        <p14:creationId xmlns:p14="http://schemas.microsoft.com/office/powerpoint/2010/main" val="1191832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2ED29-2954-19AF-336D-02E1101378E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2E66976-4089-3350-14C4-AC3D0C84BAE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776453F-E073-5034-EC5B-F8260BE4945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21E5336-B923-5C02-A83B-0854A3836E91}"/>
              </a:ext>
            </a:extLst>
          </p:cNvPr>
          <p:cNvSpPr>
            <a:spLocks noGrp="1"/>
          </p:cNvSpPr>
          <p:nvPr>
            <p:ph type="sldNum" sz="quarter" idx="5"/>
          </p:nvPr>
        </p:nvSpPr>
        <p:spPr/>
        <p:txBody>
          <a:bodyPr/>
          <a:lstStyle/>
          <a:p>
            <a:fld id="{8927DC7C-EA85-41EA-BE8E-3BC04B9579CE}" type="slidenum">
              <a:rPr lang="zh-CN" altLang="en-US" smtClean="0"/>
              <a:t>32</a:t>
            </a:fld>
            <a:endParaRPr lang="zh-CN" altLang="en-US"/>
          </a:p>
        </p:txBody>
      </p:sp>
    </p:spTree>
    <p:extLst>
      <p:ext uri="{BB962C8B-B14F-4D97-AF65-F5344CB8AC3E}">
        <p14:creationId xmlns:p14="http://schemas.microsoft.com/office/powerpoint/2010/main" val="14847111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4AF9C-8ADF-13B9-C0D0-3719EAA8C6E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C00BF38-BE45-2885-3575-C48916E0AD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E2323A-308E-2BEA-74A0-1F7DD641F9C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B862C37-ED39-D50D-18E7-0BF9E86D4B18}"/>
              </a:ext>
            </a:extLst>
          </p:cNvPr>
          <p:cNvSpPr>
            <a:spLocks noGrp="1"/>
          </p:cNvSpPr>
          <p:nvPr>
            <p:ph type="sldNum" sz="quarter" idx="5"/>
          </p:nvPr>
        </p:nvSpPr>
        <p:spPr/>
        <p:txBody>
          <a:bodyPr/>
          <a:lstStyle/>
          <a:p>
            <a:fld id="{8927DC7C-EA85-41EA-BE8E-3BC04B9579CE}" type="slidenum">
              <a:rPr lang="zh-CN" altLang="en-US" smtClean="0"/>
              <a:t>33</a:t>
            </a:fld>
            <a:endParaRPr lang="zh-CN" altLang="en-US"/>
          </a:p>
        </p:txBody>
      </p:sp>
    </p:spTree>
    <p:extLst>
      <p:ext uri="{BB962C8B-B14F-4D97-AF65-F5344CB8AC3E}">
        <p14:creationId xmlns:p14="http://schemas.microsoft.com/office/powerpoint/2010/main" val="3264182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5C370-DCEA-E719-C08E-852B751A35C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BB328D1-EC5A-1C86-985C-C764AC71828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0414B0D-536B-FD19-91DB-13AB958041C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7DD0752-DBD1-4A8E-A2E8-DC8C51C40F65}"/>
              </a:ext>
            </a:extLst>
          </p:cNvPr>
          <p:cNvSpPr>
            <a:spLocks noGrp="1"/>
          </p:cNvSpPr>
          <p:nvPr>
            <p:ph type="sldNum" sz="quarter" idx="5"/>
          </p:nvPr>
        </p:nvSpPr>
        <p:spPr/>
        <p:txBody>
          <a:bodyPr/>
          <a:lstStyle/>
          <a:p>
            <a:fld id="{8927DC7C-EA85-41EA-BE8E-3BC04B9579CE}" type="slidenum">
              <a:rPr lang="zh-CN" altLang="en-US" smtClean="0"/>
              <a:t>34</a:t>
            </a:fld>
            <a:endParaRPr lang="zh-CN" altLang="en-US"/>
          </a:p>
        </p:txBody>
      </p:sp>
    </p:spTree>
    <p:extLst>
      <p:ext uri="{BB962C8B-B14F-4D97-AF65-F5344CB8AC3E}">
        <p14:creationId xmlns:p14="http://schemas.microsoft.com/office/powerpoint/2010/main" val="2803640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F34FF-6027-DBD3-7470-99A7CF03730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81ACF67-8391-C635-1220-45D86EDFAE5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0D4B9FD-48AA-8817-F657-87DBEB1422F2}"/>
              </a:ext>
            </a:extLst>
          </p:cNvPr>
          <p:cNvSpPr>
            <a:spLocks noGrp="1"/>
          </p:cNvSpPr>
          <p:nvPr>
            <p:ph type="body" idx="1"/>
          </p:nvPr>
        </p:nvSpPr>
        <p:spPr/>
        <p:txBody>
          <a:bodyPr/>
          <a:lstStyle/>
          <a:p>
            <a:r>
              <a:rPr lang="zh-CN" altLang="en-US" dirty="0"/>
              <a:t>这一页主要介绍图神经网络，尤其是 </a:t>
            </a:r>
            <a:r>
              <a:rPr lang="en-US" altLang="zh-CN" b="1" dirty="0" err="1"/>
              <a:t>GraphSAGE</a:t>
            </a:r>
            <a:r>
              <a:rPr lang="zh-CN" altLang="en-US" dirty="0"/>
              <a:t> 的基本思想。</a:t>
            </a:r>
          </a:p>
          <a:p>
            <a:r>
              <a:rPr lang="zh-CN" altLang="en-US" dirty="0"/>
              <a:t>首先看左侧的 </a:t>
            </a:r>
            <a:r>
              <a:rPr lang="en-US" altLang="zh-CN" b="1" dirty="0"/>
              <a:t>Input Graph</a:t>
            </a:r>
            <a:r>
              <a:rPr lang="zh-CN" altLang="en-US" dirty="0"/>
              <a:t>。在图结构数据中，每一个节点都不是孤立存在的，它会通过边和周围节点产生联系。这里我们以中心节点 </a:t>
            </a:r>
            <a:r>
              <a:rPr lang="en-US" altLang="zh-CN" b="1" dirty="0"/>
              <a:t>u</a:t>
            </a:r>
            <a:r>
              <a:rPr lang="zh-CN" altLang="en-US" dirty="0"/>
              <a:t> 为例，它周围有很多邻居节点。传统图神经网络如果直接使用全部邻居，计算量会非常大，尤其是在大规模网络中很难高效训练。因此 </a:t>
            </a:r>
            <a:r>
              <a:rPr lang="en-US" altLang="zh-CN" dirty="0" err="1"/>
              <a:t>GraphSAGE</a:t>
            </a:r>
            <a:r>
              <a:rPr lang="en-US" altLang="zh-CN" dirty="0"/>
              <a:t> </a:t>
            </a:r>
            <a:r>
              <a:rPr lang="zh-CN" altLang="en-US" dirty="0"/>
              <a:t>的一个核心做法是：</a:t>
            </a:r>
            <a:r>
              <a:rPr lang="zh-CN" altLang="en-US" b="1" dirty="0"/>
              <a:t>对邻居进行采样</a:t>
            </a:r>
            <a:r>
              <a:rPr lang="zh-CN" altLang="en-US" dirty="0"/>
              <a:t>。也就是说，它不是把所有邻居都拿来计算，而是选取一部分具有代表性的邻居节点，用来近似表达节点周围的结构信息。</a:t>
            </a:r>
          </a:p>
          <a:p>
            <a:r>
              <a:rPr lang="zh-CN" altLang="en-US" dirty="0"/>
              <a:t>接着看中间部分，这是 </a:t>
            </a:r>
            <a:r>
              <a:rPr lang="en-US" altLang="zh-CN" b="1" dirty="0" err="1"/>
              <a:t>GraphSAGE</a:t>
            </a:r>
            <a:r>
              <a:rPr lang="en-US" altLang="zh-CN" b="1" dirty="0"/>
              <a:t> </a:t>
            </a:r>
            <a:r>
              <a:rPr lang="zh-CN" altLang="en-US" b="1" dirty="0"/>
              <a:t>的核心处理流程</a:t>
            </a:r>
            <a:r>
              <a:rPr lang="zh-CN" altLang="en-US" dirty="0"/>
              <a:t>。在第 </a:t>
            </a:r>
            <a:r>
              <a:rPr lang="en-US" altLang="zh-CN" dirty="0"/>
              <a:t>k </a:t>
            </a:r>
            <a:r>
              <a:rPr lang="zh-CN" altLang="en-US" dirty="0"/>
              <a:t>层处理中，模型会先拿到节点 </a:t>
            </a:r>
            <a:r>
              <a:rPr lang="en-US" altLang="zh-CN" dirty="0"/>
              <a:t>u </a:t>
            </a:r>
            <a:r>
              <a:rPr lang="zh-CN" altLang="en-US" dirty="0"/>
              <a:t>在上一层的表示，也就是图中的 </a:t>
            </a:r>
            <a:r>
              <a:rPr lang="en-US" altLang="zh-CN" dirty="0"/>
              <a:t>(</a:t>
            </a:r>
            <a:r>
              <a:rPr lang="en-US" altLang="zh-CN" dirty="0" err="1"/>
              <a:t>h_u</a:t>
            </a:r>
            <a:r>
              <a:rPr lang="en-US" altLang="zh-CN" dirty="0"/>
              <a:t>^{k-1})</a:t>
            </a:r>
            <a:r>
              <a:rPr lang="zh-CN" altLang="en-US" dirty="0"/>
              <a:t>，同时采样得到邻居节点的表示。然后通过聚合函数，把这些邻居表示整合成一个邻居特征。这里展示的是最常见的 </a:t>
            </a:r>
            <a:r>
              <a:rPr lang="zh-CN" altLang="en-US" b="1" dirty="0"/>
              <a:t>均值聚合</a:t>
            </a:r>
            <a:r>
              <a:rPr lang="zh-CN" altLang="en-US" dirty="0"/>
              <a:t>，也就是对邻居节点的向量取平均，得到邻居集合的整体表示。</a:t>
            </a:r>
          </a:p>
          <a:p>
            <a:r>
              <a:rPr lang="zh-CN" altLang="en-US" dirty="0"/>
              <a:t>完成邻居信息聚合之后，模型还会把节点自身的表示和邻居聚合后的表示进行拼接，也就是图中公式里的 </a:t>
            </a:r>
            <a:r>
              <a:rPr lang="en-US" altLang="zh-CN" b="1" dirty="0"/>
              <a:t>CONCAT</a:t>
            </a:r>
            <a:r>
              <a:rPr lang="zh-CN" altLang="en-US" dirty="0"/>
              <a:t> 操作。随后通过一个可学习的权重矩阵 </a:t>
            </a:r>
            <a:r>
              <a:rPr lang="en-US" altLang="zh-CN" dirty="0"/>
              <a:t>(</a:t>
            </a:r>
            <a:r>
              <a:rPr lang="en-US" altLang="zh-CN" dirty="0" err="1"/>
              <a:t>W^k</a:t>
            </a:r>
            <a:r>
              <a:rPr lang="en-US" altLang="zh-CN" dirty="0"/>
              <a:t>)</a:t>
            </a:r>
            <a:r>
              <a:rPr lang="zh-CN" altLang="en-US" dirty="0"/>
              <a:t>，再经过 </a:t>
            </a:r>
            <a:r>
              <a:rPr lang="en-US" altLang="zh-CN" dirty="0" err="1"/>
              <a:t>ReLU</a:t>
            </a:r>
            <a:r>
              <a:rPr lang="en-US" altLang="zh-CN" dirty="0"/>
              <a:t> </a:t>
            </a:r>
            <a:r>
              <a:rPr lang="zh-CN" altLang="en-US" dirty="0"/>
              <a:t>这样的非线性激活函数，得到节点 </a:t>
            </a:r>
            <a:r>
              <a:rPr lang="en-US" altLang="zh-CN" dirty="0"/>
              <a:t>u </a:t>
            </a:r>
            <a:r>
              <a:rPr lang="zh-CN" altLang="en-US" dirty="0"/>
              <a:t>在第 </a:t>
            </a:r>
            <a:r>
              <a:rPr lang="en-US" altLang="zh-CN" dirty="0"/>
              <a:t>k </a:t>
            </a:r>
            <a:r>
              <a:rPr lang="zh-CN" altLang="en-US" dirty="0"/>
              <a:t>层的新表示。这个过程可以重复多层，因此节点最终的表示不仅包含自身特征，也融合了多跳邻居的结构和语义信息。</a:t>
            </a:r>
          </a:p>
          <a:p>
            <a:r>
              <a:rPr lang="zh-CN" altLang="en-US" dirty="0"/>
              <a:t>最后看右侧的 </a:t>
            </a:r>
            <a:r>
              <a:rPr lang="en-US" altLang="zh-CN" b="1" dirty="0"/>
              <a:t>Output &amp; Application</a:t>
            </a:r>
            <a:r>
              <a:rPr lang="zh-CN" altLang="en-US" dirty="0"/>
              <a:t>。经过多层 </a:t>
            </a:r>
            <a:r>
              <a:rPr lang="en-US" altLang="zh-CN" dirty="0" err="1"/>
              <a:t>GraphSAGE</a:t>
            </a:r>
            <a:r>
              <a:rPr lang="en-US" altLang="zh-CN" dirty="0"/>
              <a:t> </a:t>
            </a:r>
            <a:r>
              <a:rPr lang="zh-CN" altLang="en-US" dirty="0"/>
              <a:t>处理后，我们可以得到节点 </a:t>
            </a:r>
            <a:r>
              <a:rPr lang="en-US" altLang="zh-CN" dirty="0"/>
              <a:t>u </a:t>
            </a:r>
            <a:r>
              <a:rPr lang="zh-CN" altLang="en-US" dirty="0"/>
              <a:t>的最终表示。这个表示会被输入到分类器中，例如 </a:t>
            </a:r>
            <a:r>
              <a:rPr lang="en-US" altLang="zh-CN" dirty="0" err="1"/>
              <a:t>Softmax</a:t>
            </a:r>
            <a:r>
              <a:rPr lang="en-US" altLang="zh-CN" dirty="0"/>
              <a:t> </a:t>
            </a:r>
            <a:r>
              <a:rPr lang="zh-CN" altLang="en-US" dirty="0"/>
              <a:t>分类器，用来预测节点属于不同类别的概率。在这里的应用场景中，模型可以判断一篇论文是否为 </a:t>
            </a:r>
            <a:r>
              <a:rPr lang="zh-CN" altLang="en-US" b="1" dirty="0"/>
              <a:t>撤稿论文</a:t>
            </a:r>
            <a:r>
              <a:rPr lang="zh-CN" altLang="en-US" dirty="0"/>
              <a:t>。也就是说，模型根据论文节点自身特征以及它在引用网络、作者网络或相关关系网络中的邻居信息，输出“撤稿论文”和“非撤稿论文”的分类概率。</a:t>
            </a:r>
          </a:p>
          <a:p>
            <a:r>
              <a:rPr lang="zh-CN" altLang="en-US" dirty="0"/>
              <a:t>总结来说，</a:t>
            </a:r>
            <a:r>
              <a:rPr lang="en-US" altLang="zh-CN" dirty="0" err="1"/>
              <a:t>GraphSAGE</a:t>
            </a:r>
            <a:r>
              <a:rPr lang="en-US" altLang="zh-CN" dirty="0"/>
              <a:t> </a:t>
            </a:r>
            <a:r>
              <a:rPr lang="zh-CN" altLang="en-US" dirty="0"/>
              <a:t>的基本思想可以概括为三步：</a:t>
            </a:r>
            <a:r>
              <a:rPr lang="zh-CN" altLang="en-US" b="1" dirty="0"/>
              <a:t>采样邻居、聚合邻居信息、更新节点表示</a:t>
            </a:r>
            <a:r>
              <a:rPr lang="zh-CN" altLang="en-US" dirty="0"/>
              <a:t>。它的优势在于不需要一次性处理整个图，而是通过邻居采样实现高效学习，因此非常适合大规模图数据上的节点分类任务。</a:t>
            </a:r>
          </a:p>
          <a:p>
            <a:endParaRPr lang="zh-CN" altLang="en-US" dirty="0"/>
          </a:p>
        </p:txBody>
      </p:sp>
      <p:sp>
        <p:nvSpPr>
          <p:cNvPr id="4" name="灯片编号占位符 3">
            <a:extLst>
              <a:ext uri="{FF2B5EF4-FFF2-40B4-BE49-F238E27FC236}">
                <a16:creationId xmlns:a16="http://schemas.microsoft.com/office/drawing/2014/main" id="{3D9F1F91-D983-3115-5EED-3F5FE5190092}"/>
              </a:ext>
            </a:extLst>
          </p:cNvPr>
          <p:cNvSpPr>
            <a:spLocks noGrp="1"/>
          </p:cNvSpPr>
          <p:nvPr>
            <p:ph type="sldNum" sz="quarter" idx="5"/>
          </p:nvPr>
        </p:nvSpPr>
        <p:spPr/>
        <p:txBody>
          <a:bodyPr/>
          <a:lstStyle/>
          <a:p>
            <a:fld id="{8927DC7C-EA85-41EA-BE8E-3BC04B9579CE}" type="slidenum">
              <a:rPr lang="zh-CN" altLang="en-US" smtClean="0"/>
              <a:t>35</a:t>
            </a:fld>
            <a:endParaRPr lang="zh-CN" altLang="en-US"/>
          </a:p>
        </p:txBody>
      </p:sp>
    </p:spTree>
    <p:extLst>
      <p:ext uri="{BB962C8B-B14F-4D97-AF65-F5344CB8AC3E}">
        <p14:creationId xmlns:p14="http://schemas.microsoft.com/office/powerpoint/2010/main" val="3799831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CBCC3-573E-05D4-9D54-D98EA7A8031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D3036FD-1E2F-F008-3A1B-84FDA6CDE29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CC9D443-9B20-1E8A-F4BC-DF2F0AEE48E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DFE4626-31F4-1452-5757-36D97C1EFF35}"/>
              </a:ext>
            </a:extLst>
          </p:cNvPr>
          <p:cNvSpPr>
            <a:spLocks noGrp="1"/>
          </p:cNvSpPr>
          <p:nvPr>
            <p:ph type="sldNum" sz="quarter" idx="5"/>
          </p:nvPr>
        </p:nvSpPr>
        <p:spPr/>
        <p:txBody>
          <a:bodyPr/>
          <a:lstStyle/>
          <a:p>
            <a:fld id="{8927DC7C-EA85-41EA-BE8E-3BC04B9579CE}" type="slidenum">
              <a:rPr lang="zh-CN" altLang="en-US" smtClean="0"/>
              <a:t>36</a:t>
            </a:fld>
            <a:endParaRPr lang="zh-CN" altLang="en-US"/>
          </a:p>
        </p:txBody>
      </p:sp>
    </p:spTree>
    <p:extLst>
      <p:ext uri="{BB962C8B-B14F-4D97-AF65-F5344CB8AC3E}">
        <p14:creationId xmlns:p14="http://schemas.microsoft.com/office/powerpoint/2010/main" val="10269571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7E291-6EF4-2709-8A63-169B017C77D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39F10BB-85E5-2912-1821-1BD95D7296D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760DED1-75D5-647A-3C73-799043692D2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1AD925A-5C39-C50F-CA5E-D097B2F97C15}"/>
              </a:ext>
            </a:extLst>
          </p:cNvPr>
          <p:cNvSpPr>
            <a:spLocks noGrp="1"/>
          </p:cNvSpPr>
          <p:nvPr>
            <p:ph type="sldNum" sz="quarter" idx="5"/>
          </p:nvPr>
        </p:nvSpPr>
        <p:spPr/>
        <p:txBody>
          <a:bodyPr/>
          <a:lstStyle/>
          <a:p>
            <a:fld id="{8927DC7C-EA85-41EA-BE8E-3BC04B9579CE}" type="slidenum">
              <a:rPr lang="zh-CN" altLang="en-US" smtClean="0"/>
              <a:t>37</a:t>
            </a:fld>
            <a:endParaRPr lang="zh-CN" altLang="en-US"/>
          </a:p>
        </p:txBody>
      </p:sp>
    </p:spTree>
    <p:extLst>
      <p:ext uri="{BB962C8B-B14F-4D97-AF65-F5344CB8AC3E}">
        <p14:creationId xmlns:p14="http://schemas.microsoft.com/office/powerpoint/2010/main" val="22947109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80236-99B8-5B6B-7425-E4B615058E8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B2B1048-EF03-19BF-92A5-F2DCB570440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DCDEA80-96BA-8390-6D18-529E94EA129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600EA08-3D9A-280B-5CD1-5E82BF371DA3}"/>
              </a:ext>
            </a:extLst>
          </p:cNvPr>
          <p:cNvSpPr>
            <a:spLocks noGrp="1"/>
          </p:cNvSpPr>
          <p:nvPr>
            <p:ph type="sldNum" sz="quarter" idx="5"/>
          </p:nvPr>
        </p:nvSpPr>
        <p:spPr/>
        <p:txBody>
          <a:bodyPr/>
          <a:lstStyle/>
          <a:p>
            <a:fld id="{8927DC7C-EA85-41EA-BE8E-3BC04B9579CE}" type="slidenum">
              <a:rPr lang="zh-CN" altLang="en-US" smtClean="0"/>
              <a:t>38</a:t>
            </a:fld>
            <a:endParaRPr lang="zh-CN" altLang="en-US"/>
          </a:p>
        </p:txBody>
      </p:sp>
    </p:spTree>
    <p:extLst>
      <p:ext uri="{BB962C8B-B14F-4D97-AF65-F5344CB8AC3E}">
        <p14:creationId xmlns:p14="http://schemas.microsoft.com/office/powerpoint/2010/main" val="5137453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5318E-6E0F-B4ED-0CF0-594B5160BEB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F411C5C-1310-D065-B6BE-7BAD6F7E2B3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345EA75-418A-91EE-FED9-1CAA92DAD2C0}"/>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DC748F00-3D7E-CB3D-0A66-3F5A29DDF81C}"/>
              </a:ext>
            </a:extLst>
          </p:cNvPr>
          <p:cNvSpPr>
            <a:spLocks noGrp="1"/>
          </p:cNvSpPr>
          <p:nvPr>
            <p:ph type="sldNum" sz="quarter" idx="10"/>
          </p:nvPr>
        </p:nvSpPr>
        <p:spPr/>
        <p:txBody>
          <a:bodyPr/>
          <a:lstStyle/>
          <a:p>
            <a:fld id="{8927DC7C-EA85-41EA-BE8E-3BC04B9579CE}" type="slidenum">
              <a:rPr lang="zh-CN" altLang="en-US" smtClean="0"/>
              <a:t>39</a:t>
            </a:fld>
            <a:endParaRPr lang="zh-CN" altLang="en-US"/>
          </a:p>
        </p:txBody>
      </p:sp>
    </p:spTree>
    <p:extLst>
      <p:ext uri="{BB962C8B-B14F-4D97-AF65-F5344CB8AC3E}">
        <p14:creationId xmlns:p14="http://schemas.microsoft.com/office/powerpoint/2010/main" val="6950999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4DD2-0853-326B-619A-FE2CB532064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8E58826-4E78-3B43-ACC8-2BC41ADC11E9}"/>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a:extLst>
                  <a:ext uri="{FF2B5EF4-FFF2-40B4-BE49-F238E27FC236}">
                    <a16:creationId xmlns:a16="http://schemas.microsoft.com/office/drawing/2014/main" id="{1105F6C8-ED02-3A76-DB22-D4C6B75F3300}"/>
                  </a:ext>
                </a:extLst>
              </p:cNvPr>
              <p:cNvSpPr>
                <a:spLocks noGrp="1"/>
              </p:cNvSpPr>
              <p:nvPr>
                <p:ph type="body" idx="1"/>
              </p:nvPr>
            </p:nvSpPr>
            <p:spPr/>
            <p:txBody>
              <a:bodyPr/>
              <a:lstStyle/>
              <a:p>
                <a:r>
                  <a:rPr lang="zh-CN" altLang="en-US" dirty="0"/>
                  <a:t>在已知某篇论文节点 </a:t>
                </a:r>
                <a14:m>
                  <m:oMath xmlns:m="http://schemas.openxmlformats.org/officeDocument/2006/math">
                    <m:r>
                      <a:rPr lang="zh-CN" altLang="en-US" sz="1200" i="1" kern="1200">
                        <a:solidFill>
                          <a:schemeClr val="tx1"/>
                        </a:solidFill>
                        <a:latin typeface="Cambria Math" panose="02040503050406030204" pitchFamily="18" charset="0"/>
                        <a:ea typeface="+mn-ea"/>
                        <a:cs typeface="+mn-cs"/>
                      </a:rPr>
                      <m:t>𝑣</m:t>
                    </m:r>
                  </m:oMath>
                </a14:m>
                <a:r>
                  <a:rPr lang="zh-CN" altLang="en-US" dirty="0"/>
                  <a:t>、所有节点特征 </a:t>
                </a:r>
                <a14:m>
                  <m:oMath xmlns:m="http://schemas.openxmlformats.org/officeDocument/2006/math">
                    <m:r>
                      <a:rPr lang="zh-CN" altLang="en-US" sz="1200" i="1" kern="1200">
                        <a:solidFill>
                          <a:schemeClr val="tx1"/>
                        </a:solidFill>
                        <a:latin typeface="Cambria Math" panose="02040503050406030204" pitchFamily="18" charset="0"/>
                        <a:ea typeface="+mn-ea"/>
                        <a:cs typeface="+mn-cs"/>
                      </a:rPr>
                      <m:t>𝑋</m:t>
                    </m:r>
                  </m:oMath>
                </a14:m>
                <a:r>
                  <a:rPr lang="zh-CN" altLang="en-US" dirty="0"/>
                  <a:t>、以及整张图结构 </a:t>
                </a:r>
                <a14:m>
                  <m:oMath xmlns:m="http://schemas.openxmlformats.org/officeDocument/2006/math">
                    <m:r>
                      <a:rPr lang="zh-CN" altLang="en-US" sz="1200" i="1" kern="1200">
                        <a:solidFill>
                          <a:schemeClr val="tx1"/>
                        </a:solidFill>
                        <a:latin typeface="Cambria Math" panose="02040503050406030204" pitchFamily="18" charset="0"/>
                        <a:ea typeface="+mn-ea"/>
                        <a:cs typeface="+mn-cs"/>
                      </a:rPr>
                      <m:t>𝐺</m:t>
                    </m:r>
                  </m:oMath>
                </a14:m>
                <a:r>
                  <a:rPr lang="zh-CN" altLang="en-US" dirty="0"/>
                  <a:t>的情况下，这篇论文是撤稿论文的概率。</a:t>
                </a:r>
              </a:p>
            </p:txBody>
          </p:sp>
        </mc:Choice>
        <mc:Fallback xmlns="">
          <p:sp>
            <p:nvSpPr>
              <p:cNvPr id="3" name="备注占位符 2">
                <a:extLst>
                  <a:ext uri="{FF2B5EF4-FFF2-40B4-BE49-F238E27FC236}">
                    <a16:creationId xmlns:a16="http://schemas.microsoft.com/office/drawing/2014/main" id="{1105F6C8-ED02-3A76-DB22-D4C6B75F3300}"/>
                  </a:ext>
                </a:extLst>
              </p:cNvPr>
              <p:cNvSpPr>
                <a:spLocks noGrp="1"/>
              </p:cNvSpPr>
              <p:nvPr>
                <p:ph type="body" idx="1"/>
              </p:nvPr>
            </p:nvSpPr>
            <p:spPr/>
            <p:txBody>
              <a:bodyPr/>
              <a:lstStyle/>
              <a:p>
                <a:r>
                  <a:rPr lang="zh-CN" altLang="en-US" dirty="0"/>
                  <a:t>在已知某篇论文节点 </a:t>
                </a:r>
                <a:r>
                  <a:rPr lang="zh-CN" altLang="en-US" sz="1200" i="0" kern="1200">
                    <a:solidFill>
                      <a:schemeClr val="tx1"/>
                    </a:solidFill>
                    <a:latin typeface="+mn-lt"/>
                    <a:ea typeface="+mn-ea"/>
                    <a:cs typeface="+mn-cs"/>
                  </a:rPr>
                  <a:t>𝑣</a:t>
                </a:r>
                <a:r>
                  <a:rPr lang="zh-CN" altLang="en-US" dirty="0"/>
                  <a:t>、所有节点特征 </a:t>
                </a:r>
                <a:r>
                  <a:rPr lang="zh-CN" altLang="en-US" sz="1200" i="0" kern="1200">
                    <a:solidFill>
                      <a:schemeClr val="tx1"/>
                    </a:solidFill>
                    <a:latin typeface="+mn-lt"/>
                    <a:ea typeface="+mn-ea"/>
                    <a:cs typeface="+mn-cs"/>
                  </a:rPr>
                  <a:t>𝑋</a:t>
                </a:r>
                <a:r>
                  <a:rPr lang="zh-CN" altLang="en-US" dirty="0"/>
                  <a:t>、以及整张图结构 </a:t>
                </a:r>
                <a:r>
                  <a:rPr lang="zh-CN" altLang="en-US" sz="1200" i="0" kern="1200">
                    <a:solidFill>
                      <a:schemeClr val="tx1"/>
                    </a:solidFill>
                    <a:latin typeface="+mn-lt"/>
                    <a:ea typeface="+mn-ea"/>
                    <a:cs typeface="+mn-cs"/>
                  </a:rPr>
                  <a:t>𝐺</a:t>
                </a:r>
                <a:r>
                  <a:rPr lang="zh-CN" altLang="en-US" dirty="0"/>
                  <a:t>的情况下，这篇论文是撤稿论文的概率。</a:t>
                </a:r>
              </a:p>
            </p:txBody>
          </p:sp>
        </mc:Fallback>
      </mc:AlternateContent>
      <p:sp>
        <p:nvSpPr>
          <p:cNvPr id="4" name="灯片编号占位符 3">
            <a:extLst>
              <a:ext uri="{FF2B5EF4-FFF2-40B4-BE49-F238E27FC236}">
                <a16:creationId xmlns:a16="http://schemas.microsoft.com/office/drawing/2014/main" id="{0E930F48-4943-CD9B-2C21-CEC4E38A420F}"/>
              </a:ext>
            </a:extLst>
          </p:cNvPr>
          <p:cNvSpPr>
            <a:spLocks noGrp="1"/>
          </p:cNvSpPr>
          <p:nvPr>
            <p:ph type="sldNum" sz="quarter" idx="5"/>
          </p:nvPr>
        </p:nvSpPr>
        <p:spPr/>
        <p:txBody>
          <a:bodyPr/>
          <a:lstStyle/>
          <a:p>
            <a:fld id="{8927DC7C-EA85-41EA-BE8E-3BC04B9579CE}" type="slidenum">
              <a:rPr lang="zh-CN" altLang="en-US" smtClean="0"/>
              <a:t>40</a:t>
            </a:fld>
            <a:endParaRPr lang="zh-CN" altLang="en-US"/>
          </a:p>
        </p:txBody>
      </p:sp>
    </p:spTree>
    <p:extLst>
      <p:ext uri="{BB962C8B-B14F-4D97-AF65-F5344CB8AC3E}">
        <p14:creationId xmlns:p14="http://schemas.microsoft.com/office/powerpoint/2010/main" val="40222782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EF2C9-A7C6-271B-EA04-6F670006CD3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E17985C-044C-8BB7-D970-877B083DC91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F0A8FAC-F7BD-6460-6116-C4BB0CBB41F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7B630D5-6EED-FACA-72CC-7DA7A301F3BE}"/>
              </a:ext>
            </a:extLst>
          </p:cNvPr>
          <p:cNvSpPr>
            <a:spLocks noGrp="1"/>
          </p:cNvSpPr>
          <p:nvPr>
            <p:ph type="sldNum" sz="quarter" idx="5"/>
          </p:nvPr>
        </p:nvSpPr>
        <p:spPr/>
        <p:txBody>
          <a:bodyPr/>
          <a:lstStyle/>
          <a:p>
            <a:fld id="{8927DC7C-EA85-41EA-BE8E-3BC04B9579CE}" type="slidenum">
              <a:rPr lang="zh-CN" altLang="en-US" smtClean="0"/>
              <a:t>41</a:t>
            </a:fld>
            <a:endParaRPr lang="zh-CN" altLang="en-US"/>
          </a:p>
        </p:txBody>
      </p:sp>
    </p:spTree>
    <p:extLst>
      <p:ext uri="{BB962C8B-B14F-4D97-AF65-F5344CB8AC3E}">
        <p14:creationId xmlns:p14="http://schemas.microsoft.com/office/powerpoint/2010/main" val="38160366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0D353-D013-3923-B4BC-189333DA794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44134ED-A8BC-FDF3-313A-961DE2E7D98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D6BAD86-298D-C935-8F8E-08B73C217A0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2D53FDB-80B9-2610-B942-CE0EC0E78FDE}"/>
              </a:ext>
            </a:extLst>
          </p:cNvPr>
          <p:cNvSpPr>
            <a:spLocks noGrp="1"/>
          </p:cNvSpPr>
          <p:nvPr>
            <p:ph type="sldNum" sz="quarter" idx="5"/>
          </p:nvPr>
        </p:nvSpPr>
        <p:spPr/>
        <p:txBody>
          <a:bodyPr/>
          <a:lstStyle/>
          <a:p>
            <a:fld id="{8927DC7C-EA85-41EA-BE8E-3BC04B9579CE}" type="slidenum">
              <a:rPr lang="zh-CN" altLang="en-US" smtClean="0"/>
              <a:t>42</a:t>
            </a:fld>
            <a:endParaRPr lang="zh-CN" altLang="en-US"/>
          </a:p>
        </p:txBody>
      </p:sp>
    </p:spTree>
    <p:extLst>
      <p:ext uri="{BB962C8B-B14F-4D97-AF65-F5344CB8AC3E}">
        <p14:creationId xmlns:p14="http://schemas.microsoft.com/office/powerpoint/2010/main" val="19776198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CFB43-765C-53E4-190B-26439F69265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4098AF1-00EE-B899-5F19-5932D104B66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580E45F-9DA2-F96C-F128-25DC92DFE54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6FB8F9E-E554-35EE-92B4-7C4FA69647AB}"/>
              </a:ext>
            </a:extLst>
          </p:cNvPr>
          <p:cNvSpPr>
            <a:spLocks noGrp="1"/>
          </p:cNvSpPr>
          <p:nvPr>
            <p:ph type="sldNum" sz="quarter" idx="5"/>
          </p:nvPr>
        </p:nvSpPr>
        <p:spPr/>
        <p:txBody>
          <a:bodyPr/>
          <a:lstStyle/>
          <a:p>
            <a:fld id="{8927DC7C-EA85-41EA-BE8E-3BC04B9579CE}" type="slidenum">
              <a:rPr lang="zh-CN" altLang="en-US" smtClean="0"/>
              <a:t>43</a:t>
            </a:fld>
            <a:endParaRPr lang="zh-CN" altLang="en-US"/>
          </a:p>
        </p:txBody>
      </p:sp>
    </p:spTree>
    <p:extLst>
      <p:ext uri="{BB962C8B-B14F-4D97-AF65-F5344CB8AC3E}">
        <p14:creationId xmlns:p14="http://schemas.microsoft.com/office/powerpoint/2010/main" val="24630301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BD6E0-8E57-76DA-13A9-D3A661B2190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EEB85D2-9D09-0809-1E05-51DCED2C1BE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28BF26E-BF92-E9A3-E0CC-EAB1FB5BBD8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F265006-2E3E-31C1-DE4B-495E42B31478}"/>
              </a:ext>
            </a:extLst>
          </p:cNvPr>
          <p:cNvSpPr>
            <a:spLocks noGrp="1"/>
          </p:cNvSpPr>
          <p:nvPr>
            <p:ph type="sldNum" sz="quarter" idx="5"/>
          </p:nvPr>
        </p:nvSpPr>
        <p:spPr/>
        <p:txBody>
          <a:bodyPr/>
          <a:lstStyle/>
          <a:p>
            <a:fld id="{8927DC7C-EA85-41EA-BE8E-3BC04B9579CE}" type="slidenum">
              <a:rPr lang="zh-CN" altLang="en-US" smtClean="0"/>
              <a:t>44</a:t>
            </a:fld>
            <a:endParaRPr lang="zh-CN" altLang="en-US"/>
          </a:p>
        </p:txBody>
      </p:sp>
    </p:spTree>
    <p:extLst>
      <p:ext uri="{BB962C8B-B14F-4D97-AF65-F5344CB8AC3E}">
        <p14:creationId xmlns:p14="http://schemas.microsoft.com/office/powerpoint/2010/main" val="24640812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09503-B600-7C0F-3439-51345578CE7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26B6F47-2D53-F155-B812-BE48579DEBA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03FB379-BBEB-A31F-3EB6-E221FDBB726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B435809-7184-0376-F8B0-C4A3ADCD09FD}"/>
              </a:ext>
            </a:extLst>
          </p:cNvPr>
          <p:cNvSpPr>
            <a:spLocks noGrp="1"/>
          </p:cNvSpPr>
          <p:nvPr>
            <p:ph type="sldNum" sz="quarter" idx="5"/>
          </p:nvPr>
        </p:nvSpPr>
        <p:spPr/>
        <p:txBody>
          <a:bodyPr/>
          <a:lstStyle/>
          <a:p>
            <a:fld id="{8927DC7C-EA85-41EA-BE8E-3BC04B9579CE}" type="slidenum">
              <a:rPr lang="zh-CN" altLang="en-US" smtClean="0"/>
              <a:t>45</a:t>
            </a:fld>
            <a:endParaRPr lang="zh-CN" altLang="en-US"/>
          </a:p>
        </p:txBody>
      </p:sp>
    </p:spTree>
    <p:extLst>
      <p:ext uri="{BB962C8B-B14F-4D97-AF65-F5344CB8AC3E}">
        <p14:creationId xmlns:p14="http://schemas.microsoft.com/office/powerpoint/2010/main" val="41249616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F5611-CC20-1375-9010-7407BCF9FF2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15397D4-407F-C1FF-EBA4-0998791E301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617BA2C-1678-9638-08CF-94C984512A8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431FDF5-7611-CC7D-714A-1D6195296294}"/>
              </a:ext>
            </a:extLst>
          </p:cNvPr>
          <p:cNvSpPr>
            <a:spLocks noGrp="1"/>
          </p:cNvSpPr>
          <p:nvPr>
            <p:ph type="sldNum" sz="quarter" idx="5"/>
          </p:nvPr>
        </p:nvSpPr>
        <p:spPr/>
        <p:txBody>
          <a:bodyPr/>
          <a:lstStyle/>
          <a:p>
            <a:fld id="{8927DC7C-EA85-41EA-BE8E-3BC04B9579CE}" type="slidenum">
              <a:rPr lang="zh-CN" altLang="en-US" smtClean="0"/>
              <a:t>46</a:t>
            </a:fld>
            <a:endParaRPr lang="zh-CN" altLang="en-US"/>
          </a:p>
        </p:txBody>
      </p:sp>
    </p:spTree>
    <p:extLst>
      <p:ext uri="{BB962C8B-B14F-4D97-AF65-F5344CB8AC3E}">
        <p14:creationId xmlns:p14="http://schemas.microsoft.com/office/powerpoint/2010/main" val="15293052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6FF99-DB7E-6443-949B-15739AA24E6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A6C292F-65B3-B12D-99A9-40F6663A3FD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21DA11E-10E7-9EE8-0386-94F1D8706C8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FEAF5BC-8949-5242-23D3-D86C619A02AA}"/>
              </a:ext>
            </a:extLst>
          </p:cNvPr>
          <p:cNvSpPr>
            <a:spLocks noGrp="1"/>
          </p:cNvSpPr>
          <p:nvPr>
            <p:ph type="sldNum" sz="quarter" idx="5"/>
          </p:nvPr>
        </p:nvSpPr>
        <p:spPr/>
        <p:txBody>
          <a:bodyPr/>
          <a:lstStyle/>
          <a:p>
            <a:fld id="{8927DC7C-EA85-41EA-BE8E-3BC04B9579CE}" type="slidenum">
              <a:rPr lang="zh-CN" altLang="en-US" smtClean="0"/>
              <a:t>47</a:t>
            </a:fld>
            <a:endParaRPr lang="zh-CN" altLang="en-US"/>
          </a:p>
        </p:txBody>
      </p:sp>
    </p:spTree>
    <p:extLst>
      <p:ext uri="{BB962C8B-B14F-4D97-AF65-F5344CB8AC3E}">
        <p14:creationId xmlns:p14="http://schemas.microsoft.com/office/powerpoint/2010/main" val="33726999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A352A-4460-CB56-F5D8-344B13ACC49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EA384E7-E023-054D-8B8A-2B0EB2A49F0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295A482-D442-F5D0-7E7F-0AE2BCA2575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108AC86-B775-3C6B-0803-6EA30C8D369F}"/>
              </a:ext>
            </a:extLst>
          </p:cNvPr>
          <p:cNvSpPr>
            <a:spLocks noGrp="1"/>
          </p:cNvSpPr>
          <p:nvPr>
            <p:ph type="sldNum" sz="quarter" idx="5"/>
          </p:nvPr>
        </p:nvSpPr>
        <p:spPr/>
        <p:txBody>
          <a:bodyPr/>
          <a:lstStyle/>
          <a:p>
            <a:fld id="{8927DC7C-EA85-41EA-BE8E-3BC04B9579CE}" type="slidenum">
              <a:rPr lang="zh-CN" altLang="en-US" smtClean="0"/>
              <a:t>48</a:t>
            </a:fld>
            <a:endParaRPr lang="zh-CN" altLang="en-US"/>
          </a:p>
        </p:txBody>
      </p:sp>
    </p:spTree>
    <p:extLst>
      <p:ext uri="{BB962C8B-B14F-4D97-AF65-F5344CB8AC3E}">
        <p14:creationId xmlns:p14="http://schemas.microsoft.com/office/powerpoint/2010/main" val="3088400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D53DE-967B-6A7F-7615-DC6A83E3B9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E33A9C3-E595-1098-7741-7373B05E28B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727D3C3-118C-7DAB-4217-708B87F7CDEB}"/>
              </a:ext>
            </a:extLst>
          </p:cNvPr>
          <p:cNvSpPr>
            <a:spLocks noGrp="1"/>
          </p:cNvSpPr>
          <p:nvPr>
            <p:ph type="body" idx="1"/>
          </p:nvPr>
        </p:nvSpPr>
        <p:spPr/>
        <p:txBody>
          <a:bodyPr/>
          <a:lstStyle/>
          <a:p>
            <a:r>
              <a:rPr lang="zh-CN" altLang="en-US" dirty="0"/>
              <a:t>结果 强调</a:t>
            </a:r>
          </a:p>
        </p:txBody>
      </p:sp>
      <p:sp>
        <p:nvSpPr>
          <p:cNvPr id="4" name="灯片编号占位符 3">
            <a:extLst>
              <a:ext uri="{FF2B5EF4-FFF2-40B4-BE49-F238E27FC236}">
                <a16:creationId xmlns:a16="http://schemas.microsoft.com/office/drawing/2014/main" id="{7557E5EA-3040-945A-A48C-076D7ADA22F8}"/>
              </a:ext>
            </a:extLst>
          </p:cNvPr>
          <p:cNvSpPr>
            <a:spLocks noGrp="1"/>
          </p:cNvSpPr>
          <p:nvPr>
            <p:ph type="sldNum" sz="quarter" idx="5"/>
          </p:nvPr>
        </p:nvSpPr>
        <p:spPr/>
        <p:txBody>
          <a:bodyPr/>
          <a:lstStyle/>
          <a:p>
            <a:fld id="{8927DC7C-EA85-41EA-BE8E-3BC04B9579CE}" type="slidenum">
              <a:rPr lang="zh-CN" altLang="en-US" smtClean="0"/>
              <a:t>49</a:t>
            </a:fld>
            <a:endParaRPr lang="zh-CN" altLang="en-US"/>
          </a:p>
        </p:txBody>
      </p:sp>
    </p:spTree>
    <p:extLst>
      <p:ext uri="{BB962C8B-B14F-4D97-AF65-F5344CB8AC3E}">
        <p14:creationId xmlns:p14="http://schemas.microsoft.com/office/powerpoint/2010/main" val="23415589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39943-5D73-8960-2896-4AE9905EA90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DC6662D-4D48-F87A-BABA-FFCDEFB7481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EA143AA-8305-8B69-FF0F-7605298191E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164142D-D889-5D66-3D3C-C43DC9F5B297}"/>
              </a:ext>
            </a:extLst>
          </p:cNvPr>
          <p:cNvSpPr>
            <a:spLocks noGrp="1"/>
          </p:cNvSpPr>
          <p:nvPr>
            <p:ph type="sldNum" sz="quarter" idx="5"/>
          </p:nvPr>
        </p:nvSpPr>
        <p:spPr/>
        <p:txBody>
          <a:bodyPr/>
          <a:lstStyle/>
          <a:p>
            <a:fld id="{8927DC7C-EA85-41EA-BE8E-3BC04B9579CE}" type="slidenum">
              <a:rPr lang="zh-CN" altLang="en-US" smtClean="0"/>
              <a:t>50</a:t>
            </a:fld>
            <a:endParaRPr lang="zh-CN" altLang="en-US"/>
          </a:p>
        </p:txBody>
      </p:sp>
    </p:spTree>
    <p:extLst>
      <p:ext uri="{BB962C8B-B14F-4D97-AF65-F5344CB8AC3E}">
        <p14:creationId xmlns:p14="http://schemas.microsoft.com/office/powerpoint/2010/main" val="41083082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FCC5D-CEE5-52CF-7F88-1E95BF381AE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3A1733F-8A9C-994A-FA12-6D37FC5BEEF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4A29FD5-CA45-4EBC-02F5-FF056B4BEEBE}"/>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F6AB1BC-B295-B2A9-28A4-630FA75BCDE5}"/>
              </a:ext>
            </a:extLst>
          </p:cNvPr>
          <p:cNvSpPr>
            <a:spLocks noGrp="1"/>
          </p:cNvSpPr>
          <p:nvPr>
            <p:ph type="sldNum" sz="quarter" idx="10"/>
          </p:nvPr>
        </p:nvSpPr>
        <p:spPr/>
        <p:txBody>
          <a:bodyPr/>
          <a:lstStyle/>
          <a:p>
            <a:fld id="{8927DC7C-EA85-41EA-BE8E-3BC04B9579CE}" type="slidenum">
              <a:rPr lang="zh-CN" altLang="en-US" smtClean="0"/>
              <a:t>51</a:t>
            </a:fld>
            <a:endParaRPr lang="zh-CN" altLang="en-US"/>
          </a:p>
        </p:txBody>
      </p:sp>
    </p:spTree>
    <p:extLst>
      <p:ext uri="{BB962C8B-B14F-4D97-AF65-F5344CB8AC3E}">
        <p14:creationId xmlns:p14="http://schemas.microsoft.com/office/powerpoint/2010/main" val="17817310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13520-1D4B-A87A-BC3C-013790D39DA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25417BE-F00E-BB07-565B-0058EC463D7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4EAF2A5-19A9-7FE5-F52D-3473D91DDC3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D68CAED-C442-AC12-167E-C6EA0C8B35E2}"/>
              </a:ext>
            </a:extLst>
          </p:cNvPr>
          <p:cNvSpPr>
            <a:spLocks noGrp="1"/>
          </p:cNvSpPr>
          <p:nvPr>
            <p:ph type="sldNum" sz="quarter" idx="5"/>
          </p:nvPr>
        </p:nvSpPr>
        <p:spPr/>
        <p:txBody>
          <a:bodyPr/>
          <a:lstStyle/>
          <a:p>
            <a:fld id="{8927DC7C-EA85-41EA-BE8E-3BC04B9579CE}" type="slidenum">
              <a:rPr lang="zh-CN" altLang="en-US" smtClean="0"/>
              <a:t>52</a:t>
            </a:fld>
            <a:endParaRPr lang="zh-CN" altLang="en-US"/>
          </a:p>
        </p:txBody>
      </p:sp>
    </p:spTree>
    <p:extLst>
      <p:ext uri="{BB962C8B-B14F-4D97-AF65-F5344CB8AC3E}">
        <p14:creationId xmlns:p14="http://schemas.microsoft.com/office/powerpoint/2010/main" val="9630233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81ED2-0113-4469-8E2D-4762737B1A3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1C9EFD2-5322-1C27-280B-A5BF8161563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F9FB3AD-4DA7-053C-4C0E-37D1A802111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92FAB3A-D52B-D211-2767-2246C4C23C49}"/>
              </a:ext>
            </a:extLst>
          </p:cNvPr>
          <p:cNvSpPr>
            <a:spLocks noGrp="1"/>
          </p:cNvSpPr>
          <p:nvPr>
            <p:ph type="sldNum" sz="quarter" idx="5"/>
          </p:nvPr>
        </p:nvSpPr>
        <p:spPr/>
        <p:txBody>
          <a:bodyPr/>
          <a:lstStyle/>
          <a:p>
            <a:fld id="{8927DC7C-EA85-41EA-BE8E-3BC04B9579CE}" type="slidenum">
              <a:rPr lang="zh-CN" altLang="en-US" smtClean="0"/>
              <a:t>53</a:t>
            </a:fld>
            <a:endParaRPr lang="zh-CN" altLang="en-US"/>
          </a:p>
        </p:txBody>
      </p:sp>
    </p:spTree>
    <p:extLst>
      <p:ext uri="{BB962C8B-B14F-4D97-AF65-F5344CB8AC3E}">
        <p14:creationId xmlns:p14="http://schemas.microsoft.com/office/powerpoint/2010/main" val="35536312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0E48A-B94E-E4A3-87B9-EB634596F94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CF21FA7-17E8-9D90-9A57-8403FABF758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A4F8464-64B2-6953-37E2-B5D45CA5EA1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ADF86A19-B5AB-62FC-55D1-DFFCAAE8A21A}"/>
              </a:ext>
            </a:extLst>
          </p:cNvPr>
          <p:cNvSpPr>
            <a:spLocks noGrp="1"/>
          </p:cNvSpPr>
          <p:nvPr>
            <p:ph type="sldNum" sz="quarter" idx="10"/>
          </p:nvPr>
        </p:nvSpPr>
        <p:spPr/>
        <p:txBody>
          <a:bodyPr/>
          <a:lstStyle/>
          <a:p>
            <a:fld id="{8927DC7C-EA85-41EA-BE8E-3BC04B9579CE}" type="slidenum">
              <a:rPr lang="zh-CN" altLang="en-US" smtClean="0"/>
              <a:t>54</a:t>
            </a:fld>
            <a:endParaRPr lang="zh-CN" altLang="en-US"/>
          </a:p>
        </p:txBody>
      </p:sp>
    </p:spTree>
    <p:extLst>
      <p:ext uri="{BB962C8B-B14F-4D97-AF65-F5344CB8AC3E}">
        <p14:creationId xmlns:p14="http://schemas.microsoft.com/office/powerpoint/2010/main" val="33442594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951F6-A840-D573-6DFD-38624996106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E118267-E27F-E79B-5F11-1F7BEB5787C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D25C0B6-D713-8946-708B-DA76F882CAC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D024E5F-0B62-79BC-47C0-2D29D8B85AD0}"/>
              </a:ext>
            </a:extLst>
          </p:cNvPr>
          <p:cNvSpPr>
            <a:spLocks noGrp="1"/>
          </p:cNvSpPr>
          <p:nvPr>
            <p:ph type="sldNum" sz="quarter" idx="5"/>
          </p:nvPr>
        </p:nvSpPr>
        <p:spPr/>
        <p:txBody>
          <a:bodyPr/>
          <a:lstStyle/>
          <a:p>
            <a:fld id="{8927DC7C-EA85-41EA-BE8E-3BC04B9579CE}" type="slidenum">
              <a:rPr lang="zh-CN" altLang="en-US" smtClean="0"/>
              <a:t>55</a:t>
            </a:fld>
            <a:endParaRPr lang="zh-CN" altLang="en-US"/>
          </a:p>
        </p:txBody>
      </p:sp>
    </p:spTree>
    <p:extLst>
      <p:ext uri="{BB962C8B-B14F-4D97-AF65-F5344CB8AC3E}">
        <p14:creationId xmlns:p14="http://schemas.microsoft.com/office/powerpoint/2010/main" val="34986392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3107C-9949-E2DD-EF5A-8F95A460E7B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5B07D17-372A-EB2F-4392-49AD485B545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CD3F4ED-F245-EAFB-711C-8BFDBD1C5FE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F31FAAC-F1EB-ADD5-00C4-8A2D6688FC6E}"/>
              </a:ext>
            </a:extLst>
          </p:cNvPr>
          <p:cNvSpPr>
            <a:spLocks noGrp="1"/>
          </p:cNvSpPr>
          <p:nvPr>
            <p:ph type="sldNum" sz="quarter" idx="5"/>
          </p:nvPr>
        </p:nvSpPr>
        <p:spPr/>
        <p:txBody>
          <a:bodyPr/>
          <a:lstStyle/>
          <a:p>
            <a:fld id="{8927DC7C-EA85-41EA-BE8E-3BC04B9579CE}" type="slidenum">
              <a:rPr lang="zh-CN" altLang="en-US" smtClean="0"/>
              <a:t>56</a:t>
            </a:fld>
            <a:endParaRPr lang="zh-CN" altLang="en-US"/>
          </a:p>
        </p:txBody>
      </p:sp>
    </p:spTree>
    <p:extLst>
      <p:ext uri="{BB962C8B-B14F-4D97-AF65-F5344CB8AC3E}">
        <p14:creationId xmlns:p14="http://schemas.microsoft.com/office/powerpoint/2010/main" val="16688681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90948-BC3D-8A49-E906-BF9BAF9AD5D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EB2813F-524A-920C-8801-5FB077B05B6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15B97C4-A67D-833A-673F-8A6E2323CC0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5B7A339B-659B-BE74-1CBF-80465B3DA6AC}"/>
              </a:ext>
            </a:extLst>
          </p:cNvPr>
          <p:cNvSpPr>
            <a:spLocks noGrp="1"/>
          </p:cNvSpPr>
          <p:nvPr>
            <p:ph type="sldNum" sz="quarter" idx="10"/>
          </p:nvPr>
        </p:nvSpPr>
        <p:spPr/>
        <p:txBody>
          <a:bodyPr/>
          <a:lstStyle/>
          <a:p>
            <a:fld id="{8927DC7C-EA85-41EA-BE8E-3BC04B9579CE}" type="slidenum">
              <a:rPr lang="zh-CN" altLang="en-US" smtClean="0"/>
              <a:t>57</a:t>
            </a:fld>
            <a:endParaRPr lang="zh-CN" altLang="en-US"/>
          </a:p>
        </p:txBody>
      </p:sp>
    </p:spTree>
    <p:extLst>
      <p:ext uri="{BB962C8B-B14F-4D97-AF65-F5344CB8AC3E}">
        <p14:creationId xmlns:p14="http://schemas.microsoft.com/office/powerpoint/2010/main" val="521008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60249-CAC3-DC59-F803-A20B9481B43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17FC138-7027-8ABB-764A-DC550FDD8A6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74D3193-76CE-E7D2-4868-87B77B08ACC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F1933E5-619E-645C-8289-7A176AB310CD}"/>
              </a:ext>
            </a:extLst>
          </p:cNvPr>
          <p:cNvSpPr>
            <a:spLocks noGrp="1"/>
          </p:cNvSpPr>
          <p:nvPr>
            <p:ph type="sldNum" sz="quarter" idx="5"/>
          </p:nvPr>
        </p:nvSpPr>
        <p:spPr/>
        <p:txBody>
          <a:bodyPr/>
          <a:lstStyle/>
          <a:p>
            <a:fld id="{8927DC7C-EA85-41EA-BE8E-3BC04B9579CE}" type="slidenum">
              <a:rPr lang="zh-CN" altLang="en-US" smtClean="0"/>
              <a:t>58</a:t>
            </a:fld>
            <a:endParaRPr lang="zh-CN" altLang="en-US"/>
          </a:p>
        </p:txBody>
      </p:sp>
    </p:spTree>
    <p:extLst>
      <p:ext uri="{BB962C8B-B14F-4D97-AF65-F5344CB8AC3E}">
        <p14:creationId xmlns:p14="http://schemas.microsoft.com/office/powerpoint/2010/main" val="14296143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651EB-BE63-A4CF-F55B-1285C72A79A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FA2901D-5F11-9C40-5221-981BBDB6A5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5233C5C-676C-D861-0D4C-27117CA0DA7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0AA3C4A-F967-2977-B82E-7949C5A0354B}"/>
              </a:ext>
            </a:extLst>
          </p:cNvPr>
          <p:cNvSpPr>
            <a:spLocks noGrp="1"/>
          </p:cNvSpPr>
          <p:nvPr>
            <p:ph type="sldNum" sz="quarter" idx="5"/>
          </p:nvPr>
        </p:nvSpPr>
        <p:spPr/>
        <p:txBody>
          <a:bodyPr/>
          <a:lstStyle/>
          <a:p>
            <a:fld id="{8927DC7C-EA85-41EA-BE8E-3BC04B9579CE}" type="slidenum">
              <a:rPr lang="zh-CN" altLang="en-US" smtClean="0"/>
              <a:t>59</a:t>
            </a:fld>
            <a:endParaRPr lang="zh-CN" altLang="en-US"/>
          </a:p>
        </p:txBody>
      </p:sp>
    </p:spTree>
    <p:extLst>
      <p:ext uri="{BB962C8B-B14F-4D97-AF65-F5344CB8AC3E}">
        <p14:creationId xmlns:p14="http://schemas.microsoft.com/office/powerpoint/2010/main" val="17679468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D57CD-5881-0858-B999-2051FB06D1E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2EDF2F1-63C4-E78D-AF50-030B376DC17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368F66D-FC48-283E-A62B-A5B0DAA5B3BF}"/>
              </a:ext>
            </a:extLst>
          </p:cNvPr>
          <p:cNvSpPr>
            <a:spLocks noGrp="1"/>
          </p:cNvSpPr>
          <p:nvPr>
            <p:ph type="body" idx="1"/>
          </p:nvPr>
        </p:nvSpPr>
        <p:spPr/>
        <p:txBody>
          <a:bodyPr/>
          <a:lstStyle/>
          <a:p>
            <a:r>
              <a:rPr lang="zh-CN" altLang="en-US" dirty="0"/>
              <a:t>聆听去掉</a:t>
            </a:r>
          </a:p>
        </p:txBody>
      </p:sp>
      <p:sp>
        <p:nvSpPr>
          <p:cNvPr id="4" name="灯片编号占位符 3">
            <a:extLst>
              <a:ext uri="{FF2B5EF4-FFF2-40B4-BE49-F238E27FC236}">
                <a16:creationId xmlns:a16="http://schemas.microsoft.com/office/drawing/2014/main" id="{906798BE-4DB4-151F-19ED-0E301EF47F56}"/>
              </a:ext>
            </a:extLst>
          </p:cNvPr>
          <p:cNvSpPr>
            <a:spLocks noGrp="1"/>
          </p:cNvSpPr>
          <p:nvPr>
            <p:ph type="sldNum" sz="quarter" idx="10"/>
          </p:nvPr>
        </p:nvSpPr>
        <p:spPr/>
        <p:txBody>
          <a:bodyPr/>
          <a:lstStyle/>
          <a:p>
            <a:fld id="{8927DC7C-EA85-41EA-BE8E-3BC04B9579CE}" type="slidenum">
              <a:rPr lang="zh-CN" altLang="en-US" smtClean="0"/>
              <a:t>60</a:t>
            </a:fld>
            <a:endParaRPr lang="zh-CN" altLang="en-US"/>
          </a:p>
        </p:txBody>
      </p:sp>
    </p:spTree>
    <p:extLst>
      <p:ext uri="{BB962C8B-B14F-4D97-AF65-F5344CB8AC3E}">
        <p14:creationId xmlns:p14="http://schemas.microsoft.com/office/powerpoint/2010/main" val="3181318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0" y="0"/>
            <a:ext cx="201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cxnSp>
        <p:nvCxnSpPr>
          <p:cNvPr id="4" name="直接连接符 3"/>
          <p:cNvCxnSpPr/>
          <p:nvPr userDrawn="1"/>
        </p:nvCxnSpPr>
        <p:spPr>
          <a:xfrm>
            <a:off x="2194089" y="85041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表格 5"/>
          <p:cNvGraphicFramePr>
            <a:graphicFrameLocks noGrp="1"/>
          </p:cNvGraphicFramePr>
          <p:nvPr userDrawn="1"/>
        </p:nvGraphicFramePr>
        <p:xfrm>
          <a:off x="-66372" y="1278292"/>
          <a:ext cx="2077382" cy="2870088"/>
        </p:xfrm>
        <a:graphic>
          <a:graphicData uri="http://schemas.openxmlformats.org/drawingml/2006/table">
            <a:tbl>
              <a:tblPr>
                <a:tableStyleId>{2D5ABB26-0587-4C30-8999-92F81FD0307C}</a:tableStyleId>
              </a:tblPr>
              <a:tblGrid>
                <a:gridCol w="2077382">
                  <a:extLst>
                    <a:ext uri="{9D8B030D-6E8A-4147-A177-3AD203B41FA5}">
                      <a16:colId xmlns:a16="http://schemas.microsoft.com/office/drawing/2014/main" val="20000"/>
                    </a:ext>
                  </a:extLst>
                </a:gridCol>
              </a:tblGrid>
              <a:tr h="484180">
                <a:tc>
                  <a:txBody>
                    <a:bodyPr/>
                    <a:lstStyle/>
                    <a:p>
                      <a:pPr algn="ctr"/>
                      <a:endParaRPr lang="zh-CN" altLang="en-US" sz="1600" dirty="0">
                        <a:latin typeface="SimSun" panose="02010600030101010101" pitchFamily="2" charset="-122"/>
                        <a:ea typeface="SimSun" panose="02010600030101010101" pitchFamily="2"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680891">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研究现状与问题</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90843">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研究内容与方法</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53457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研究可行性与创新点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57960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已有工作与研究难点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7" name="组合 6"/>
          <p:cNvGrpSpPr/>
          <p:nvPr userDrawn="1"/>
        </p:nvGrpSpPr>
        <p:grpSpPr>
          <a:xfrm>
            <a:off x="0" y="1249360"/>
            <a:ext cx="2011680" cy="608676"/>
            <a:chOff x="1" y="1307000"/>
            <a:chExt cx="1691679" cy="753917"/>
          </a:xfrm>
        </p:grpSpPr>
        <p:sp>
          <p:nvSpPr>
            <p:cNvPr id="8" name="矩形 7"/>
            <p:cNvSpPr/>
            <p:nvPr userDrawn="1"/>
          </p:nvSpPr>
          <p:spPr>
            <a:xfrm>
              <a:off x="1" y="1307000"/>
              <a:ext cx="1691117" cy="75391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Times New Roman" panose="02020603050405020304" pitchFamily="18" charset="0"/>
                  <a:ea typeface="SimSun" panose="02010600030101010101" pitchFamily="2" charset="-122"/>
                  <a:cs typeface="Times New Roman" panose="02020603050405020304" pitchFamily="18" charset="0"/>
                </a:rPr>
                <a:t>选题背景与意义</a:t>
              </a:r>
            </a:p>
          </p:txBody>
        </p:sp>
        <p:sp>
          <p:nvSpPr>
            <p:cNvPr id="9" name="等腰三角形 8"/>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Times New Roman" panose="02020603050405020304" pitchFamily="18" charset="0"/>
                <a:ea typeface="SimSun" panose="02010600030101010101" pitchFamily="2" charset="-122"/>
                <a:cs typeface="Times New Roman" panose="02020603050405020304" pitchFamily="18" charset="0"/>
              </a:endParaRPr>
            </a:p>
          </p:txBody>
        </p:sp>
      </p:grpSp>
      <p:pic>
        <p:nvPicPr>
          <p:cNvPr id="10" name="图片 9" descr="中国科学院院徽"/>
          <p:cNvPicPr>
            <a:picLocks noChangeAspect="1"/>
          </p:cNvPicPr>
          <p:nvPr userDrawn="1"/>
        </p:nvPicPr>
        <p:blipFill>
          <a:blip r:embed="rId2"/>
          <a:stretch>
            <a:fillRect/>
          </a:stretch>
        </p:blipFill>
        <p:spPr>
          <a:xfrm>
            <a:off x="384810" y="142240"/>
            <a:ext cx="1010285" cy="1010285"/>
          </a:xfrm>
          <a:prstGeom prst="rect">
            <a:avLst/>
          </a:prstGeom>
        </p:spPr>
      </p:pic>
      <p:sp>
        <p:nvSpPr>
          <p:cNvPr id="11" name="文本框 10"/>
          <p:cNvSpPr txBox="1"/>
          <p:nvPr userDrawn="1"/>
        </p:nvSpPr>
        <p:spPr>
          <a:xfrm>
            <a:off x="-66372" y="4291709"/>
            <a:ext cx="2178050" cy="338554"/>
          </a:xfrm>
          <a:prstGeom prst="rect">
            <a:avLst/>
          </a:prstGeom>
          <a:noFill/>
        </p:spPr>
        <p:txBody>
          <a:bodyPr wrap="square" rtlCol="0">
            <a:spAutoFit/>
          </a:bodyPr>
          <a:lstStyle/>
          <a:p>
            <a:pPr algn="ctr"/>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研究计划与安排</a:t>
            </a:r>
          </a:p>
        </p:txBody>
      </p:sp>
      <p:cxnSp>
        <p:nvCxnSpPr>
          <p:cNvPr id="12" name="直接连接符 11"/>
          <p:cNvCxnSpPr/>
          <p:nvPr userDrawn="1"/>
        </p:nvCxnSpPr>
        <p:spPr>
          <a:xfrm>
            <a:off x="-636" y="4773592"/>
            <a:ext cx="20116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userDrawn="1"/>
        </p:nvSpPr>
        <p:spPr>
          <a:xfrm>
            <a:off x="450125" y="4880480"/>
            <a:ext cx="1063082" cy="337185"/>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参考文献</a:t>
            </a:r>
          </a:p>
        </p:txBody>
      </p:sp>
      <p:cxnSp>
        <p:nvCxnSpPr>
          <p:cNvPr id="14" name="直接连接符 13"/>
          <p:cNvCxnSpPr/>
          <p:nvPr userDrawn="1"/>
        </p:nvCxnSpPr>
        <p:spPr>
          <a:xfrm>
            <a:off x="-4992" y="5357068"/>
            <a:ext cx="201600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绪论2">
    <p:spTree>
      <p:nvGrpSpPr>
        <p:cNvPr id="1" name=""/>
        <p:cNvGrpSpPr/>
        <p:nvPr/>
      </p:nvGrpSpPr>
      <p:grpSpPr>
        <a:xfrm>
          <a:off x="0" y="0"/>
          <a:ext cx="0" cy="0"/>
          <a:chOff x="0" y="0"/>
          <a:chExt cx="0" cy="0"/>
        </a:xfrm>
      </p:grpSpPr>
      <p:cxnSp>
        <p:nvCxnSpPr>
          <p:cNvPr id="13" name="直接连接符 12"/>
          <p:cNvCxnSpPr/>
          <p:nvPr userDrawn="1"/>
        </p:nvCxnSpPr>
        <p:spPr>
          <a:xfrm>
            <a:off x="2194089" y="880299"/>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userDrawn="1"/>
        </p:nvSpPr>
        <p:spPr>
          <a:xfrm>
            <a:off x="0" y="0"/>
            <a:ext cx="201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20" name="表格 19"/>
          <p:cNvGraphicFramePr>
            <a:graphicFrameLocks noGrp="1"/>
          </p:cNvGraphicFramePr>
          <p:nvPr userDrawn="1"/>
        </p:nvGraphicFramePr>
        <p:xfrm>
          <a:off x="-13243" y="1272988"/>
          <a:ext cx="2024253" cy="2974371"/>
        </p:xfrm>
        <a:graphic>
          <a:graphicData uri="http://schemas.openxmlformats.org/drawingml/2006/table">
            <a:tbl>
              <a:tblPr>
                <a:tableStyleId>{2D5ABB26-0587-4C30-8999-92F81FD0307C}</a:tableStyleId>
              </a:tblPr>
              <a:tblGrid>
                <a:gridCol w="2024253">
                  <a:extLst>
                    <a:ext uri="{9D8B030D-6E8A-4147-A177-3AD203B41FA5}">
                      <a16:colId xmlns:a16="http://schemas.microsoft.com/office/drawing/2014/main" val="20000"/>
                    </a:ext>
                  </a:extLst>
                </a:gridCol>
              </a:tblGrid>
              <a:tr h="632627">
                <a:tc>
                  <a:txBody>
                    <a:bodyPr/>
                    <a:lstStyle/>
                    <a:p>
                      <a:pPr algn="ctr"/>
                      <a:r>
                        <a:rPr lang="zh-CN" altLang="en-US" sz="1600" dirty="0">
                          <a:latin typeface="SimSun" panose="02010600030101010101" pitchFamily="2" charset="-122"/>
                          <a:ea typeface="SimSun" panose="02010600030101010101" pitchFamily="2" charset="-122"/>
                        </a:rPr>
                        <a:t>选题背景与意义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591929">
                <a:tc>
                  <a:txBody>
                    <a:bodyPr/>
                    <a:lstStyle/>
                    <a:p>
                      <a:pPr algn="ctr"/>
                      <a:endParaRPr lang="zh-CN" altLang="en-US" sz="1600" dirty="0">
                        <a:solidFill>
                          <a:schemeClr val="tx1"/>
                        </a:solidFill>
                        <a:latin typeface="SimSun" panose="02010600030101010101" pitchFamily="2" charset="-122"/>
                        <a:ea typeface="SimSun" panose="02010600030101010101" pitchFamily="2"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606367">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研究内容与方法</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548617">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研究可行性与创新点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594831">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已有工作与研究难点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24" name="图片 23" descr="中国科学院院徽"/>
          <p:cNvPicPr>
            <a:picLocks noChangeAspect="1"/>
          </p:cNvPicPr>
          <p:nvPr userDrawn="1"/>
        </p:nvPicPr>
        <p:blipFill>
          <a:blip r:embed="rId2"/>
          <a:stretch>
            <a:fillRect/>
          </a:stretch>
        </p:blipFill>
        <p:spPr>
          <a:xfrm>
            <a:off x="384810" y="142240"/>
            <a:ext cx="1010285" cy="1010285"/>
          </a:xfrm>
          <a:prstGeom prst="rect">
            <a:avLst/>
          </a:prstGeom>
        </p:spPr>
      </p:pic>
      <p:sp>
        <p:nvSpPr>
          <p:cNvPr id="25" name="文本框 24"/>
          <p:cNvSpPr txBox="1"/>
          <p:nvPr userDrawn="1"/>
        </p:nvSpPr>
        <p:spPr>
          <a:xfrm>
            <a:off x="-13242" y="4345883"/>
            <a:ext cx="1939293" cy="338554"/>
          </a:xfrm>
          <a:prstGeom prst="rect">
            <a:avLst/>
          </a:prstGeom>
          <a:noFill/>
        </p:spPr>
        <p:txBody>
          <a:bodyPr wrap="square" rtlCol="0">
            <a:spAutoFit/>
          </a:bodyPr>
          <a:lstStyle/>
          <a:p>
            <a:pPr algn="ctr"/>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研究计划与安排</a:t>
            </a:r>
          </a:p>
        </p:txBody>
      </p:sp>
      <p:cxnSp>
        <p:nvCxnSpPr>
          <p:cNvPr id="26" name="直接连接符 25"/>
          <p:cNvCxnSpPr/>
          <p:nvPr userDrawn="1"/>
        </p:nvCxnSpPr>
        <p:spPr>
          <a:xfrm>
            <a:off x="-636" y="4773592"/>
            <a:ext cx="20116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userDrawn="1"/>
        </p:nvSpPr>
        <p:spPr>
          <a:xfrm>
            <a:off x="424863" y="4872118"/>
            <a:ext cx="1063082" cy="337185"/>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参考文献</a:t>
            </a:r>
          </a:p>
        </p:txBody>
      </p:sp>
      <p:cxnSp>
        <p:nvCxnSpPr>
          <p:cNvPr id="28" name="直接连接符 27"/>
          <p:cNvCxnSpPr/>
          <p:nvPr userDrawn="1"/>
        </p:nvCxnSpPr>
        <p:spPr>
          <a:xfrm>
            <a:off x="-4992" y="5357068"/>
            <a:ext cx="201600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userDrawn="1"/>
        </p:nvGrpSpPr>
        <p:grpSpPr>
          <a:xfrm>
            <a:off x="0" y="1880698"/>
            <a:ext cx="3406775" cy="630177"/>
            <a:chOff x="-1173174" y="1335863"/>
            <a:chExt cx="2864854" cy="716228"/>
          </a:xfrm>
        </p:grpSpPr>
        <p:sp>
          <p:nvSpPr>
            <p:cNvPr id="33" name="矩形 32"/>
            <p:cNvSpPr/>
            <p:nvPr userDrawn="1"/>
          </p:nvSpPr>
          <p:spPr>
            <a:xfrm>
              <a:off x="-1173174" y="1335863"/>
              <a:ext cx="1691117" cy="71622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Times New Roman" panose="02020603050405020304" pitchFamily="18" charset="0"/>
                  <a:ea typeface="SimSun" panose="02010600030101010101" pitchFamily="2" charset="-122"/>
                  <a:cs typeface="Times New Roman" panose="02020603050405020304" pitchFamily="18" charset="0"/>
                </a:rPr>
                <a:t>研究现状与问题</a:t>
              </a:r>
            </a:p>
          </p:txBody>
        </p:sp>
        <p:sp>
          <p:nvSpPr>
            <p:cNvPr id="34" name="等腰三角形 33"/>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Times New Roman" panose="02020603050405020304" pitchFamily="18" charset="0"/>
                <a:ea typeface="SimSun" panose="02010600030101010101" pitchFamily="2" charset="-122"/>
                <a:cs typeface="Times New Roman" panose="02020603050405020304" pitchFamily="18" charset="0"/>
              </a:endParaRPr>
            </a:p>
          </p:txBody>
        </p:sp>
      </p:grpSp>
      <p:sp>
        <p:nvSpPr>
          <p:cNvPr id="29" name="等腰三角形 28"/>
          <p:cNvSpPr/>
          <p:nvPr userDrawn="1"/>
        </p:nvSpPr>
        <p:spPr>
          <a:xfrm rot="16200000">
            <a:off x="1867915" y="2129421"/>
            <a:ext cx="116272" cy="17125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Times New Roman" panose="02020603050405020304" pitchFamily="18" charset="0"/>
              <a:ea typeface="SimSun"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界定与表征">
    <p:spTree>
      <p:nvGrpSpPr>
        <p:cNvPr id="1" name=""/>
        <p:cNvGrpSpPr/>
        <p:nvPr/>
      </p:nvGrpSpPr>
      <p:grpSpPr>
        <a:xfrm>
          <a:off x="0" y="0"/>
          <a:ext cx="0" cy="0"/>
          <a:chOff x="0" y="0"/>
          <a:chExt cx="0" cy="0"/>
        </a:xfrm>
      </p:grpSpPr>
      <p:cxnSp>
        <p:nvCxnSpPr>
          <p:cNvPr id="30" name="直接连接符 29"/>
          <p:cNvCxnSpPr/>
          <p:nvPr userDrawn="1"/>
        </p:nvCxnSpPr>
        <p:spPr>
          <a:xfrm>
            <a:off x="2208146" y="898231"/>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userDrawn="1"/>
        </p:nvSpPr>
        <p:spPr>
          <a:xfrm>
            <a:off x="-636" y="4446454"/>
            <a:ext cx="2178050" cy="337185"/>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研究计划与时间安排</a:t>
            </a:r>
          </a:p>
        </p:txBody>
      </p:sp>
      <p:sp>
        <p:nvSpPr>
          <p:cNvPr id="38" name="矩形 37"/>
          <p:cNvSpPr/>
          <p:nvPr userDrawn="1"/>
        </p:nvSpPr>
        <p:spPr>
          <a:xfrm>
            <a:off x="0" y="0"/>
            <a:ext cx="201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39" name="表格 38"/>
          <p:cNvGraphicFramePr>
            <a:graphicFrameLocks noGrp="1"/>
          </p:cNvGraphicFramePr>
          <p:nvPr userDrawn="1"/>
        </p:nvGraphicFramePr>
        <p:xfrm>
          <a:off x="-71718" y="1268640"/>
          <a:ext cx="2082730" cy="2898223"/>
        </p:xfrm>
        <a:graphic>
          <a:graphicData uri="http://schemas.openxmlformats.org/drawingml/2006/table">
            <a:tbl>
              <a:tblPr>
                <a:tableStyleId>{2D5ABB26-0587-4C30-8999-92F81FD0307C}</a:tableStyleId>
              </a:tblPr>
              <a:tblGrid>
                <a:gridCol w="2082730">
                  <a:extLst>
                    <a:ext uri="{9D8B030D-6E8A-4147-A177-3AD203B41FA5}">
                      <a16:colId xmlns:a16="http://schemas.microsoft.com/office/drawing/2014/main" val="20000"/>
                    </a:ext>
                  </a:extLst>
                </a:gridCol>
              </a:tblGrid>
              <a:tr h="616431">
                <a:tc>
                  <a:txBody>
                    <a:bodyPr/>
                    <a:lstStyle/>
                    <a:p>
                      <a:pPr algn="ctr"/>
                      <a:r>
                        <a:rPr lang="zh-CN" altLang="en-US" sz="1600" dirty="0">
                          <a:latin typeface="SimSun" panose="02010600030101010101" pitchFamily="2" charset="-122"/>
                          <a:ea typeface="SimSun" panose="02010600030101010101" pitchFamily="2" charset="-122"/>
                        </a:rPr>
                        <a:t>选题背景与意义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576775">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研究现状与问题</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90843">
                <a:tc>
                  <a:txBody>
                    <a:bodyPr/>
                    <a:lstStyle/>
                    <a:p>
                      <a:pPr algn="ctr"/>
                      <a:endParaRPr lang="zh-CN" altLang="en-US" sz="1600" dirty="0">
                        <a:solidFill>
                          <a:schemeClr val="tx1"/>
                        </a:solidFill>
                        <a:latin typeface="SimSun" panose="02010600030101010101" pitchFamily="2" charset="-122"/>
                        <a:ea typeface="SimSun" panose="02010600030101010101" pitchFamily="2"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53457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研究可行性与创新点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57960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已有工作与研究难点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40" name="组合 39"/>
          <p:cNvGrpSpPr/>
          <p:nvPr userDrawn="1"/>
        </p:nvGrpSpPr>
        <p:grpSpPr>
          <a:xfrm>
            <a:off x="0" y="2449301"/>
            <a:ext cx="2011680" cy="608676"/>
            <a:chOff x="1" y="1341850"/>
            <a:chExt cx="1691679" cy="753917"/>
          </a:xfrm>
        </p:grpSpPr>
        <p:sp>
          <p:nvSpPr>
            <p:cNvPr id="41" name="矩形 40"/>
            <p:cNvSpPr/>
            <p:nvPr userDrawn="1"/>
          </p:nvSpPr>
          <p:spPr>
            <a:xfrm>
              <a:off x="1" y="1341850"/>
              <a:ext cx="1691117" cy="75391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Times New Roman" panose="02020603050405020304" pitchFamily="18" charset="0"/>
                  <a:ea typeface="SimSun" panose="02010600030101010101" pitchFamily="2" charset="-122"/>
                  <a:cs typeface="Times New Roman" panose="02020603050405020304" pitchFamily="18" charset="0"/>
                </a:rPr>
                <a:t>研究内容与方法</a:t>
              </a:r>
            </a:p>
          </p:txBody>
        </p:sp>
        <p:sp>
          <p:nvSpPr>
            <p:cNvPr id="42" name="等腰三角形 41"/>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Times New Roman" panose="02020603050405020304" pitchFamily="18" charset="0"/>
                <a:ea typeface="SimSun" panose="02010600030101010101" pitchFamily="2" charset="-122"/>
                <a:cs typeface="Times New Roman" panose="02020603050405020304" pitchFamily="18" charset="0"/>
              </a:endParaRPr>
            </a:p>
          </p:txBody>
        </p:sp>
      </p:grpSp>
      <p:pic>
        <p:nvPicPr>
          <p:cNvPr id="43" name="图片 42" descr="中国科学院院徽"/>
          <p:cNvPicPr>
            <a:picLocks noChangeAspect="1"/>
          </p:cNvPicPr>
          <p:nvPr userDrawn="1"/>
        </p:nvPicPr>
        <p:blipFill>
          <a:blip r:embed="rId2"/>
          <a:stretch>
            <a:fillRect/>
          </a:stretch>
        </p:blipFill>
        <p:spPr>
          <a:xfrm>
            <a:off x="384810" y="142240"/>
            <a:ext cx="1010285" cy="1010285"/>
          </a:xfrm>
          <a:prstGeom prst="rect">
            <a:avLst/>
          </a:prstGeom>
        </p:spPr>
      </p:pic>
      <p:sp>
        <p:nvSpPr>
          <p:cNvPr id="44" name="文本框 43"/>
          <p:cNvSpPr txBox="1"/>
          <p:nvPr userDrawn="1"/>
        </p:nvSpPr>
        <p:spPr>
          <a:xfrm>
            <a:off x="162346" y="4289529"/>
            <a:ext cx="1681325" cy="338554"/>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研究计划与安排</a:t>
            </a:r>
          </a:p>
        </p:txBody>
      </p:sp>
      <p:cxnSp>
        <p:nvCxnSpPr>
          <p:cNvPr id="45" name="直接连接符 44"/>
          <p:cNvCxnSpPr/>
          <p:nvPr userDrawn="1"/>
        </p:nvCxnSpPr>
        <p:spPr>
          <a:xfrm>
            <a:off x="-636" y="4773592"/>
            <a:ext cx="20116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userDrawn="1"/>
        </p:nvSpPr>
        <p:spPr>
          <a:xfrm>
            <a:off x="450125" y="4880480"/>
            <a:ext cx="1063082" cy="337185"/>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参考文献</a:t>
            </a:r>
          </a:p>
        </p:txBody>
      </p:sp>
      <p:cxnSp>
        <p:nvCxnSpPr>
          <p:cNvPr id="47" name="直接连接符 46"/>
          <p:cNvCxnSpPr/>
          <p:nvPr userDrawn="1"/>
        </p:nvCxnSpPr>
        <p:spPr>
          <a:xfrm>
            <a:off x="-4992" y="5357068"/>
            <a:ext cx="201600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合理交通结构">
    <p:spTree>
      <p:nvGrpSpPr>
        <p:cNvPr id="1" name=""/>
        <p:cNvGrpSpPr/>
        <p:nvPr/>
      </p:nvGrpSpPr>
      <p:grpSpPr>
        <a:xfrm>
          <a:off x="0" y="0"/>
          <a:ext cx="0" cy="0"/>
          <a:chOff x="0" y="0"/>
          <a:chExt cx="0" cy="0"/>
        </a:xfrm>
      </p:grpSpPr>
      <p:cxnSp>
        <p:nvCxnSpPr>
          <p:cNvPr id="30" name="直接连接符 29"/>
          <p:cNvCxnSpPr/>
          <p:nvPr userDrawn="1"/>
        </p:nvCxnSpPr>
        <p:spPr>
          <a:xfrm>
            <a:off x="2562860" y="886148"/>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矩形 22"/>
          <p:cNvSpPr/>
          <p:nvPr userDrawn="1"/>
        </p:nvSpPr>
        <p:spPr>
          <a:xfrm>
            <a:off x="0" y="0"/>
            <a:ext cx="231289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26" name="表格 25"/>
          <p:cNvGraphicFramePr>
            <a:graphicFrameLocks noGrp="1"/>
          </p:cNvGraphicFramePr>
          <p:nvPr userDrawn="1"/>
        </p:nvGraphicFramePr>
        <p:xfrm>
          <a:off x="-2" y="1287547"/>
          <a:ext cx="2312103" cy="2841952"/>
        </p:xfrm>
        <a:graphic>
          <a:graphicData uri="http://schemas.openxmlformats.org/drawingml/2006/table">
            <a:tbl>
              <a:tblPr>
                <a:tableStyleId>{2D5ABB26-0587-4C30-8999-92F81FD0307C}</a:tableStyleId>
              </a:tblPr>
              <a:tblGrid>
                <a:gridCol w="2312103">
                  <a:extLst>
                    <a:ext uri="{9D8B030D-6E8A-4147-A177-3AD203B41FA5}">
                      <a16:colId xmlns:a16="http://schemas.microsoft.com/office/drawing/2014/main" val="20000"/>
                    </a:ext>
                  </a:extLst>
                </a:gridCol>
              </a:tblGrid>
              <a:tr h="588295">
                <a:tc>
                  <a:txBody>
                    <a:bodyPr/>
                    <a:lstStyle/>
                    <a:p>
                      <a:pPr algn="ctr"/>
                      <a:r>
                        <a:rPr lang="zh-CN" altLang="en-US" sz="1600" dirty="0">
                          <a:latin typeface="SimSun" panose="02010600030101010101" pitchFamily="2" charset="-122"/>
                          <a:ea typeface="SimSun" panose="02010600030101010101" pitchFamily="2" charset="-122"/>
                        </a:rPr>
                        <a:t>选题背景与意义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548640">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研究现状与问题</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90843">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研究内容与方法</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534572">
                <a:tc>
                  <a:txBody>
                    <a:bodyPr/>
                    <a:lstStyle/>
                    <a:p>
                      <a:pPr algn="ctr"/>
                      <a:endParaRPr lang="zh-CN" altLang="en-US" sz="1600" dirty="0">
                        <a:solidFill>
                          <a:schemeClr val="tx1"/>
                        </a:solidFill>
                        <a:latin typeface="SimSun" panose="02010600030101010101" pitchFamily="2" charset="-122"/>
                        <a:ea typeface="SimSun" panose="02010600030101010101" pitchFamily="2"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57960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已有工作与研究难点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32" name="图片 31" descr="中国科学院院徽"/>
          <p:cNvPicPr>
            <a:picLocks noChangeAspect="1"/>
          </p:cNvPicPr>
          <p:nvPr userDrawn="1"/>
        </p:nvPicPr>
        <p:blipFill>
          <a:blip r:embed="rId2"/>
          <a:stretch>
            <a:fillRect/>
          </a:stretch>
        </p:blipFill>
        <p:spPr>
          <a:xfrm>
            <a:off x="384810" y="142240"/>
            <a:ext cx="1010285" cy="1010285"/>
          </a:xfrm>
          <a:prstGeom prst="rect">
            <a:avLst/>
          </a:prstGeom>
        </p:spPr>
      </p:pic>
      <p:sp>
        <p:nvSpPr>
          <p:cNvPr id="33" name="文本框 32"/>
          <p:cNvSpPr txBox="1"/>
          <p:nvPr userDrawn="1"/>
        </p:nvSpPr>
        <p:spPr>
          <a:xfrm>
            <a:off x="384810" y="4312459"/>
            <a:ext cx="2178050" cy="338554"/>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研究计划与安排</a:t>
            </a:r>
          </a:p>
        </p:txBody>
      </p:sp>
      <p:cxnSp>
        <p:nvCxnSpPr>
          <p:cNvPr id="34" name="直接连接符 33"/>
          <p:cNvCxnSpPr/>
          <p:nvPr userDrawn="1"/>
        </p:nvCxnSpPr>
        <p:spPr>
          <a:xfrm>
            <a:off x="-636" y="4773592"/>
            <a:ext cx="231273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userDrawn="1"/>
        </p:nvSpPr>
        <p:spPr>
          <a:xfrm>
            <a:off x="622013" y="4920589"/>
            <a:ext cx="1063082" cy="337185"/>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参考文献</a:t>
            </a:r>
          </a:p>
        </p:txBody>
      </p:sp>
      <p:cxnSp>
        <p:nvCxnSpPr>
          <p:cNvPr id="36" name="直接连接符 35"/>
          <p:cNvCxnSpPr/>
          <p:nvPr userDrawn="1"/>
        </p:nvCxnSpPr>
        <p:spPr>
          <a:xfrm>
            <a:off x="-4992" y="5357068"/>
            <a:ext cx="231709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userDrawn="1"/>
        </p:nvGrpSpPr>
        <p:grpSpPr>
          <a:xfrm>
            <a:off x="-4992" y="3003170"/>
            <a:ext cx="2317886" cy="538981"/>
            <a:chOff x="1" y="1321847"/>
            <a:chExt cx="1691679" cy="753917"/>
          </a:xfrm>
        </p:grpSpPr>
        <p:sp>
          <p:nvSpPr>
            <p:cNvPr id="17" name="矩形 16"/>
            <p:cNvSpPr/>
            <p:nvPr userDrawn="1"/>
          </p:nvSpPr>
          <p:spPr>
            <a:xfrm>
              <a:off x="1" y="1321847"/>
              <a:ext cx="1691117" cy="75391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Times New Roman" panose="02020603050405020304" pitchFamily="18" charset="0"/>
                  <a:ea typeface="SimSun" panose="02010600030101010101" pitchFamily="2" charset="-122"/>
                  <a:cs typeface="Times New Roman" panose="02020603050405020304" pitchFamily="18" charset="0"/>
                </a:rPr>
                <a:t>研究可行性与创新点</a:t>
              </a:r>
            </a:p>
          </p:txBody>
        </p:sp>
        <p:sp>
          <p:nvSpPr>
            <p:cNvPr id="18" name="等腰三角形 17"/>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影响因素辨识">
    <p:spTree>
      <p:nvGrpSpPr>
        <p:cNvPr id="1" name=""/>
        <p:cNvGrpSpPr/>
        <p:nvPr/>
      </p:nvGrpSpPr>
      <p:grpSpPr>
        <a:xfrm>
          <a:off x="0" y="0"/>
          <a:ext cx="0" cy="0"/>
          <a:chOff x="0" y="0"/>
          <a:chExt cx="0" cy="0"/>
        </a:xfrm>
      </p:grpSpPr>
      <p:cxnSp>
        <p:nvCxnSpPr>
          <p:cNvPr id="15" name="直接连接符 14"/>
          <p:cNvCxnSpPr/>
          <p:nvPr userDrawn="1"/>
        </p:nvCxnSpPr>
        <p:spPr>
          <a:xfrm>
            <a:off x="2484120" y="874204"/>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userDrawn="1"/>
        </p:nvSpPr>
        <p:spPr>
          <a:xfrm>
            <a:off x="0" y="0"/>
            <a:ext cx="2177414"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32" name="表格 31"/>
          <p:cNvGraphicFramePr>
            <a:graphicFrameLocks noGrp="1"/>
          </p:cNvGraphicFramePr>
          <p:nvPr userDrawn="1"/>
        </p:nvGraphicFramePr>
        <p:xfrm>
          <a:off x="-1" y="1268640"/>
          <a:ext cx="2177414" cy="2870088"/>
        </p:xfrm>
        <a:graphic>
          <a:graphicData uri="http://schemas.openxmlformats.org/drawingml/2006/table">
            <a:tbl>
              <a:tblPr>
                <a:tableStyleId>{2D5ABB26-0587-4C30-8999-92F81FD0307C}</a:tableStyleId>
              </a:tblPr>
              <a:tblGrid>
                <a:gridCol w="2177414">
                  <a:extLst>
                    <a:ext uri="{9D8B030D-6E8A-4147-A177-3AD203B41FA5}">
                      <a16:colId xmlns:a16="http://schemas.microsoft.com/office/drawing/2014/main" val="20000"/>
                    </a:ext>
                  </a:extLst>
                </a:gridCol>
              </a:tblGrid>
              <a:tr h="484180">
                <a:tc>
                  <a:txBody>
                    <a:bodyPr/>
                    <a:lstStyle/>
                    <a:p>
                      <a:pPr algn="ctr"/>
                      <a:r>
                        <a:rPr lang="zh-CN" altLang="en-US" sz="1600" dirty="0">
                          <a:latin typeface="SimSun" panose="02010600030101010101" pitchFamily="2" charset="-122"/>
                          <a:ea typeface="SimSun" panose="02010600030101010101" pitchFamily="2" charset="-122"/>
                        </a:rPr>
                        <a:t>选题背景与意义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680891">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研究现状与问题</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90843">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研究内容与方法</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53457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研究可行性与创新点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579602">
                <a:tc>
                  <a:txBody>
                    <a:bodyPr/>
                    <a:lstStyle/>
                    <a:p>
                      <a:pPr algn="ctr"/>
                      <a:endParaRPr lang="zh-CN" altLang="en-US" sz="1600" dirty="0">
                        <a:solidFill>
                          <a:schemeClr val="tx1"/>
                        </a:solidFill>
                        <a:latin typeface="SimSun" panose="02010600030101010101" pitchFamily="2" charset="-122"/>
                        <a:ea typeface="SimSun" panose="02010600030101010101" pitchFamily="2"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36" name="图片 35" descr="中国科学院院徽"/>
          <p:cNvPicPr>
            <a:picLocks noChangeAspect="1"/>
          </p:cNvPicPr>
          <p:nvPr userDrawn="1"/>
        </p:nvPicPr>
        <p:blipFill>
          <a:blip r:embed="rId2"/>
          <a:stretch>
            <a:fillRect/>
          </a:stretch>
        </p:blipFill>
        <p:spPr>
          <a:xfrm>
            <a:off x="384810" y="142240"/>
            <a:ext cx="1010285" cy="1010285"/>
          </a:xfrm>
          <a:prstGeom prst="rect">
            <a:avLst/>
          </a:prstGeom>
        </p:spPr>
      </p:pic>
      <p:sp>
        <p:nvSpPr>
          <p:cNvPr id="37" name="文本框 36"/>
          <p:cNvSpPr txBox="1"/>
          <p:nvPr userDrawn="1"/>
        </p:nvSpPr>
        <p:spPr>
          <a:xfrm>
            <a:off x="306070" y="4340523"/>
            <a:ext cx="2178050" cy="338554"/>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研究计划与安排</a:t>
            </a:r>
          </a:p>
        </p:txBody>
      </p:sp>
      <p:cxnSp>
        <p:nvCxnSpPr>
          <p:cNvPr id="38" name="直接连接符 37"/>
          <p:cNvCxnSpPr/>
          <p:nvPr userDrawn="1"/>
        </p:nvCxnSpPr>
        <p:spPr>
          <a:xfrm>
            <a:off x="-636" y="4773592"/>
            <a:ext cx="217731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userDrawn="1"/>
        </p:nvSpPr>
        <p:spPr>
          <a:xfrm>
            <a:off x="450125" y="4880480"/>
            <a:ext cx="1063082" cy="337185"/>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参考文献</a:t>
            </a:r>
          </a:p>
        </p:txBody>
      </p:sp>
      <p:cxnSp>
        <p:nvCxnSpPr>
          <p:cNvPr id="40" name="直接连接符 39"/>
          <p:cNvCxnSpPr/>
          <p:nvPr userDrawn="1"/>
        </p:nvCxnSpPr>
        <p:spPr>
          <a:xfrm>
            <a:off x="-4992" y="5357068"/>
            <a:ext cx="218167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userDrawn="1"/>
        </p:nvGrpSpPr>
        <p:grpSpPr>
          <a:xfrm>
            <a:off x="-80682" y="3561067"/>
            <a:ext cx="2258094" cy="590140"/>
            <a:chOff x="-29754" y="1321847"/>
            <a:chExt cx="1721434" cy="753917"/>
          </a:xfrm>
        </p:grpSpPr>
        <p:sp>
          <p:nvSpPr>
            <p:cNvPr id="22" name="矩形 21"/>
            <p:cNvSpPr/>
            <p:nvPr userDrawn="1"/>
          </p:nvSpPr>
          <p:spPr>
            <a:xfrm>
              <a:off x="-29754" y="1321847"/>
              <a:ext cx="1720875" cy="75391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Times New Roman" panose="02020603050405020304" pitchFamily="18" charset="0"/>
                  <a:ea typeface="SimSun" panose="02010600030101010101" pitchFamily="2" charset="-122"/>
                  <a:cs typeface="Times New Roman" panose="02020603050405020304" pitchFamily="18" charset="0"/>
                </a:rPr>
                <a:t>已有工作与研究难点</a:t>
              </a:r>
            </a:p>
          </p:txBody>
        </p:sp>
        <p:sp>
          <p:nvSpPr>
            <p:cNvPr id="23" name="等腰三角形 22"/>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影响因素辨识1">
    <p:spTree>
      <p:nvGrpSpPr>
        <p:cNvPr id="1" name=""/>
        <p:cNvGrpSpPr/>
        <p:nvPr/>
      </p:nvGrpSpPr>
      <p:grpSpPr>
        <a:xfrm>
          <a:off x="0" y="0"/>
          <a:ext cx="0" cy="0"/>
          <a:chOff x="0" y="0"/>
          <a:chExt cx="0" cy="0"/>
        </a:xfrm>
      </p:grpSpPr>
      <p:sp>
        <p:nvSpPr>
          <p:cNvPr id="24" name="矩形 23"/>
          <p:cNvSpPr/>
          <p:nvPr userDrawn="1"/>
        </p:nvSpPr>
        <p:spPr>
          <a:xfrm>
            <a:off x="-1" y="0"/>
            <a:ext cx="2015395"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cxnSp>
        <p:nvCxnSpPr>
          <p:cNvPr id="30" name="直接连接符 29"/>
          <p:cNvCxnSpPr/>
          <p:nvPr userDrawn="1"/>
        </p:nvCxnSpPr>
        <p:spPr>
          <a:xfrm>
            <a:off x="2195087" y="880293"/>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图片 1" descr="中国科学院院徽"/>
          <p:cNvPicPr>
            <a:picLocks noChangeAspect="1"/>
          </p:cNvPicPr>
          <p:nvPr userDrawn="1"/>
        </p:nvPicPr>
        <p:blipFill>
          <a:blip r:embed="rId2"/>
          <a:stretch>
            <a:fillRect/>
          </a:stretch>
        </p:blipFill>
        <p:spPr>
          <a:xfrm>
            <a:off x="384810" y="142240"/>
            <a:ext cx="1010285" cy="1010285"/>
          </a:xfrm>
          <a:prstGeom prst="rect">
            <a:avLst/>
          </a:prstGeom>
        </p:spPr>
      </p:pic>
      <p:sp>
        <p:nvSpPr>
          <p:cNvPr id="15" name="等腰三角形 14"/>
          <p:cNvSpPr/>
          <p:nvPr userDrawn="1"/>
        </p:nvSpPr>
        <p:spPr>
          <a:xfrm rot="16200000">
            <a:off x="1551332" y="2401092"/>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20" name="表格 19"/>
          <p:cNvGraphicFramePr>
            <a:graphicFrameLocks noGrp="1"/>
          </p:cNvGraphicFramePr>
          <p:nvPr userDrawn="1"/>
        </p:nvGraphicFramePr>
        <p:xfrm>
          <a:off x="-1" y="1268639"/>
          <a:ext cx="1906270" cy="3029585"/>
        </p:xfrm>
        <a:graphic>
          <a:graphicData uri="http://schemas.openxmlformats.org/drawingml/2006/table">
            <a:tbl>
              <a:tblPr>
                <a:tableStyleId>{2D5ABB26-0587-4C30-8999-92F81FD0307C}</a:tableStyleId>
              </a:tblPr>
              <a:tblGrid>
                <a:gridCol w="1906270">
                  <a:extLst>
                    <a:ext uri="{9D8B030D-6E8A-4147-A177-3AD203B41FA5}">
                      <a16:colId xmlns:a16="http://schemas.microsoft.com/office/drawing/2014/main" val="20000"/>
                    </a:ext>
                  </a:extLst>
                </a:gridCol>
              </a:tblGrid>
              <a:tr h="521970">
                <a:tc>
                  <a:txBody>
                    <a:bodyPr/>
                    <a:lstStyle/>
                    <a:p>
                      <a:pPr algn="ctr"/>
                      <a:r>
                        <a:rPr lang="zh-CN" altLang="en-US" sz="1600" dirty="0"/>
                        <a:t>选题背景和意义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687705">
                <a:tc>
                  <a:txBody>
                    <a:bodyPr/>
                    <a:lstStyle/>
                    <a:p>
                      <a:pPr algn="ctr"/>
                      <a:r>
                        <a:rPr lang="zh-CN" altLang="en-US" sz="1600" dirty="0">
                          <a:solidFill>
                            <a:schemeClr val="tx1"/>
                          </a:solidFill>
                          <a:latin typeface="Microsoft YaHei" panose="020B0503020204020204" pitchFamily="34" charset="-122"/>
                          <a:ea typeface="Microsoft YaHei" panose="020B0503020204020204" pitchFamily="34" charset="-122"/>
                        </a:rPr>
                        <a:t>国内外研究现状</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51815">
                <a:tc>
                  <a:txBody>
                    <a:bodyPr/>
                    <a:lstStyle/>
                    <a:p>
                      <a:pPr algn="ctr"/>
                      <a:r>
                        <a:rPr lang="zh-CN" altLang="en-US" sz="1600" dirty="0">
                          <a:solidFill>
                            <a:schemeClr val="tx1"/>
                          </a:solidFill>
                          <a:latin typeface="Microsoft YaHei" panose="020B0503020204020204" pitchFamily="34" charset="-122"/>
                          <a:ea typeface="Microsoft YaHei" panose="020B0503020204020204" pitchFamily="34" charset="-122"/>
                        </a:rPr>
                        <a:t>主要研究内容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643255">
                <a:tc>
                  <a:txBody>
                    <a:bodyPr/>
                    <a:lstStyle/>
                    <a:p>
                      <a:pPr algn="ctr"/>
                      <a:r>
                        <a:rPr lang="zh-CN" altLang="en-US" sz="1600" dirty="0">
                          <a:solidFill>
                            <a:schemeClr val="tx1"/>
                          </a:solidFill>
                          <a:latin typeface="Microsoft YaHei" panose="020B0503020204020204" pitchFamily="34" charset="-122"/>
                          <a:ea typeface="Microsoft YaHei" panose="020B0503020204020204" pitchFamily="34" charset="-122"/>
                        </a:rPr>
                        <a:t>技术路线</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624840">
                <a:tc>
                  <a:txBody>
                    <a:bodyPr/>
                    <a:lstStyle/>
                    <a:p>
                      <a:pPr algn="ctr"/>
                      <a:r>
                        <a:rPr lang="zh-CN" altLang="en-US" sz="1600" dirty="0">
                          <a:solidFill>
                            <a:schemeClr val="tx1"/>
                          </a:solidFill>
                          <a:latin typeface="Microsoft YaHei" panose="020B0503020204020204" pitchFamily="34" charset="-122"/>
                          <a:ea typeface="Microsoft YaHei" panose="020B0503020204020204" pitchFamily="34" charset="-122"/>
                        </a:rPr>
                        <a:t>研究基础</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pSp>
        <p:nvGrpSpPr>
          <p:cNvPr id="21" name="组合 20"/>
          <p:cNvGrpSpPr/>
          <p:nvPr userDrawn="1"/>
        </p:nvGrpSpPr>
        <p:grpSpPr>
          <a:xfrm>
            <a:off x="-4992" y="4317139"/>
            <a:ext cx="2020387" cy="600710"/>
            <a:chOff x="0" y="1321847"/>
            <a:chExt cx="1792354" cy="753917"/>
          </a:xfrm>
        </p:grpSpPr>
        <p:sp>
          <p:nvSpPr>
            <p:cNvPr id="22" name="矩形 21"/>
            <p:cNvSpPr/>
            <p:nvPr userDrawn="1"/>
          </p:nvSpPr>
          <p:spPr>
            <a:xfrm>
              <a:off x="0" y="1321847"/>
              <a:ext cx="1792354" cy="7539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Times New Roman" panose="02020603050405020304" pitchFamily="18" charset="0"/>
                  <a:ea typeface="SimSun" panose="02010600030101010101" pitchFamily="2" charset="-122"/>
                  <a:cs typeface="Times New Roman" panose="02020603050405020304" pitchFamily="18" charset="0"/>
                </a:rPr>
                <a:t>研究计划与时间安排</a:t>
              </a:r>
            </a:p>
          </p:txBody>
        </p:sp>
        <p:sp>
          <p:nvSpPr>
            <p:cNvPr id="25" name="等腰三角形 24"/>
            <p:cNvSpPr/>
            <p:nvPr userDrawn="1"/>
          </p:nvSpPr>
          <p:spPr>
            <a:xfrm rot="16200000">
              <a:off x="1640373" y="1611142"/>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Times New Roman" panose="02020603050405020304" pitchFamily="18" charset="0"/>
                <a:ea typeface="SimSun" panose="02010600030101010101" pitchFamily="2" charset="-122"/>
                <a:cs typeface="Times New Roman" panose="02020603050405020304" pitchFamily="18" charset="0"/>
              </a:endParaRPr>
            </a:p>
          </p:txBody>
        </p:sp>
      </p:grpSp>
      <p:cxnSp>
        <p:nvCxnSpPr>
          <p:cNvPr id="27" name="直接连接符 26"/>
          <p:cNvCxnSpPr/>
          <p:nvPr userDrawn="1"/>
        </p:nvCxnSpPr>
        <p:spPr>
          <a:xfrm>
            <a:off x="-636" y="4914268"/>
            <a:ext cx="19062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userDrawn="1"/>
        </p:nvSpPr>
        <p:spPr>
          <a:xfrm>
            <a:off x="450125" y="5036230"/>
            <a:ext cx="1063082" cy="338554"/>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参考文献</a:t>
            </a:r>
          </a:p>
        </p:txBody>
      </p:sp>
      <p:cxnSp>
        <p:nvCxnSpPr>
          <p:cNvPr id="29" name="直接连接符 28"/>
          <p:cNvCxnSpPr/>
          <p:nvPr userDrawn="1"/>
        </p:nvCxnSpPr>
        <p:spPr>
          <a:xfrm>
            <a:off x="-4992" y="5471619"/>
            <a:ext cx="19062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userDrawn="1"/>
        </p:nvSpPr>
        <p:spPr>
          <a:xfrm>
            <a:off x="-1" y="0"/>
            <a:ext cx="208097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32" name="表格 31"/>
          <p:cNvGraphicFramePr>
            <a:graphicFrameLocks noGrp="1"/>
          </p:cNvGraphicFramePr>
          <p:nvPr userDrawn="1"/>
        </p:nvGraphicFramePr>
        <p:xfrm>
          <a:off x="-2" y="1287547"/>
          <a:ext cx="2080971" cy="2841952"/>
        </p:xfrm>
        <a:graphic>
          <a:graphicData uri="http://schemas.openxmlformats.org/drawingml/2006/table">
            <a:tbl>
              <a:tblPr>
                <a:tableStyleId>{2D5ABB26-0587-4C30-8999-92F81FD0307C}</a:tableStyleId>
              </a:tblPr>
              <a:tblGrid>
                <a:gridCol w="2080971">
                  <a:extLst>
                    <a:ext uri="{9D8B030D-6E8A-4147-A177-3AD203B41FA5}">
                      <a16:colId xmlns:a16="http://schemas.microsoft.com/office/drawing/2014/main" val="20000"/>
                    </a:ext>
                  </a:extLst>
                </a:gridCol>
              </a:tblGrid>
              <a:tr h="588295">
                <a:tc>
                  <a:txBody>
                    <a:bodyPr/>
                    <a:lstStyle/>
                    <a:p>
                      <a:pPr algn="ctr"/>
                      <a:r>
                        <a:rPr lang="zh-CN" altLang="en-US" sz="1600" dirty="0">
                          <a:latin typeface="SimSun" panose="02010600030101010101" pitchFamily="2" charset="-122"/>
                          <a:ea typeface="SimSun" panose="02010600030101010101" pitchFamily="2" charset="-122"/>
                        </a:rPr>
                        <a:t>选题背景与意义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548640">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研究现状与问题</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90843">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研究内容与方法</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53457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研究可行性与创新点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57960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已有工作与研究难点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33" name="图片 32" descr="中国科学院院徽"/>
          <p:cNvPicPr>
            <a:picLocks noChangeAspect="1"/>
          </p:cNvPicPr>
          <p:nvPr userDrawn="1"/>
        </p:nvPicPr>
        <p:blipFill>
          <a:blip r:embed="rId2"/>
          <a:stretch>
            <a:fillRect/>
          </a:stretch>
        </p:blipFill>
        <p:spPr>
          <a:xfrm>
            <a:off x="384810" y="142240"/>
            <a:ext cx="1010285" cy="1010285"/>
          </a:xfrm>
          <a:prstGeom prst="rect">
            <a:avLst/>
          </a:prstGeom>
        </p:spPr>
      </p:pic>
      <p:cxnSp>
        <p:nvCxnSpPr>
          <p:cNvPr id="35" name="直接连接符 34"/>
          <p:cNvCxnSpPr/>
          <p:nvPr userDrawn="1"/>
        </p:nvCxnSpPr>
        <p:spPr>
          <a:xfrm>
            <a:off x="-636" y="4773592"/>
            <a:ext cx="20116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userDrawn="1"/>
        </p:nvSpPr>
        <p:spPr>
          <a:xfrm>
            <a:off x="450125" y="4880480"/>
            <a:ext cx="1063082" cy="337185"/>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参考文献</a:t>
            </a:r>
          </a:p>
        </p:txBody>
      </p:sp>
      <p:cxnSp>
        <p:nvCxnSpPr>
          <p:cNvPr id="37" name="直接连接符 36"/>
          <p:cNvCxnSpPr/>
          <p:nvPr userDrawn="1"/>
        </p:nvCxnSpPr>
        <p:spPr>
          <a:xfrm>
            <a:off x="-4992" y="5357068"/>
            <a:ext cx="201600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userDrawn="1"/>
        </p:nvGrpSpPr>
        <p:grpSpPr>
          <a:xfrm>
            <a:off x="-4992" y="4129499"/>
            <a:ext cx="2085961" cy="650148"/>
            <a:chOff x="1" y="1484617"/>
            <a:chExt cx="1691679" cy="433948"/>
          </a:xfrm>
        </p:grpSpPr>
        <p:sp>
          <p:nvSpPr>
            <p:cNvPr id="39" name="矩形 38"/>
            <p:cNvSpPr/>
            <p:nvPr userDrawn="1"/>
          </p:nvSpPr>
          <p:spPr>
            <a:xfrm>
              <a:off x="1" y="1484617"/>
              <a:ext cx="1691117" cy="4339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Times New Roman" panose="02020603050405020304" pitchFamily="18" charset="0"/>
                  <a:ea typeface="SimSun" panose="02010600030101010101" pitchFamily="2" charset="-122"/>
                  <a:cs typeface="Times New Roman" panose="02020603050405020304" pitchFamily="18" charset="0"/>
                </a:rPr>
                <a:t>研究计划与安排</a:t>
              </a:r>
            </a:p>
          </p:txBody>
        </p:sp>
        <p:sp>
          <p:nvSpPr>
            <p:cNvPr id="40" name="等腰三角形 39"/>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cxnSp>
        <p:nvCxnSpPr>
          <p:cNvPr id="3" name="直接连接符 2"/>
          <p:cNvCxnSpPr/>
          <p:nvPr userDrawn="1"/>
        </p:nvCxnSpPr>
        <p:spPr>
          <a:xfrm>
            <a:off x="2194089" y="886276"/>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userDrawn="1"/>
        </p:nvSpPr>
        <p:spPr>
          <a:xfrm>
            <a:off x="0" y="0"/>
            <a:ext cx="201168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aphicFrame>
        <p:nvGraphicFramePr>
          <p:cNvPr id="15" name="表格 14"/>
          <p:cNvGraphicFramePr>
            <a:graphicFrameLocks noGrp="1"/>
          </p:cNvGraphicFramePr>
          <p:nvPr userDrawn="1"/>
        </p:nvGraphicFramePr>
        <p:xfrm>
          <a:off x="-80683" y="1268639"/>
          <a:ext cx="2091693" cy="2797891"/>
        </p:xfrm>
        <a:graphic>
          <a:graphicData uri="http://schemas.openxmlformats.org/drawingml/2006/table">
            <a:tbl>
              <a:tblPr>
                <a:tableStyleId>{2D5ABB26-0587-4C30-8999-92F81FD0307C}</a:tableStyleId>
              </a:tblPr>
              <a:tblGrid>
                <a:gridCol w="2091693">
                  <a:extLst>
                    <a:ext uri="{9D8B030D-6E8A-4147-A177-3AD203B41FA5}">
                      <a16:colId xmlns:a16="http://schemas.microsoft.com/office/drawing/2014/main" val="20000"/>
                    </a:ext>
                  </a:extLst>
                </a:gridCol>
              </a:tblGrid>
              <a:tr h="574229">
                <a:tc>
                  <a:txBody>
                    <a:bodyPr/>
                    <a:lstStyle/>
                    <a:p>
                      <a:pPr algn="ctr"/>
                      <a:r>
                        <a:rPr lang="zh-CN" altLang="en-US" sz="1600" dirty="0">
                          <a:latin typeface="SimSun" panose="02010600030101010101" pitchFamily="2" charset="-122"/>
                          <a:ea typeface="SimSun" panose="02010600030101010101" pitchFamily="2" charset="-122"/>
                        </a:rPr>
                        <a:t>选题背景与意义</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571674">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研究现状与问题</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595944">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研究内容与方法</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54300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研究可行性与创新点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513042">
                <a:tc>
                  <a:txBody>
                    <a:bodyPr/>
                    <a:lstStyle/>
                    <a:p>
                      <a:pPr algn="ctr"/>
                      <a:r>
                        <a:rPr lang="zh-CN" altLang="en-US" sz="1600" dirty="0">
                          <a:solidFill>
                            <a:schemeClr val="tx1"/>
                          </a:solidFill>
                          <a:latin typeface="SimSun" panose="02010600030101010101" pitchFamily="2" charset="-122"/>
                          <a:ea typeface="SimSun" panose="02010600030101010101" pitchFamily="2" charset="-122"/>
                        </a:rPr>
                        <a:t>已有工作与研究难点</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19" name="图片 18" descr="中国科学院院徽"/>
          <p:cNvPicPr>
            <a:picLocks noChangeAspect="1"/>
          </p:cNvPicPr>
          <p:nvPr userDrawn="1"/>
        </p:nvPicPr>
        <p:blipFill>
          <a:blip r:embed="rId2"/>
          <a:stretch>
            <a:fillRect/>
          </a:stretch>
        </p:blipFill>
        <p:spPr>
          <a:xfrm>
            <a:off x="384810" y="142240"/>
            <a:ext cx="1010285" cy="1010285"/>
          </a:xfrm>
          <a:prstGeom prst="rect">
            <a:avLst/>
          </a:prstGeom>
        </p:spPr>
      </p:pic>
      <p:sp>
        <p:nvSpPr>
          <p:cNvPr id="20" name="文本框 19"/>
          <p:cNvSpPr txBox="1"/>
          <p:nvPr userDrawn="1"/>
        </p:nvSpPr>
        <p:spPr>
          <a:xfrm>
            <a:off x="306070" y="4205098"/>
            <a:ext cx="2178050" cy="338554"/>
          </a:xfrm>
          <a:prstGeom prst="rect">
            <a:avLst/>
          </a:prstGeom>
          <a:noFill/>
        </p:spPr>
        <p:txBody>
          <a:bodyPr wrap="square" rtlCol="0">
            <a:spAutoFit/>
          </a:bodyPr>
          <a:lstStyle/>
          <a:p>
            <a:r>
              <a:rPr lang="zh-CN" altLang="en-US" sz="16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研究计划与安排</a:t>
            </a:r>
          </a:p>
        </p:txBody>
      </p:sp>
      <p:cxnSp>
        <p:nvCxnSpPr>
          <p:cNvPr id="21" name="直接连接符 20"/>
          <p:cNvCxnSpPr/>
          <p:nvPr userDrawn="1"/>
        </p:nvCxnSpPr>
        <p:spPr>
          <a:xfrm>
            <a:off x="-636" y="4675116"/>
            <a:ext cx="20116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4992" y="5216390"/>
            <a:ext cx="201600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userDrawn="1"/>
        </p:nvGrpSpPr>
        <p:grpSpPr>
          <a:xfrm>
            <a:off x="670" y="4682219"/>
            <a:ext cx="2020324" cy="534169"/>
            <a:chOff x="562" y="1449782"/>
            <a:chExt cx="1691118" cy="433948"/>
          </a:xfrm>
        </p:grpSpPr>
        <p:sp>
          <p:nvSpPr>
            <p:cNvPr id="25" name="矩形 24"/>
            <p:cNvSpPr/>
            <p:nvPr userDrawn="1"/>
          </p:nvSpPr>
          <p:spPr>
            <a:xfrm>
              <a:off x="562" y="1449782"/>
              <a:ext cx="1691117" cy="4339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Times New Roman" panose="02020603050405020304" pitchFamily="18" charset="0"/>
                  <a:ea typeface="SimSun" panose="02010600030101010101" pitchFamily="2" charset="-122"/>
                  <a:cs typeface="Times New Roman" panose="02020603050405020304" pitchFamily="18" charset="0"/>
                </a:rPr>
                <a:t>参考文献</a:t>
              </a:r>
            </a:p>
          </p:txBody>
        </p:sp>
        <p:sp>
          <p:nvSpPr>
            <p:cNvPr id="26" name="等腰三角形 25"/>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7" name="矩形 6"/>
          <p:cNvSpPr/>
          <p:nvPr userDrawn="1"/>
        </p:nvSpPr>
        <p:spPr>
          <a:xfrm>
            <a:off x="0" y="0"/>
            <a:ext cx="12192000" cy="93272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3" name="图片 2" descr="国科大标准Logo横式一（白色）"/>
          <p:cNvPicPr>
            <a:picLocks noChangeAspect="1"/>
          </p:cNvPicPr>
          <p:nvPr userDrawn="1"/>
        </p:nvPicPr>
        <p:blipFill>
          <a:blip r:embed="rId2"/>
          <a:stretch>
            <a:fillRect/>
          </a:stretch>
        </p:blipFill>
        <p:spPr>
          <a:xfrm>
            <a:off x="156210" y="104140"/>
            <a:ext cx="3802380" cy="802640"/>
          </a:xfrm>
          <a:prstGeom prst="rect">
            <a:avLst/>
          </a:prstGeom>
        </p:spPr>
      </p:pic>
      <p:pic>
        <p:nvPicPr>
          <p:cNvPr id="4" name="Picture 6"/>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90489" y="59961"/>
            <a:ext cx="929850" cy="8071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b="38304"/>
          <a:stretch>
            <a:fillRect/>
          </a:stretch>
        </p:blipFill>
        <p:spPr bwMode="auto">
          <a:xfrm>
            <a:off x="7420339" y="59962"/>
            <a:ext cx="4714682" cy="8094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自定义版式">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0" y="0"/>
            <a:ext cx="12192000" cy="93272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4" name="图片 3" descr="国科大标准Logo横式一（白色）"/>
          <p:cNvPicPr>
            <a:picLocks noChangeAspect="1"/>
          </p:cNvPicPr>
          <p:nvPr userDrawn="1"/>
        </p:nvPicPr>
        <p:blipFill>
          <a:blip r:embed="rId3"/>
          <a:stretch>
            <a:fillRect/>
          </a:stretch>
        </p:blipFill>
        <p:spPr>
          <a:xfrm>
            <a:off x="156210" y="104140"/>
            <a:ext cx="3802380" cy="802640"/>
          </a:xfrm>
          <a:prstGeom prst="rect">
            <a:avLst/>
          </a:prstGeom>
        </p:spPr>
      </p:pic>
      <p:sp>
        <p:nvSpPr>
          <p:cNvPr id="2" name="矩形 1"/>
          <p:cNvSpPr/>
          <p:nvPr userDrawn="1"/>
        </p:nvSpPr>
        <p:spPr>
          <a:xfrm>
            <a:off x="0" y="6219190"/>
            <a:ext cx="12192000" cy="67119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5"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490489" y="59961"/>
            <a:ext cx="929850" cy="8071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b="38304"/>
          <a:stretch>
            <a:fillRect/>
          </a:stretch>
        </p:blipFill>
        <p:spPr bwMode="auto">
          <a:xfrm>
            <a:off x="7420339" y="59962"/>
            <a:ext cx="4714682" cy="8094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7" name="矩形 6"/>
          <p:cNvSpPr/>
          <p:nvPr userDrawn="1"/>
        </p:nvSpPr>
        <p:spPr>
          <a:xfrm>
            <a:off x="0" y="0"/>
            <a:ext cx="12192000" cy="93272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3" name="图片 2" descr="国科大标准Logo横式一（白色）"/>
          <p:cNvPicPr>
            <a:picLocks noChangeAspect="1"/>
          </p:cNvPicPr>
          <p:nvPr userDrawn="1"/>
        </p:nvPicPr>
        <p:blipFill>
          <a:blip r:embed="rId2"/>
          <a:stretch>
            <a:fillRect/>
          </a:stretch>
        </p:blipFill>
        <p:spPr>
          <a:xfrm>
            <a:off x="156210" y="104140"/>
            <a:ext cx="3802380" cy="802640"/>
          </a:xfrm>
          <a:prstGeom prst="rect">
            <a:avLst/>
          </a:prstGeom>
        </p:spPr>
      </p:pic>
      <p:pic>
        <p:nvPicPr>
          <p:cNvPr id="4" name="Picture 6"/>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90489" y="59961"/>
            <a:ext cx="929850" cy="8071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b="38304"/>
          <a:stretch>
            <a:fillRect/>
          </a:stretch>
        </p:blipFill>
        <p:spPr bwMode="auto">
          <a:xfrm>
            <a:off x="7420339" y="59962"/>
            <a:ext cx="4714682" cy="8094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10"/>
    </mc:Choice>
    <mc:Fallback>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GIF"/><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png"/><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9.GIF"/><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1.png"/><Relationship Id="rId5" Type="http://schemas.openxmlformats.org/officeDocument/2006/relationships/image" Target="../media/image10.png"/><Relationship Id="rId4" Type="http://schemas.openxmlformats.org/officeDocument/2006/relationships/image" Target="../media/image9.GIF"/></Relationships>
</file>

<file path=ppt/slides/_rels/slide20.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34.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GIF"/><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9.GIF"/><Relationship Id="rId7"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10.png"/><Relationship Id="rId10" Type="http://schemas.openxmlformats.org/officeDocument/2006/relationships/image" Target="../media/image42.svg"/><Relationship Id="rId4" Type="http://schemas.openxmlformats.org/officeDocument/2006/relationships/image" Target="../media/image37.png"/><Relationship Id="rId9" Type="http://schemas.openxmlformats.org/officeDocument/2006/relationships/image" Target="../media/image41.svg"/></Relationships>
</file>

<file path=ppt/slides/_rels/slide2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47.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9.GIF"/><Relationship Id="rId7" Type="http://schemas.openxmlformats.org/officeDocument/2006/relationships/image" Target="../media/image57.sv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10.png"/><Relationship Id="rId9" Type="http://schemas.openxmlformats.org/officeDocument/2006/relationships/image" Target="../media/image41.svg"/></Relationships>
</file>

<file path=ppt/slides/_rels/slide3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53.xml"/><Relationship Id="rId7" Type="http://schemas.openxmlformats.org/officeDocument/2006/relationships/image" Target="../media/image67.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66.png"/><Relationship Id="rId5" Type="http://schemas.openxmlformats.org/officeDocument/2006/relationships/image" Target="../media/image10.png"/><Relationship Id="rId10" Type="http://schemas.openxmlformats.org/officeDocument/2006/relationships/image" Target="../media/image70.png"/><Relationship Id="rId4" Type="http://schemas.openxmlformats.org/officeDocument/2006/relationships/image" Target="../media/image9.GIF"/><Relationship Id="rId9" Type="http://schemas.openxmlformats.org/officeDocument/2006/relationships/image" Target="../media/image69.png"/></Relationships>
</file>

<file path=ppt/slides/_rels/slide5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9.GIF"/></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10.png"/><Relationship Id="rId4" Type="http://schemas.openxmlformats.org/officeDocument/2006/relationships/image" Target="../media/image9.GI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p:nvSpPr>
        <p:spPr>
          <a:xfrm>
            <a:off x="0" y="931178"/>
            <a:ext cx="12192000" cy="528864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167640" y="2369274"/>
            <a:ext cx="12024360" cy="923330"/>
          </a:xfrm>
          <a:prstGeom prst="rect">
            <a:avLst/>
          </a:prstGeom>
          <a:noFill/>
        </p:spPr>
        <p:txBody>
          <a:bodyPr wrap="square" rtlCol="0">
            <a:spAutoFit/>
          </a:bodyPr>
          <a:lstStyle/>
          <a:p>
            <a:pPr algn="ctr"/>
            <a:r>
              <a:rPr lang="zh-CN" altLang="en-US" sz="5400" b="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rPr>
              <a:t>基于图神经网络的撤稿风险预测研究</a:t>
            </a:r>
            <a:endParaRPr sz="5400" b="1" dirty="0">
              <a:solidFill>
                <a:srgbClr val="00206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56" name="文本框 55"/>
          <p:cNvSpPr txBox="1"/>
          <p:nvPr/>
        </p:nvSpPr>
        <p:spPr>
          <a:xfrm>
            <a:off x="4680001" y="4191844"/>
            <a:ext cx="3268800" cy="1938992"/>
          </a:xfrm>
          <a:prstGeom prst="rect">
            <a:avLst/>
          </a:prstGeom>
          <a:noFill/>
        </p:spPr>
        <p:txBody>
          <a:bodyPr wrap="square" rtlCol="0">
            <a:spAutoFit/>
          </a:bodyPr>
          <a:lstStyle/>
          <a:p>
            <a:pPr>
              <a:spcAft>
                <a:spcPts val="600"/>
              </a:spcAft>
            </a:pPr>
            <a:r>
              <a:rPr lang="zh-CN" altLang="en-US" sz="2000" b="1" dirty="0">
                <a:latin typeface="FangSong" panose="02010609060101010101" pitchFamily="49" charset="-122"/>
                <a:ea typeface="FangSong" panose="02010609060101010101" pitchFamily="49" charset="-122"/>
                <a:cs typeface="Times New Roman" panose="02020603050405020304" pitchFamily="18" charset="0"/>
              </a:rPr>
              <a:t>答 辩 人：马梓越</a:t>
            </a:r>
            <a:endParaRPr lang="en-US" altLang="zh-CN" sz="2000" b="1" dirty="0">
              <a:latin typeface="FangSong" panose="02010609060101010101" pitchFamily="49" charset="-122"/>
              <a:ea typeface="FangSong" panose="02010609060101010101" pitchFamily="49" charset="-122"/>
              <a:cs typeface="Times New Roman" panose="02020603050405020304" pitchFamily="18" charset="0"/>
            </a:endParaRPr>
          </a:p>
          <a:p>
            <a:pPr>
              <a:spcAft>
                <a:spcPts val="600"/>
              </a:spcAft>
            </a:pPr>
            <a:r>
              <a:rPr lang="zh-CN" altLang="en-US" sz="2000" b="1" dirty="0">
                <a:latin typeface="FangSong" panose="02010609060101010101" pitchFamily="49" charset="-122"/>
                <a:ea typeface="FangSong" panose="02010609060101010101" pitchFamily="49" charset="-122"/>
                <a:cs typeface="Times New Roman" panose="02020603050405020304" pitchFamily="18" charset="0"/>
              </a:rPr>
              <a:t>专    业：情报学</a:t>
            </a:r>
            <a:endParaRPr lang="en-US" altLang="zh-CN" sz="2000" b="1" dirty="0">
              <a:latin typeface="FangSong" panose="02010609060101010101" pitchFamily="49" charset="-122"/>
              <a:ea typeface="FangSong" panose="02010609060101010101" pitchFamily="49" charset="-122"/>
              <a:cs typeface="Times New Roman" panose="02020603050405020304" pitchFamily="18" charset="0"/>
            </a:endParaRPr>
          </a:p>
          <a:p>
            <a:pPr>
              <a:spcAft>
                <a:spcPts val="600"/>
              </a:spcAft>
            </a:pPr>
            <a:r>
              <a:rPr lang="zh-CN" altLang="en-US" sz="2000" b="1" dirty="0">
                <a:latin typeface="FangSong" panose="02010609060101010101" pitchFamily="49" charset="-122"/>
                <a:ea typeface="FangSong" panose="02010609060101010101" pitchFamily="49" charset="-122"/>
                <a:cs typeface="Times New Roman" panose="02020603050405020304" pitchFamily="18" charset="0"/>
              </a:rPr>
              <a:t>指导老师：马廷灿</a:t>
            </a:r>
            <a:endParaRPr lang="en-US" altLang="zh-CN" sz="2000" b="1" dirty="0">
              <a:latin typeface="FangSong" panose="02010609060101010101" pitchFamily="49" charset="-122"/>
              <a:ea typeface="FangSong" panose="02010609060101010101" pitchFamily="49" charset="-122"/>
              <a:cs typeface="Times New Roman" panose="02020603050405020304" pitchFamily="18" charset="0"/>
            </a:endParaRPr>
          </a:p>
          <a:p>
            <a:pPr>
              <a:spcAft>
                <a:spcPts val="600"/>
              </a:spcAft>
            </a:pPr>
            <a:r>
              <a:rPr lang="zh-CN" altLang="en-US" sz="2000" b="1" dirty="0">
                <a:latin typeface="FangSong" panose="02010609060101010101" pitchFamily="49" charset="-122"/>
                <a:ea typeface="FangSong" panose="02010609060101010101" pitchFamily="49" charset="-122"/>
                <a:cs typeface="Times New Roman" panose="02020603050405020304" pitchFamily="18" charset="0"/>
              </a:rPr>
              <a:t>答辩日期：</a:t>
            </a:r>
            <a:r>
              <a:rPr lang="en-US" altLang="zh-CN" sz="2000" b="1" dirty="0">
                <a:latin typeface="Times New Roman" panose="02020603050405020304" pitchFamily="18" charset="0"/>
                <a:ea typeface="FangSong" panose="02010609060101010101" pitchFamily="49" charset="-122"/>
                <a:cs typeface="Times New Roman" panose="02020603050405020304" pitchFamily="18" charset="0"/>
              </a:rPr>
              <a:t>2026</a:t>
            </a:r>
            <a:r>
              <a:rPr lang="zh-CN" altLang="en-US" sz="2000" b="1" dirty="0">
                <a:latin typeface="FangSong" panose="02010609060101010101" pitchFamily="49" charset="-122"/>
                <a:ea typeface="FangSong" panose="02010609060101010101" pitchFamily="49" charset="-122"/>
                <a:cs typeface="Times New Roman" panose="02020603050405020304" pitchFamily="18" charset="0"/>
              </a:rPr>
              <a:t>年</a:t>
            </a:r>
            <a:r>
              <a:rPr lang="en-US" altLang="zh-CN" sz="2000" b="1" dirty="0">
                <a:latin typeface="Times New Roman" panose="02020603050405020304" pitchFamily="18" charset="0"/>
                <a:ea typeface="FangSong" panose="02010609060101010101" pitchFamily="49" charset="-122"/>
                <a:cs typeface="Times New Roman" panose="02020603050405020304" pitchFamily="18" charset="0"/>
              </a:rPr>
              <a:t>5</a:t>
            </a:r>
            <a:r>
              <a:rPr lang="zh-CN" altLang="en-US" sz="2000" b="1" dirty="0">
                <a:latin typeface="Times New Roman" panose="02020603050405020304" pitchFamily="18" charset="0"/>
                <a:ea typeface="FangSong" panose="02010609060101010101" pitchFamily="49" charset="-122"/>
                <a:cs typeface="Times New Roman" panose="02020603050405020304" pitchFamily="18" charset="0"/>
              </a:rPr>
              <a:t>月</a:t>
            </a:r>
            <a:r>
              <a:rPr lang="en-US" altLang="zh-CN" sz="2000" b="1" dirty="0">
                <a:latin typeface="Times New Roman" panose="02020603050405020304" pitchFamily="18" charset="0"/>
                <a:ea typeface="FangSong" panose="02010609060101010101" pitchFamily="49" charset="-122"/>
                <a:cs typeface="Times New Roman" panose="02020603050405020304" pitchFamily="18" charset="0"/>
              </a:rPr>
              <a:t>10</a:t>
            </a:r>
            <a:r>
              <a:rPr lang="zh-CN" altLang="en-US" sz="2000" b="1" dirty="0">
                <a:latin typeface="Times New Roman" panose="02020603050405020304" pitchFamily="18" charset="0"/>
                <a:ea typeface="FangSong" panose="02010609060101010101" pitchFamily="49" charset="-122"/>
                <a:cs typeface="Times New Roman" panose="02020603050405020304" pitchFamily="18" charset="0"/>
              </a:rPr>
              <a:t>日</a:t>
            </a:r>
            <a:endParaRPr lang="en-US" altLang="zh-CN" sz="2000" b="1" dirty="0">
              <a:latin typeface="Times New Roman" panose="02020603050405020304" pitchFamily="18" charset="0"/>
              <a:ea typeface="FangSong" panose="02010609060101010101" pitchFamily="49" charset="-122"/>
              <a:cs typeface="Times New Roman" panose="02020603050405020304" pitchFamily="18" charset="0"/>
            </a:endParaRPr>
          </a:p>
          <a:p>
            <a:pPr algn="ctr">
              <a:spcAft>
                <a:spcPts val="600"/>
              </a:spcAft>
            </a:pPr>
            <a:endParaRPr lang="en-US" altLang="zh-CN" sz="2000" b="1" dirty="0">
              <a:latin typeface="FangSong" panose="02010609060101010101" pitchFamily="49" charset="-122"/>
              <a:ea typeface="FangSong" panose="0201060906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10" advTm="8333"/>
    </mc:Choice>
    <mc:Fallback>
      <p:transition advTm="833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p:nvSpPr>
        <p:spPr>
          <a:xfrm>
            <a:off x="3164889" y="0"/>
            <a:ext cx="8984975" cy="68580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0" y="0"/>
            <a:ext cx="3207026"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sp>
        <p:nvSpPr>
          <p:cNvPr id="56" name="矩形 55"/>
          <p:cNvSpPr/>
          <p:nvPr/>
        </p:nvSpPr>
        <p:spPr>
          <a:xfrm>
            <a:off x="687234" y="3754709"/>
            <a:ext cx="1832553" cy="584775"/>
          </a:xfrm>
          <a:prstGeom prst="rect">
            <a:avLst/>
          </a:prstGeom>
        </p:spPr>
        <p:txBody>
          <a:bodyPr wrap="none">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pPr algn="ctr" defTabSz="685800"/>
            <a:r>
              <a:rPr lang="zh-CN" altLang="en-US" sz="3200" b="1" dirty="0">
                <a:solidFill>
                  <a:schemeClr val="bg1"/>
                </a:solidFill>
                <a:latin typeface="Times New Roman" panose="02020603050405020304" pitchFamily="18" charset="0"/>
                <a:ea typeface="SimSun" panose="02010600030101010101" pitchFamily="2" charset="-122"/>
                <a:cs typeface="Times New Roman" panose="02020603050405020304" pitchFamily="18" charset="0"/>
              </a:rPr>
              <a:t>答辩提纲</a:t>
            </a: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9025" y="166295"/>
            <a:ext cx="2199540" cy="1694563"/>
          </a:xfrm>
          <a:prstGeom prst="rect">
            <a:avLst/>
          </a:prstGeom>
        </p:spPr>
      </p:pic>
      <p:pic>
        <p:nvPicPr>
          <p:cNvPr id="8" name="图片 7" descr="在地上&#10;&#10;描述已自动生成"/>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164" y="1370435"/>
            <a:ext cx="1798698" cy="1798698"/>
          </a:xfrm>
          <a:prstGeom prst="rect">
            <a:avLst/>
          </a:prstGeom>
        </p:spPr>
      </p:pic>
      <p:grpSp>
        <p:nvGrpSpPr>
          <p:cNvPr id="13" name="组合 12">
            <a:extLst>
              <a:ext uri="{FF2B5EF4-FFF2-40B4-BE49-F238E27FC236}">
                <a16:creationId xmlns:a16="http://schemas.microsoft.com/office/drawing/2014/main" id="{5D85F641-9EBC-7DC2-422F-9B439B970574}"/>
              </a:ext>
            </a:extLst>
          </p:cNvPr>
          <p:cNvGrpSpPr/>
          <p:nvPr/>
        </p:nvGrpSpPr>
        <p:grpSpPr>
          <a:xfrm>
            <a:off x="3657379" y="69841"/>
            <a:ext cx="7296110" cy="6451046"/>
            <a:chOff x="3657379" y="298000"/>
            <a:chExt cx="7296110" cy="5729782"/>
          </a:xfrm>
        </p:grpSpPr>
        <p:grpSp>
          <p:nvGrpSpPr>
            <p:cNvPr id="11" name="组合 10"/>
            <p:cNvGrpSpPr/>
            <p:nvPr/>
          </p:nvGrpSpPr>
          <p:grpSpPr>
            <a:xfrm>
              <a:off x="3657379" y="298000"/>
              <a:ext cx="7296110" cy="2742636"/>
              <a:chOff x="5428957" y="1655716"/>
              <a:chExt cx="4913827" cy="1951253"/>
            </a:xfrm>
          </p:grpSpPr>
          <p:sp>
            <p:nvSpPr>
              <p:cNvPr id="41" name="圆角矩形 3"/>
              <p:cNvSpPr/>
              <p:nvPr/>
            </p:nvSpPr>
            <p:spPr>
              <a:xfrm>
                <a:off x="5428957" y="1655716"/>
                <a:ext cx="378021" cy="378021"/>
              </a:xfrm>
              <a:prstGeom prst="roundRect">
                <a:avLst/>
              </a:prstGeom>
              <a:solidFill>
                <a:srgbClr val="00206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1</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42" name="TextBox 4"/>
              <p:cNvSpPr txBox="1"/>
              <p:nvPr/>
            </p:nvSpPr>
            <p:spPr>
              <a:xfrm>
                <a:off x="5872058" y="1684915"/>
                <a:ext cx="541066" cy="314165"/>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latin typeface="Times New Roman" panose="02020603050405020304" pitchFamily="18" charset="0"/>
                    <a:ea typeface="SimSun" panose="02010600030101010101" pitchFamily="2" charset="-122"/>
                    <a:cs typeface="Times New Roman" panose="02020603050405020304" pitchFamily="18" charset="0"/>
                  </a:rPr>
                  <a:t>绪论</a:t>
                </a:r>
              </a:p>
            </p:txBody>
          </p:sp>
          <p:sp>
            <p:nvSpPr>
              <p:cNvPr id="45" name="圆角矩形 23"/>
              <p:cNvSpPr/>
              <p:nvPr/>
            </p:nvSpPr>
            <p:spPr>
              <a:xfrm>
                <a:off x="5428957" y="2197501"/>
                <a:ext cx="378021" cy="378021"/>
              </a:xfrm>
              <a:prstGeom prst="roundRect">
                <a:avLst/>
              </a:prstGeom>
              <a:solidFill>
                <a:srgbClr val="00206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2</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46" name="TextBox 24"/>
              <p:cNvSpPr txBox="1"/>
              <p:nvPr/>
            </p:nvSpPr>
            <p:spPr>
              <a:xfrm>
                <a:off x="5872058" y="2244049"/>
                <a:ext cx="1999605" cy="314165"/>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latin typeface="Times New Roman" panose="02020603050405020304" pitchFamily="18" charset="0"/>
                    <a:ea typeface="SimSun" panose="02010600030101010101" pitchFamily="2" charset="-122"/>
                    <a:cs typeface="Times New Roman" panose="02020603050405020304" pitchFamily="18" charset="0"/>
                  </a:rPr>
                  <a:t>相关理论与研究综述</a:t>
                </a:r>
              </a:p>
            </p:txBody>
          </p:sp>
          <p:sp>
            <p:nvSpPr>
              <p:cNvPr id="47" name="圆角矩形 26"/>
              <p:cNvSpPr/>
              <p:nvPr/>
            </p:nvSpPr>
            <p:spPr>
              <a:xfrm>
                <a:off x="5428957" y="2705558"/>
                <a:ext cx="378021" cy="378021"/>
              </a:xfrm>
              <a:prstGeom prst="roundRect">
                <a:avLst/>
              </a:prstGeom>
              <a:solidFill>
                <a:srgbClr val="00206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3</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48" name="TextBox 27"/>
              <p:cNvSpPr txBox="1"/>
              <p:nvPr/>
            </p:nvSpPr>
            <p:spPr>
              <a:xfrm>
                <a:off x="5856384" y="2741647"/>
                <a:ext cx="3874869" cy="314166"/>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latin typeface="Times New Roman" panose="02020603050405020304" pitchFamily="18" charset="0"/>
                    <a:ea typeface="SimSun" panose="02010600030101010101" pitchFamily="2" charset="-122"/>
                    <a:cs typeface="Times New Roman" panose="02020603050405020304" pitchFamily="18" charset="0"/>
                  </a:rPr>
                  <a:t>撤稿论文及其施引论文文献计量特征分析</a:t>
                </a:r>
              </a:p>
            </p:txBody>
          </p:sp>
          <p:sp>
            <p:nvSpPr>
              <p:cNvPr id="49" name="圆角矩形 29"/>
              <p:cNvSpPr/>
              <p:nvPr/>
            </p:nvSpPr>
            <p:spPr>
              <a:xfrm>
                <a:off x="5428957" y="3228948"/>
                <a:ext cx="378021" cy="378021"/>
              </a:xfrm>
              <a:prstGeom prst="roundRect">
                <a:avLst/>
              </a:prstGeom>
              <a:solidFill>
                <a:srgbClr val="00206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4</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50" name="TextBox 30"/>
              <p:cNvSpPr txBox="1"/>
              <p:nvPr/>
            </p:nvSpPr>
            <p:spPr>
              <a:xfrm>
                <a:off x="5842826" y="3278298"/>
                <a:ext cx="4499958" cy="291714"/>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latin typeface="Times New Roman" panose="02020603050405020304" pitchFamily="18" charset="0"/>
                    <a:ea typeface="SimSun" panose="02010600030101010101" pitchFamily="2" charset="-122"/>
                    <a:cs typeface="Times New Roman" panose="02020603050405020304" pitchFamily="18" charset="0"/>
                  </a:rPr>
                  <a:t>撤稿风险预测的引文网络数据集构建与特征工程</a:t>
                </a:r>
              </a:p>
            </p:txBody>
          </p:sp>
        </p:grpSp>
        <p:sp>
          <p:nvSpPr>
            <p:cNvPr id="5" name="圆角矩形 29">
              <a:extLst>
                <a:ext uri="{FF2B5EF4-FFF2-40B4-BE49-F238E27FC236}">
                  <a16:creationId xmlns:a16="http://schemas.microsoft.com/office/drawing/2014/main" id="{73CD2A1B-9376-DDA2-AA5D-AD3586C1F22B}"/>
                </a:ext>
              </a:extLst>
            </p:cNvPr>
            <p:cNvSpPr/>
            <p:nvPr/>
          </p:nvSpPr>
          <p:spPr>
            <a:xfrm>
              <a:off x="3657379" y="3308400"/>
              <a:ext cx="561290" cy="524957"/>
            </a:xfrm>
            <a:prstGeom prst="roundRect">
              <a:avLst/>
            </a:prstGeom>
            <a:solidFill>
              <a:srgbClr val="00206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5</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6" name="圆角矩形 29">
              <a:extLst>
                <a:ext uri="{FF2B5EF4-FFF2-40B4-BE49-F238E27FC236}">
                  <a16:creationId xmlns:a16="http://schemas.microsoft.com/office/drawing/2014/main" id="{267671E6-52D8-4E34-3A0B-1DBCC4E9F06A}"/>
                </a:ext>
              </a:extLst>
            </p:cNvPr>
            <p:cNvSpPr/>
            <p:nvPr/>
          </p:nvSpPr>
          <p:spPr>
            <a:xfrm>
              <a:off x="3657379" y="4798005"/>
              <a:ext cx="561290" cy="524957"/>
            </a:xfrm>
            <a:prstGeom prst="roundRect">
              <a:avLst/>
            </a:prstGeom>
            <a:solidFill>
              <a:srgbClr val="00206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7</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7" name="圆角矩形 29">
              <a:extLst>
                <a:ext uri="{FF2B5EF4-FFF2-40B4-BE49-F238E27FC236}">
                  <a16:creationId xmlns:a16="http://schemas.microsoft.com/office/drawing/2014/main" id="{CC8C24F9-8959-CF03-0B93-02DC3A3BBD7C}"/>
                </a:ext>
              </a:extLst>
            </p:cNvPr>
            <p:cNvSpPr/>
            <p:nvPr/>
          </p:nvSpPr>
          <p:spPr>
            <a:xfrm>
              <a:off x="3657379" y="4090272"/>
              <a:ext cx="561290" cy="524957"/>
            </a:xfrm>
            <a:prstGeom prst="roundRect">
              <a:avLst/>
            </a:prstGeom>
            <a:solidFill>
              <a:srgbClr val="00206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6</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9" name="TextBox 30">
              <a:extLst>
                <a:ext uri="{FF2B5EF4-FFF2-40B4-BE49-F238E27FC236}">
                  <a16:creationId xmlns:a16="http://schemas.microsoft.com/office/drawing/2014/main" id="{F8A89BEB-EEF6-52BA-5D10-F3CAFB823847}"/>
                </a:ext>
              </a:extLst>
            </p:cNvPr>
            <p:cNvSpPr txBox="1"/>
            <p:nvPr/>
          </p:nvSpPr>
          <p:spPr>
            <a:xfrm>
              <a:off x="4292028" y="3365865"/>
              <a:ext cx="3897176" cy="410027"/>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latin typeface="Times New Roman" panose="02020603050405020304" pitchFamily="18" charset="0"/>
                  <a:ea typeface="SimSun" panose="02010600030101010101" pitchFamily="2" charset="-122"/>
                  <a:cs typeface="Times New Roman" panose="02020603050405020304" pitchFamily="18" charset="0"/>
                </a:rPr>
                <a:t>撤稿风险预测的图学习建模</a:t>
              </a:r>
            </a:p>
          </p:txBody>
        </p:sp>
        <p:sp>
          <p:nvSpPr>
            <p:cNvPr id="10" name="TextBox 30">
              <a:extLst>
                <a:ext uri="{FF2B5EF4-FFF2-40B4-BE49-F238E27FC236}">
                  <a16:creationId xmlns:a16="http://schemas.microsoft.com/office/drawing/2014/main" id="{3BE91B42-5B8C-2B09-A142-EC533D11653B}"/>
                </a:ext>
              </a:extLst>
            </p:cNvPr>
            <p:cNvSpPr txBox="1"/>
            <p:nvPr/>
          </p:nvSpPr>
          <p:spPr>
            <a:xfrm>
              <a:off x="4315301" y="4829663"/>
              <a:ext cx="2350279" cy="461641"/>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latin typeface="Times New Roman" panose="02020603050405020304" pitchFamily="18" charset="0"/>
                  <a:ea typeface="SimSun" panose="02010600030101010101" pitchFamily="2" charset="-122"/>
                  <a:cs typeface="Times New Roman" panose="02020603050405020304" pitchFamily="18" charset="0"/>
                </a:rPr>
                <a:t>盲审意见与修改</a:t>
              </a:r>
            </a:p>
          </p:txBody>
        </p:sp>
        <p:sp>
          <p:nvSpPr>
            <p:cNvPr id="12" name="TextBox 30">
              <a:extLst>
                <a:ext uri="{FF2B5EF4-FFF2-40B4-BE49-F238E27FC236}">
                  <a16:creationId xmlns:a16="http://schemas.microsoft.com/office/drawing/2014/main" id="{10ED55AB-6515-8A05-1CBF-58F5C613F5AC}"/>
                </a:ext>
              </a:extLst>
            </p:cNvPr>
            <p:cNvSpPr txBox="1"/>
            <p:nvPr/>
          </p:nvSpPr>
          <p:spPr>
            <a:xfrm>
              <a:off x="4271897" y="5566141"/>
              <a:ext cx="5444075" cy="461641"/>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latin typeface="Times New Roman" panose="02020603050405020304" pitchFamily="18" charset="0"/>
                  <a:ea typeface="SimSun" panose="02010600030101010101" pitchFamily="2" charset="-122"/>
                  <a:cs typeface="Times New Roman" panose="02020603050405020304" pitchFamily="18" charset="0"/>
                </a:rPr>
                <a:t>在读期间发表论文及参与科研工作情况</a:t>
              </a:r>
            </a:p>
          </p:txBody>
        </p:sp>
      </p:grpSp>
      <p:sp>
        <p:nvSpPr>
          <p:cNvPr id="14" name="圆角矩形 29">
            <a:extLst>
              <a:ext uri="{FF2B5EF4-FFF2-40B4-BE49-F238E27FC236}">
                <a16:creationId xmlns:a16="http://schemas.microsoft.com/office/drawing/2014/main" id="{C53D448E-5425-2FC0-3A45-FFAF74C59EF1}"/>
              </a:ext>
            </a:extLst>
          </p:cNvPr>
          <p:cNvSpPr/>
          <p:nvPr/>
        </p:nvSpPr>
        <p:spPr>
          <a:xfrm>
            <a:off x="3657379" y="5965491"/>
            <a:ext cx="561290" cy="591038"/>
          </a:xfrm>
          <a:prstGeom prst="roundRect">
            <a:avLst/>
          </a:prstGeom>
          <a:solidFill>
            <a:srgbClr val="00206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8" rIns="91418" bIns="45708" rtlCol="0" anchor="ctr"/>
          <a:lstStyle>
            <a:defPPr>
              <a:defRPr lang="en-US">
                <a:solidFill>
                  <a:schemeClr val="lt1"/>
                </a:solidFill>
              </a:defRPr>
            </a:defPPr>
            <a:lvl1pPr marL="0" algn="l" defTabSz="713105" rtl="0" eaLnBrk="1" latinLnBrk="0" hangingPunct="1">
              <a:defRPr sz="1400" kern="1200">
                <a:solidFill>
                  <a:schemeClr val="lt1"/>
                </a:solidFill>
                <a:latin typeface="+mn-lt"/>
                <a:ea typeface="+mn-ea"/>
                <a:cs typeface="+mn-cs"/>
              </a:defRPr>
            </a:lvl1pPr>
            <a:lvl2pPr marL="356870" algn="l" defTabSz="713105" rtl="0" eaLnBrk="1" latinLnBrk="0" hangingPunct="1">
              <a:defRPr sz="1400" kern="1200">
                <a:solidFill>
                  <a:schemeClr val="lt1"/>
                </a:solidFill>
                <a:latin typeface="+mn-lt"/>
                <a:ea typeface="+mn-ea"/>
                <a:cs typeface="+mn-cs"/>
              </a:defRPr>
            </a:lvl2pPr>
            <a:lvl3pPr marL="713105" algn="l" defTabSz="713105" rtl="0" eaLnBrk="1" latinLnBrk="0" hangingPunct="1">
              <a:defRPr sz="1400" kern="1200">
                <a:solidFill>
                  <a:schemeClr val="lt1"/>
                </a:solidFill>
                <a:latin typeface="+mn-lt"/>
                <a:ea typeface="+mn-ea"/>
                <a:cs typeface="+mn-cs"/>
              </a:defRPr>
            </a:lvl3pPr>
            <a:lvl4pPr marL="1069975" algn="l" defTabSz="713105" rtl="0" eaLnBrk="1" latinLnBrk="0" hangingPunct="1">
              <a:defRPr sz="1400" kern="1200">
                <a:solidFill>
                  <a:schemeClr val="lt1"/>
                </a:solidFill>
                <a:latin typeface="+mn-lt"/>
                <a:ea typeface="+mn-ea"/>
                <a:cs typeface="+mn-cs"/>
              </a:defRPr>
            </a:lvl4pPr>
            <a:lvl5pPr marL="1426210" algn="l" defTabSz="713105" rtl="0" eaLnBrk="1" latinLnBrk="0" hangingPunct="1">
              <a:defRPr sz="1400" kern="1200">
                <a:solidFill>
                  <a:schemeClr val="lt1"/>
                </a:solidFill>
                <a:latin typeface="+mn-lt"/>
                <a:ea typeface="+mn-ea"/>
                <a:cs typeface="+mn-cs"/>
              </a:defRPr>
            </a:lvl5pPr>
            <a:lvl6pPr marL="1783080" algn="l" defTabSz="713105" rtl="0" eaLnBrk="1" latinLnBrk="0" hangingPunct="1">
              <a:defRPr sz="1400" kern="1200">
                <a:solidFill>
                  <a:schemeClr val="lt1"/>
                </a:solidFill>
                <a:latin typeface="+mn-lt"/>
                <a:ea typeface="+mn-ea"/>
                <a:cs typeface="+mn-cs"/>
              </a:defRPr>
            </a:lvl6pPr>
            <a:lvl7pPr marL="2139950" algn="l" defTabSz="713105" rtl="0" eaLnBrk="1" latinLnBrk="0" hangingPunct="1">
              <a:defRPr sz="1400" kern="1200">
                <a:solidFill>
                  <a:schemeClr val="lt1"/>
                </a:solidFill>
                <a:latin typeface="+mn-lt"/>
                <a:ea typeface="+mn-ea"/>
                <a:cs typeface="+mn-cs"/>
              </a:defRPr>
            </a:lvl7pPr>
            <a:lvl8pPr marL="2496185" algn="l" defTabSz="713105" rtl="0" eaLnBrk="1" latinLnBrk="0" hangingPunct="1">
              <a:defRPr sz="1400" kern="1200">
                <a:solidFill>
                  <a:schemeClr val="lt1"/>
                </a:solidFill>
                <a:latin typeface="+mn-lt"/>
                <a:ea typeface="+mn-ea"/>
                <a:cs typeface="+mn-cs"/>
              </a:defRPr>
            </a:lvl8pPr>
            <a:lvl9pPr marL="2853055" algn="l" defTabSz="713105" rtl="0" eaLnBrk="1" latinLnBrk="0" hangingPunct="1">
              <a:defRPr sz="1400" kern="1200">
                <a:solidFill>
                  <a:schemeClr val="lt1"/>
                </a:solidFill>
                <a:latin typeface="+mn-lt"/>
                <a:ea typeface="+mn-ea"/>
                <a:cs typeface="+mn-cs"/>
              </a:defRPr>
            </a:lvl9pPr>
          </a:lstStyle>
          <a:p>
            <a:pPr algn="ctr"/>
            <a:r>
              <a:rPr lang="en-US" altLang="zh-CN" sz="2000" dirty="0">
                <a:latin typeface="Times New Roman" panose="02020603050405020304" pitchFamily="18" charset="0"/>
                <a:ea typeface="SimSun" panose="02010600030101010101" pitchFamily="2" charset="-122"/>
                <a:cs typeface="Times New Roman" panose="02020603050405020304" pitchFamily="18" charset="0"/>
              </a:rPr>
              <a:t>8</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15" name="TextBox 30">
            <a:extLst>
              <a:ext uri="{FF2B5EF4-FFF2-40B4-BE49-F238E27FC236}">
                <a16:creationId xmlns:a16="http://schemas.microsoft.com/office/drawing/2014/main" id="{D2DD35EA-CA2B-7C1F-5BDB-AF64070F76BA}"/>
              </a:ext>
            </a:extLst>
          </p:cNvPr>
          <p:cNvSpPr txBox="1"/>
          <p:nvPr/>
        </p:nvSpPr>
        <p:spPr>
          <a:xfrm>
            <a:off x="4315301" y="4373195"/>
            <a:ext cx="1731520" cy="461641"/>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latin typeface="Times New Roman" panose="02020603050405020304" pitchFamily="18" charset="0"/>
                <a:ea typeface="SimSun" panose="02010600030101010101" pitchFamily="2" charset="-122"/>
                <a:cs typeface="Times New Roman" panose="02020603050405020304" pitchFamily="18" charset="0"/>
              </a:rPr>
              <a:t>总结与展望</a:t>
            </a:r>
          </a:p>
        </p:txBody>
      </p:sp>
    </p:spTree>
  </p:cSld>
  <p:clrMapOvr>
    <a:masterClrMapping/>
  </p:clrMapOvr>
  <mc:AlternateContent xmlns:mc="http://schemas.openxmlformats.org/markup-compatibility/2006">
    <mc:Choice xmlns:p14="http://schemas.microsoft.com/office/powerpoint/2010/main" Requires="p14">
      <p:transition p14:dur="10" advTm="2993"/>
    </mc:Choice>
    <mc:Fallback>
      <p:transition advTm="299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矩形 5"/>
          <p:cNvSpPr/>
          <p:nvPr/>
        </p:nvSpPr>
        <p:spPr>
          <a:xfrm>
            <a:off x="5149955" y="3461825"/>
            <a:ext cx="1576072" cy="923330"/>
          </a:xfrm>
          <a:prstGeom prst="rect">
            <a:avLst/>
          </a:prstGeom>
        </p:spPr>
        <p:txBody>
          <a:bodyPr wrap="none">
            <a:spAutoFit/>
          </a:bodyPr>
          <a:lstStyle/>
          <a:p>
            <a:pP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绪论</a:t>
            </a:r>
          </a:p>
        </p:txBody>
      </p:sp>
      <p:sp>
        <p:nvSpPr>
          <p:cNvPr id="4" name="矩形 3">
            <a:extLst>
              <a:ext uri="{FF2B5EF4-FFF2-40B4-BE49-F238E27FC236}">
                <a16:creationId xmlns:a16="http://schemas.microsoft.com/office/drawing/2014/main" id="{3FCCE70B-68F5-F03C-F65B-54CF10D52467}"/>
              </a:ext>
            </a:extLst>
          </p:cNvPr>
          <p:cNvSpPr/>
          <p:nvPr/>
        </p:nvSpPr>
        <p:spPr>
          <a:xfrm>
            <a:off x="2840508" y="4613492"/>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研究背景</a:t>
            </a:r>
          </a:p>
        </p:txBody>
      </p:sp>
      <p:sp>
        <p:nvSpPr>
          <p:cNvPr id="7" name="矩形 6">
            <a:extLst>
              <a:ext uri="{FF2B5EF4-FFF2-40B4-BE49-F238E27FC236}">
                <a16:creationId xmlns:a16="http://schemas.microsoft.com/office/drawing/2014/main" id="{5C96168E-53DE-774A-F2FC-34A72D8C566B}"/>
              </a:ext>
            </a:extLst>
          </p:cNvPr>
          <p:cNvSpPr/>
          <p:nvPr/>
        </p:nvSpPr>
        <p:spPr>
          <a:xfrm>
            <a:off x="5021714"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研究内容</a:t>
            </a:r>
          </a:p>
        </p:txBody>
      </p:sp>
      <p:sp>
        <p:nvSpPr>
          <p:cNvPr id="8" name="矩形 7">
            <a:extLst>
              <a:ext uri="{FF2B5EF4-FFF2-40B4-BE49-F238E27FC236}">
                <a16:creationId xmlns:a16="http://schemas.microsoft.com/office/drawing/2014/main" id="{A9DDADF2-919A-9509-D15E-EA5FD16B82A1}"/>
              </a:ext>
            </a:extLst>
          </p:cNvPr>
          <p:cNvSpPr/>
          <p:nvPr/>
        </p:nvSpPr>
        <p:spPr>
          <a:xfrm>
            <a:off x="7202920"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研究意义</a:t>
            </a:r>
          </a:p>
        </p:txBody>
      </p:sp>
      <p:sp>
        <p:nvSpPr>
          <p:cNvPr id="9" name="Freeform 6">
            <a:extLst>
              <a:ext uri="{FF2B5EF4-FFF2-40B4-BE49-F238E27FC236}">
                <a16:creationId xmlns:a16="http://schemas.microsoft.com/office/drawing/2014/main" id="{F35607B1-1B08-E3A7-0946-3723F3C6EA69}"/>
              </a:ext>
            </a:extLst>
          </p:cNvPr>
          <p:cNvSpPr/>
          <p:nvPr/>
        </p:nvSpPr>
        <p:spPr>
          <a:xfrm>
            <a:off x="0" y="914400"/>
            <a:ext cx="6008095" cy="59436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23F62"/>
              </a:solidFill>
              <a:effectLst/>
              <a:uLnTx/>
              <a:uFillTx/>
              <a:latin typeface="Arial" panose="020B0604020202020204"/>
              <a:ea typeface="微软雅黑" panose="020B0503020204020204" pitchFamily="34" charset="-122"/>
              <a:cs typeface="+mn-ea"/>
              <a:sym typeface="+mn-lt"/>
            </a:endParaRPr>
          </a:p>
        </p:txBody>
      </p:sp>
      <p:pic>
        <p:nvPicPr>
          <p:cNvPr id="10" name="图片 9">
            <a:extLst>
              <a:ext uri="{FF2B5EF4-FFF2-40B4-BE49-F238E27FC236}">
                <a16:creationId xmlns:a16="http://schemas.microsoft.com/office/drawing/2014/main" id="{68F98E80-DBAB-B76B-9ED0-ABED65981E57}"/>
              </a:ext>
            </a:extLst>
          </p:cNvPr>
          <p:cNvPicPr>
            <a:picLocks noChangeAspect="1"/>
          </p:cNvPicPr>
          <p:nvPr/>
        </p:nvPicPr>
        <p:blipFill>
          <a:blip r:embed="rId3"/>
          <a:stretch>
            <a:fillRect/>
          </a:stretch>
        </p:blipFill>
        <p:spPr>
          <a:xfrm>
            <a:off x="1506055" y="1659733"/>
            <a:ext cx="2668905" cy="2501265"/>
          </a:xfrm>
          <a:prstGeom prst="flowChartConnector">
            <a:avLst/>
          </a:prstGeom>
        </p:spPr>
      </p:pic>
      <p:sp>
        <p:nvSpPr>
          <p:cNvPr id="12" name="Rectangle 11">
            <a:extLst>
              <a:ext uri="{FF2B5EF4-FFF2-40B4-BE49-F238E27FC236}">
                <a16:creationId xmlns:a16="http://schemas.microsoft.com/office/drawing/2014/main" id="{1578CBB5-B60F-AE31-77B0-83358A0D1C41}"/>
              </a:ext>
            </a:extLst>
          </p:cNvPr>
          <p:cNvSpPr/>
          <p:nvPr/>
        </p:nvSpPr>
        <p:spPr>
          <a:xfrm>
            <a:off x="828864" y="4219015"/>
            <a:ext cx="3722947" cy="634130"/>
          </a:xfrm>
          <a:prstGeom prst="rect">
            <a:avLst/>
          </a:prstGeom>
        </p:spPr>
        <p:txBody>
          <a:bodyPr wrap="square" tIns="72000" bIns="72000" anchor="t" anchorCtr="1">
            <a:spAutoFit/>
          </a:bodyPr>
          <a:lstStyle/>
          <a:p>
            <a:pPr algn="ctr" defTabSz="914400">
              <a:lnSpc>
                <a:spcPct val="150000"/>
              </a:lnSpc>
            </a:pPr>
            <a:r>
              <a:rPr lang="en-US" altLang="zh-CN" sz="2400" b="1" dirty="0">
                <a:solidFill>
                  <a:schemeClr val="bg1"/>
                </a:solidFill>
                <a:latin typeface="微软雅黑" panose="020B0503020204020204" pitchFamily="34" charset="-122"/>
                <a:ea typeface="微软雅黑" panose="020B0503020204020204" pitchFamily="34" charset="-122"/>
                <a:cs typeface="+mn-ea"/>
                <a:sym typeface="+mn-lt"/>
              </a:rPr>
              <a:t>1. </a:t>
            </a:r>
            <a:r>
              <a:rPr lang="zh-CN" altLang="en-US"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绪论</a:t>
            </a:r>
          </a:p>
        </p:txBody>
      </p:sp>
      <p:sp>
        <p:nvSpPr>
          <p:cNvPr id="13" name="Rectangle 9">
            <a:extLst>
              <a:ext uri="{FF2B5EF4-FFF2-40B4-BE49-F238E27FC236}">
                <a16:creationId xmlns:a16="http://schemas.microsoft.com/office/drawing/2014/main" id="{84418427-ECEC-0AAA-0E08-17C08B25E68D}"/>
              </a:ext>
            </a:extLst>
          </p:cNvPr>
          <p:cNvSpPr/>
          <p:nvPr/>
        </p:nvSpPr>
        <p:spPr>
          <a:xfrm>
            <a:off x="6113589" y="2740832"/>
            <a:ext cx="2509147" cy="2956367"/>
          </a:xfrm>
          <a:prstGeom prst="rect">
            <a:avLst/>
          </a:prstGeom>
        </p:spPr>
        <p:txBody>
          <a:bodyPr wrap="square">
            <a:noAutofit/>
          </a:bodyPr>
          <a:lstStyle/>
          <a:p>
            <a:pPr defTabSz="914400" fontAlgn="auto">
              <a:lnSpc>
                <a:spcPct val="200000"/>
              </a:lnSpc>
            </a:pP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lt"/>
              </a:rPr>
              <a:t>1.1 </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lt"/>
              </a:rPr>
              <a:t>研究背景</a:t>
            </a:r>
          </a:p>
          <a:p>
            <a:pPr defTabSz="914400" fontAlgn="auto">
              <a:lnSpc>
                <a:spcPct val="200000"/>
              </a:lnSpc>
            </a:pP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lt"/>
              </a:rPr>
              <a:t>1.2 </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lt"/>
              </a:rPr>
              <a:t>研究内容</a:t>
            </a:r>
            <a:endPar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defTabSz="914400" fontAlgn="auto">
              <a:lnSpc>
                <a:spcPct val="200000"/>
              </a:lnSpc>
            </a:pP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lt"/>
              </a:rPr>
              <a:t>1.3 </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lt"/>
              </a:rPr>
              <a:t>研究意义</a:t>
            </a:r>
            <a:endPar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p14:dur="10" advTm="1945"/>
    </mc:Choice>
    <mc:Fallback>
      <p:transition advTm="194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630" y="38720"/>
            <a:ext cx="882595" cy="809987"/>
            <a:chOff x="3052388" y="2775005"/>
            <a:chExt cx="1924216" cy="1924216"/>
          </a:xfrm>
        </p:grpSpPr>
        <p:sp>
          <p:nvSpPr>
            <p:cNvPr id="5" name="椭圆 4"/>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p:cNvPicPr>
            <a:picLocks noChangeAspect="1"/>
          </p:cNvPicPr>
          <p:nvPr/>
        </p:nvPicPr>
        <p:blipFill>
          <a:blip r:embed="rId4"/>
          <a:stretch>
            <a:fillRect/>
          </a:stretch>
        </p:blipFill>
        <p:spPr>
          <a:xfrm>
            <a:off x="8752233" y="38720"/>
            <a:ext cx="3131820" cy="648970"/>
          </a:xfrm>
          <a:prstGeom prst="rect">
            <a:avLst/>
          </a:prstGeom>
        </p:spPr>
      </p:pic>
      <p:sp>
        <p:nvSpPr>
          <p:cNvPr id="21" name="文本框 20"/>
          <p:cNvSpPr txBox="1"/>
          <p:nvPr/>
        </p:nvSpPr>
        <p:spPr>
          <a:xfrm>
            <a:off x="898497" y="174614"/>
            <a:ext cx="4675367" cy="584775"/>
          </a:xfrm>
          <a:prstGeom prst="rect">
            <a:avLst/>
          </a:prstGeom>
          <a:solidFill>
            <a:schemeClr val="bg1"/>
          </a:solidFill>
        </p:spPr>
        <p:txBody>
          <a:bodyPr wrap="square" rtlCol="0">
            <a:spAutoFit/>
          </a:bodyPr>
          <a:lstStyle/>
          <a:p>
            <a:r>
              <a:rPr lang="en-US" altLang="zh-CN" sz="3200" b="1" dirty="0">
                <a:solidFill>
                  <a:srgbClr val="002060"/>
                </a:solidFill>
                <a:latin typeface="+mn-ea"/>
              </a:rPr>
              <a:t>1.1</a:t>
            </a:r>
            <a:r>
              <a:rPr lang="zh-CN" altLang="en-US" sz="3200" b="1" dirty="0">
                <a:solidFill>
                  <a:srgbClr val="002060"/>
                </a:solidFill>
                <a:latin typeface="+mn-ea"/>
              </a:rPr>
              <a:t> 研究背景</a:t>
            </a:r>
            <a:endParaRPr lang="zh-CN" altLang="en-US" sz="3200" b="1" dirty="0">
              <a:latin typeface="+mn-ea"/>
            </a:endParaRPr>
          </a:p>
        </p:txBody>
      </p:sp>
      <p:sp>
        <p:nvSpPr>
          <p:cNvPr id="15" name="文本框 14">
            <a:extLst>
              <a:ext uri="{FF2B5EF4-FFF2-40B4-BE49-F238E27FC236}">
                <a16:creationId xmlns:a16="http://schemas.microsoft.com/office/drawing/2014/main" id="{191D202A-79BC-68F4-2212-0943AB2BB9F8}"/>
              </a:ext>
            </a:extLst>
          </p:cNvPr>
          <p:cNvSpPr txBox="1"/>
          <p:nvPr/>
        </p:nvSpPr>
        <p:spPr>
          <a:xfrm>
            <a:off x="345592" y="1656669"/>
            <a:ext cx="2552607" cy="957250"/>
          </a:xfrm>
          <a:prstGeom prst="rect">
            <a:avLst/>
          </a:prstGeom>
          <a:noFill/>
        </p:spPr>
        <p:txBody>
          <a:bodyPr wrap="square">
            <a:spAutoFit/>
          </a:bodyPr>
          <a:lstStyle/>
          <a:p>
            <a:pPr algn="ctr">
              <a:lnSpc>
                <a:spcPct val="150000"/>
              </a:lnSpc>
            </a:pPr>
            <a:r>
              <a:rPr lang="zh-CN" altLang="en-US" sz="2000" b="1" i="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撤稿问题已成为学界和社会关注的焦点</a:t>
            </a:r>
            <a:endParaRPr lang="zh-CN" altLang="en-US"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p:txBody>
      </p:sp>
      <p:grpSp>
        <p:nvGrpSpPr>
          <p:cNvPr id="19" name="组合 18">
            <a:extLst>
              <a:ext uri="{FF2B5EF4-FFF2-40B4-BE49-F238E27FC236}">
                <a16:creationId xmlns:a16="http://schemas.microsoft.com/office/drawing/2014/main" id="{63DEF6B1-F150-8F9E-2F6D-D91C7D997158}"/>
              </a:ext>
            </a:extLst>
          </p:cNvPr>
          <p:cNvGrpSpPr/>
          <p:nvPr/>
        </p:nvGrpSpPr>
        <p:grpSpPr>
          <a:xfrm>
            <a:off x="345592" y="4488191"/>
            <a:ext cx="11684772" cy="2268349"/>
            <a:chOff x="2210465" y="4487673"/>
            <a:chExt cx="9817726" cy="2268349"/>
          </a:xfrm>
        </p:grpSpPr>
        <p:sp>
          <p:nvSpPr>
            <p:cNvPr id="20" name="文本框 19">
              <a:extLst>
                <a:ext uri="{FF2B5EF4-FFF2-40B4-BE49-F238E27FC236}">
                  <a16:creationId xmlns:a16="http://schemas.microsoft.com/office/drawing/2014/main" id="{57E8DAF9-0298-B182-8E98-361587343D42}"/>
                </a:ext>
              </a:extLst>
            </p:cNvPr>
            <p:cNvSpPr txBox="1"/>
            <p:nvPr/>
          </p:nvSpPr>
          <p:spPr>
            <a:xfrm>
              <a:off x="2255674" y="4673584"/>
              <a:ext cx="3563181" cy="707886"/>
            </a:xfrm>
            <a:prstGeom prst="rect">
              <a:avLst/>
            </a:prstGeom>
            <a:noFill/>
          </p:spPr>
          <p:txBody>
            <a:bodyPr wrap="square">
              <a:spAutoFit/>
            </a:bodyPr>
            <a:lstStyle/>
            <a:p>
              <a:pPr algn="ctr"/>
              <a:r>
                <a:rPr lang="en-US" altLang="zh-CN" sz="2000" b="1" i="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2018</a:t>
              </a:r>
              <a:r>
                <a:rPr lang="zh-CN" altLang="en-US" sz="2000" b="1" i="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年</a:t>
              </a:r>
              <a:r>
                <a:rPr lang="zh-CN" altLang="en-US" sz="2000" i="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r>
                <a:rPr lang="en-US" altLang="zh-CN" sz="2000" i="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r>
                <a:rPr lang="zh-CN" altLang="en-US" sz="2000" i="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关于进一步加强科研诚信建设的若干意见</a:t>
              </a:r>
              <a:r>
                <a:rPr lang="en-US" altLang="zh-CN" sz="2000" i="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zh-CN" altLang="en-US" sz="2000" i="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22" name="箭头: 右 21">
              <a:extLst>
                <a:ext uri="{FF2B5EF4-FFF2-40B4-BE49-F238E27FC236}">
                  <a16:creationId xmlns:a16="http://schemas.microsoft.com/office/drawing/2014/main" id="{E3DC9232-2980-A817-B994-213115200EDF}"/>
                </a:ext>
              </a:extLst>
            </p:cNvPr>
            <p:cNvSpPr/>
            <p:nvPr/>
          </p:nvSpPr>
          <p:spPr>
            <a:xfrm rot="5400000">
              <a:off x="3993912" y="5366848"/>
              <a:ext cx="166303" cy="227445"/>
            </a:xfrm>
            <a:prstGeom prst="right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sp>
          <p:nvSpPr>
            <p:cNvPr id="23" name="箭头: 右 22">
              <a:extLst>
                <a:ext uri="{FF2B5EF4-FFF2-40B4-BE49-F238E27FC236}">
                  <a16:creationId xmlns:a16="http://schemas.microsoft.com/office/drawing/2014/main" id="{0B451050-E43D-E263-C34C-84C47CB3F904}"/>
                </a:ext>
              </a:extLst>
            </p:cNvPr>
            <p:cNvSpPr/>
            <p:nvPr/>
          </p:nvSpPr>
          <p:spPr>
            <a:xfrm>
              <a:off x="2815379" y="5578664"/>
              <a:ext cx="8607899" cy="164638"/>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24" name="文本框 23">
              <a:extLst>
                <a:ext uri="{FF2B5EF4-FFF2-40B4-BE49-F238E27FC236}">
                  <a16:creationId xmlns:a16="http://schemas.microsoft.com/office/drawing/2014/main" id="{25C2A0B5-AA8A-822E-8972-8FA9D112D2FB}"/>
                </a:ext>
              </a:extLst>
            </p:cNvPr>
            <p:cNvSpPr txBox="1"/>
            <p:nvPr/>
          </p:nvSpPr>
          <p:spPr>
            <a:xfrm>
              <a:off x="4442359" y="6018424"/>
              <a:ext cx="4046725" cy="707886"/>
            </a:xfrm>
            <a:prstGeom prst="rect">
              <a:avLst/>
            </a:prstGeom>
            <a:noFill/>
          </p:spPr>
          <p:txBody>
            <a:bodyPr wrap="square">
              <a:spAutoFit/>
            </a:bodyPr>
            <a:lstStyle/>
            <a:p>
              <a:pPr algn="just"/>
              <a:r>
                <a:rPr lang="en-US" altLang="zh-CN" sz="2000" b="1" kern="100" dirty="0">
                  <a:latin typeface="Times New Roman" panose="02020603050405020304" pitchFamily="18" charset="0"/>
                  <a:ea typeface="SimSun" panose="02010600030101010101" pitchFamily="2" charset="-122"/>
                  <a:cs typeface="Times New Roman" panose="02020603050405020304" pitchFamily="18" charset="0"/>
                </a:rPr>
                <a:t>2019</a:t>
              </a:r>
              <a:r>
                <a:rPr lang="zh-CN" altLang="en-US" sz="2000" b="1" kern="100" dirty="0">
                  <a:latin typeface="Times New Roman" panose="02020603050405020304" pitchFamily="18" charset="0"/>
                  <a:ea typeface="SimSun" panose="02010600030101010101" pitchFamily="2" charset="-122"/>
                  <a:cs typeface="Times New Roman" panose="02020603050405020304" pitchFamily="18" charset="0"/>
                </a:rPr>
                <a:t>年</a:t>
              </a:r>
              <a:r>
                <a:rPr lang="zh-CN" altLang="en-US" sz="2000" kern="100" dirty="0">
                  <a:latin typeface="Times New Roman" panose="02020603050405020304" pitchFamily="18" charset="0"/>
                  <a:ea typeface="SimSun" panose="02010600030101010101" pitchFamily="2" charset="-122"/>
                  <a:cs typeface="Times New Roman" panose="02020603050405020304" pitchFamily="18" charset="0"/>
                </a:rPr>
                <a:t>，</a:t>
              </a:r>
              <a:r>
                <a:rPr lang="en-US" altLang="zh-CN" sz="2000" kern="100" dirty="0">
                  <a:latin typeface="Times New Roman" panose="02020603050405020304" pitchFamily="18" charset="0"/>
                  <a:ea typeface="SimSun" panose="02010600030101010101" pitchFamily="2" charset="-122"/>
                  <a:cs typeface="Times New Roman" panose="02020603050405020304" pitchFamily="18" charset="0"/>
                </a:rPr>
                <a:t>《</a:t>
              </a:r>
              <a:r>
                <a:rPr lang="zh-CN" altLang="en-US" sz="2000" kern="100" dirty="0">
                  <a:latin typeface="Times New Roman" panose="02020603050405020304" pitchFamily="18" charset="0"/>
                  <a:ea typeface="SimSun" panose="02010600030101010101" pitchFamily="2" charset="-122"/>
                  <a:cs typeface="Times New Roman" panose="02020603050405020304" pitchFamily="18" charset="0"/>
                </a:rPr>
                <a:t>关于进一步弘扬科学家精神加强作风和学风建设的意见</a:t>
              </a:r>
              <a:r>
                <a:rPr lang="en-US" altLang="zh-CN" sz="2000" kern="100" dirty="0">
                  <a:latin typeface="Times New Roman" panose="02020603050405020304" pitchFamily="18" charset="0"/>
                  <a:ea typeface="SimSun" panose="02010600030101010101" pitchFamily="2" charset="-122"/>
                  <a:cs typeface="Times New Roman" panose="02020603050405020304" pitchFamily="18" charset="0"/>
                </a:rPr>
                <a:t>》</a:t>
              </a:r>
            </a:p>
          </p:txBody>
        </p:sp>
        <p:sp>
          <p:nvSpPr>
            <p:cNvPr id="25" name="箭头: 右 24">
              <a:extLst>
                <a:ext uri="{FF2B5EF4-FFF2-40B4-BE49-F238E27FC236}">
                  <a16:creationId xmlns:a16="http://schemas.microsoft.com/office/drawing/2014/main" id="{63D1BD0D-834A-F15D-5F11-06B393A90FE0}"/>
                </a:ext>
              </a:extLst>
            </p:cNvPr>
            <p:cNvSpPr/>
            <p:nvPr/>
          </p:nvSpPr>
          <p:spPr>
            <a:xfrm rot="16200000">
              <a:off x="6104919" y="5767141"/>
              <a:ext cx="166303" cy="227445"/>
            </a:xfrm>
            <a:prstGeom prst="right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sp>
          <p:nvSpPr>
            <p:cNvPr id="26" name="箭头: 右 25">
              <a:extLst>
                <a:ext uri="{FF2B5EF4-FFF2-40B4-BE49-F238E27FC236}">
                  <a16:creationId xmlns:a16="http://schemas.microsoft.com/office/drawing/2014/main" id="{7E462F3B-70F9-E648-4C2F-E94C604A7A4E}"/>
                </a:ext>
              </a:extLst>
            </p:cNvPr>
            <p:cNvSpPr/>
            <p:nvPr/>
          </p:nvSpPr>
          <p:spPr>
            <a:xfrm rot="5400000">
              <a:off x="8699669" y="5374319"/>
              <a:ext cx="166303" cy="227445"/>
            </a:xfrm>
            <a:prstGeom prst="right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sp>
          <p:nvSpPr>
            <p:cNvPr id="27" name="文本框 26">
              <a:extLst>
                <a:ext uri="{FF2B5EF4-FFF2-40B4-BE49-F238E27FC236}">
                  <a16:creationId xmlns:a16="http://schemas.microsoft.com/office/drawing/2014/main" id="{083DE4A5-5315-C15F-73BD-DE673870DC22}"/>
                </a:ext>
              </a:extLst>
            </p:cNvPr>
            <p:cNvSpPr txBox="1"/>
            <p:nvPr/>
          </p:nvSpPr>
          <p:spPr>
            <a:xfrm>
              <a:off x="6117021" y="4549283"/>
              <a:ext cx="5263533" cy="1015663"/>
            </a:xfrm>
            <a:prstGeom prst="rect">
              <a:avLst/>
            </a:prstGeom>
            <a:noFill/>
          </p:spPr>
          <p:txBody>
            <a:bodyPr wrap="square">
              <a:spAutoFit/>
            </a:bodyPr>
            <a:lstStyle/>
            <a:p>
              <a:pPr algn="just"/>
              <a:r>
                <a:rPr lang="en-US" altLang="zh-CN" sz="2000" b="1" kern="100" dirty="0">
                  <a:latin typeface="Times New Roman" panose="02020603050405020304" pitchFamily="18" charset="0"/>
                  <a:ea typeface="SimSun" panose="02010600030101010101" pitchFamily="2" charset="-122"/>
                  <a:cs typeface="Times New Roman" panose="02020603050405020304" pitchFamily="18" charset="0"/>
                </a:rPr>
                <a:t>2023</a:t>
              </a:r>
              <a:r>
                <a:rPr lang="zh-CN" altLang="en-US" sz="2000" b="1" kern="100" dirty="0">
                  <a:latin typeface="Times New Roman" panose="02020603050405020304" pitchFamily="18" charset="0"/>
                  <a:ea typeface="SimSun" panose="02010600030101010101" pitchFamily="2" charset="-122"/>
                  <a:cs typeface="Times New Roman" panose="02020603050405020304" pitchFamily="18" charset="0"/>
                </a:rPr>
                <a:t>年</a:t>
              </a:r>
              <a:r>
                <a:rPr lang="zh-CN" altLang="en-US" sz="2000" kern="100" dirty="0">
                  <a:latin typeface="Times New Roman" panose="02020603050405020304" pitchFamily="18" charset="0"/>
                  <a:ea typeface="SimSun" panose="02010600030101010101" pitchFamily="2" charset="-122"/>
                  <a:cs typeface="Times New Roman" panose="02020603050405020304" pitchFamily="18" charset="0"/>
                </a:rPr>
                <a:t>，教育部组织高校开展撤稿论文自查工作，要求各单位组织科研人员梳理自</a:t>
              </a:r>
              <a:r>
                <a:rPr lang="en-US" altLang="zh-CN" sz="2000" kern="100" dirty="0">
                  <a:latin typeface="Times New Roman" panose="02020603050405020304" pitchFamily="18" charset="0"/>
                  <a:ea typeface="SimSun" panose="02010600030101010101" pitchFamily="2" charset="-122"/>
                  <a:cs typeface="Times New Roman" panose="02020603050405020304" pitchFamily="18" charset="0"/>
                </a:rPr>
                <a:t>2021</a:t>
              </a:r>
              <a:r>
                <a:rPr lang="zh-CN" altLang="en-US" sz="2000" kern="100" dirty="0">
                  <a:latin typeface="Times New Roman" panose="02020603050405020304" pitchFamily="18" charset="0"/>
                  <a:ea typeface="SimSun" panose="02010600030101010101" pitchFamily="2" charset="-122"/>
                  <a:cs typeface="Times New Roman" panose="02020603050405020304" pitchFamily="18" charset="0"/>
                </a:rPr>
                <a:t>年以来本单位及本人署名的撤稿论文。</a:t>
              </a:r>
              <a:endParaRPr lang="zh-CN" altLang="en-US" sz="2000" dirty="0">
                <a:latin typeface="Times New Roman" panose="02020603050405020304" pitchFamily="18" charset="0"/>
                <a:ea typeface="SimSun" panose="02010600030101010101" pitchFamily="2" charset="-122"/>
                <a:cs typeface="Times New Roman" panose="02020603050405020304" pitchFamily="18" charset="0"/>
              </a:endParaRPr>
            </a:p>
          </p:txBody>
        </p:sp>
        <p:sp>
          <p:nvSpPr>
            <p:cNvPr id="28" name="矩形 27">
              <a:extLst>
                <a:ext uri="{FF2B5EF4-FFF2-40B4-BE49-F238E27FC236}">
                  <a16:creationId xmlns:a16="http://schemas.microsoft.com/office/drawing/2014/main" id="{C011F09D-7DA1-BCAE-4896-1F8611538DFF}"/>
                </a:ext>
              </a:extLst>
            </p:cNvPr>
            <p:cNvSpPr/>
            <p:nvPr/>
          </p:nvSpPr>
          <p:spPr>
            <a:xfrm>
              <a:off x="2210465" y="4487673"/>
              <a:ext cx="9817726" cy="226834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grpSp>
      <p:pic>
        <p:nvPicPr>
          <p:cNvPr id="29" name="图片 28">
            <a:extLst>
              <a:ext uri="{FF2B5EF4-FFF2-40B4-BE49-F238E27FC236}">
                <a16:creationId xmlns:a16="http://schemas.microsoft.com/office/drawing/2014/main" id="{6F5DBEED-80C2-C9E4-96DC-8125F29C7374}"/>
              </a:ext>
            </a:extLst>
          </p:cNvPr>
          <p:cNvPicPr>
            <a:picLocks noChangeAspect="1"/>
          </p:cNvPicPr>
          <p:nvPr/>
        </p:nvPicPr>
        <p:blipFill>
          <a:blip r:embed="rId5"/>
          <a:stretch>
            <a:fillRect/>
          </a:stretch>
        </p:blipFill>
        <p:spPr>
          <a:xfrm>
            <a:off x="1177153" y="1019237"/>
            <a:ext cx="889486" cy="713917"/>
          </a:xfrm>
          <a:prstGeom prst="rect">
            <a:avLst/>
          </a:prstGeom>
        </p:spPr>
      </p:pic>
      <p:pic>
        <p:nvPicPr>
          <p:cNvPr id="30" name="图片 29">
            <a:extLst>
              <a:ext uri="{FF2B5EF4-FFF2-40B4-BE49-F238E27FC236}">
                <a16:creationId xmlns:a16="http://schemas.microsoft.com/office/drawing/2014/main" id="{4C9EC361-9CDD-CED7-5035-188A2FC56DD5}"/>
              </a:ext>
            </a:extLst>
          </p:cNvPr>
          <p:cNvPicPr>
            <a:picLocks noChangeAspect="1"/>
          </p:cNvPicPr>
          <p:nvPr/>
        </p:nvPicPr>
        <p:blipFill>
          <a:blip r:embed="rId6"/>
          <a:stretch>
            <a:fillRect/>
          </a:stretch>
        </p:blipFill>
        <p:spPr>
          <a:xfrm>
            <a:off x="7516187" y="1052412"/>
            <a:ext cx="2609174" cy="1545981"/>
          </a:xfrm>
          <a:prstGeom prst="rect">
            <a:avLst/>
          </a:prstGeom>
        </p:spPr>
      </p:pic>
      <p:pic>
        <p:nvPicPr>
          <p:cNvPr id="31" name="图片 30">
            <a:extLst>
              <a:ext uri="{FF2B5EF4-FFF2-40B4-BE49-F238E27FC236}">
                <a16:creationId xmlns:a16="http://schemas.microsoft.com/office/drawing/2014/main" id="{7E52F218-1AE0-1BDB-A0BF-45EF3997D8BF}"/>
              </a:ext>
            </a:extLst>
          </p:cNvPr>
          <p:cNvPicPr>
            <a:picLocks noChangeAspect="1"/>
          </p:cNvPicPr>
          <p:nvPr/>
        </p:nvPicPr>
        <p:blipFill>
          <a:blip r:embed="rId7"/>
          <a:stretch>
            <a:fillRect/>
          </a:stretch>
        </p:blipFill>
        <p:spPr>
          <a:xfrm>
            <a:off x="10125361" y="1019237"/>
            <a:ext cx="1615053" cy="1545982"/>
          </a:xfrm>
          <a:prstGeom prst="rect">
            <a:avLst/>
          </a:prstGeom>
        </p:spPr>
      </p:pic>
      <p:pic>
        <p:nvPicPr>
          <p:cNvPr id="32" name="图形 31" descr="实心填充的哭泣表情 纯色填充">
            <a:extLst>
              <a:ext uri="{FF2B5EF4-FFF2-40B4-BE49-F238E27FC236}">
                <a16:creationId xmlns:a16="http://schemas.microsoft.com/office/drawing/2014/main" id="{9A7B409B-1877-660C-9580-D2229BA55A1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24665" y="2677441"/>
            <a:ext cx="692697" cy="692697"/>
          </a:xfrm>
          <a:prstGeom prst="rect">
            <a:avLst/>
          </a:prstGeom>
        </p:spPr>
      </p:pic>
      <p:pic>
        <p:nvPicPr>
          <p:cNvPr id="33" name="图形 32" descr="实心填充的哭泣表情 纯色填充">
            <a:extLst>
              <a:ext uri="{FF2B5EF4-FFF2-40B4-BE49-F238E27FC236}">
                <a16:creationId xmlns:a16="http://schemas.microsoft.com/office/drawing/2014/main" id="{F6D6AC45-2C6F-8494-085C-DC15045AD7F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98716" y="3271287"/>
            <a:ext cx="692697" cy="692697"/>
          </a:xfrm>
          <a:prstGeom prst="rect">
            <a:avLst/>
          </a:prstGeom>
        </p:spPr>
      </p:pic>
      <p:pic>
        <p:nvPicPr>
          <p:cNvPr id="34" name="图形 33" descr="实心填充的哭泣表情 纯色填充">
            <a:extLst>
              <a:ext uri="{FF2B5EF4-FFF2-40B4-BE49-F238E27FC236}">
                <a16:creationId xmlns:a16="http://schemas.microsoft.com/office/drawing/2014/main" id="{F4B18A7E-329A-3627-A313-1AF55EEF999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78574" y="3768058"/>
            <a:ext cx="692697" cy="692697"/>
          </a:xfrm>
          <a:prstGeom prst="rect">
            <a:avLst/>
          </a:prstGeom>
        </p:spPr>
      </p:pic>
      <p:sp>
        <p:nvSpPr>
          <p:cNvPr id="35" name="文本框 34">
            <a:extLst>
              <a:ext uri="{FF2B5EF4-FFF2-40B4-BE49-F238E27FC236}">
                <a16:creationId xmlns:a16="http://schemas.microsoft.com/office/drawing/2014/main" id="{968F20F5-1C6F-C213-A864-702381DAD1D3}"/>
              </a:ext>
            </a:extLst>
          </p:cNvPr>
          <p:cNvSpPr txBox="1"/>
          <p:nvPr/>
        </p:nvSpPr>
        <p:spPr>
          <a:xfrm>
            <a:off x="6561530" y="3020863"/>
            <a:ext cx="1222458" cy="495585"/>
          </a:xfrm>
          <a:prstGeom prst="rect">
            <a:avLst/>
          </a:prstGeom>
          <a:noFill/>
        </p:spPr>
        <p:txBody>
          <a:bodyPr wrap="square">
            <a:spAutoFit/>
          </a:bodyPr>
          <a:lstStyle/>
          <a:p>
            <a:pPr>
              <a:lnSpc>
                <a:spcPct val="150000"/>
              </a:lnSpc>
            </a:pPr>
            <a:r>
              <a:rPr lang="zh-CN" altLang="en-US" sz="2000" b="1" i="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负面评价</a:t>
            </a:r>
            <a:endParaRPr lang="zh-CN" altLang="en-US"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p:txBody>
      </p:sp>
      <p:pic>
        <p:nvPicPr>
          <p:cNvPr id="36" name="图形 35" descr="合上的书 纯色填充">
            <a:extLst>
              <a:ext uri="{FF2B5EF4-FFF2-40B4-BE49-F238E27FC236}">
                <a16:creationId xmlns:a16="http://schemas.microsoft.com/office/drawing/2014/main" id="{6BA1C9D1-9D92-5811-52A9-059505BD963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466803" y="3015638"/>
            <a:ext cx="1045609" cy="1045609"/>
          </a:xfrm>
          <a:prstGeom prst="rect">
            <a:avLst/>
          </a:prstGeom>
        </p:spPr>
      </p:pic>
      <p:sp>
        <p:nvSpPr>
          <p:cNvPr id="38" name="文本框 37">
            <a:extLst>
              <a:ext uri="{FF2B5EF4-FFF2-40B4-BE49-F238E27FC236}">
                <a16:creationId xmlns:a16="http://schemas.microsoft.com/office/drawing/2014/main" id="{D79D3DB5-230D-64EE-4E3D-2314CB8CD1A5}"/>
              </a:ext>
            </a:extLst>
          </p:cNvPr>
          <p:cNvSpPr txBox="1"/>
          <p:nvPr/>
        </p:nvSpPr>
        <p:spPr>
          <a:xfrm>
            <a:off x="4340240" y="3003212"/>
            <a:ext cx="1045609" cy="495585"/>
          </a:xfrm>
          <a:prstGeom prst="rect">
            <a:avLst/>
          </a:prstGeom>
          <a:noFill/>
        </p:spPr>
        <p:txBody>
          <a:bodyPr wrap="square">
            <a:spAutoFit/>
          </a:bodyPr>
          <a:lstStyle/>
          <a:p>
            <a:pPr>
              <a:lnSpc>
                <a:spcPct val="150000"/>
              </a:lnSpc>
            </a:pPr>
            <a:r>
              <a:rPr lang="zh-CN" altLang="en-US" sz="2000" b="1" i="0" dirty="0">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吹哨人</a:t>
            </a:r>
            <a:endParaRPr lang="zh-CN" altLang="en-US"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39" name="箭头: 下 38">
            <a:extLst>
              <a:ext uri="{FF2B5EF4-FFF2-40B4-BE49-F238E27FC236}">
                <a16:creationId xmlns:a16="http://schemas.microsoft.com/office/drawing/2014/main" id="{355FEEC6-38EC-1D7E-F176-006B814CE337}"/>
              </a:ext>
            </a:extLst>
          </p:cNvPr>
          <p:cNvSpPr/>
          <p:nvPr/>
        </p:nvSpPr>
        <p:spPr>
          <a:xfrm rot="16200000">
            <a:off x="4663095" y="2939714"/>
            <a:ext cx="267951" cy="1339465"/>
          </a:xfrm>
          <a:prstGeom prst="downArrow">
            <a:avLst>
              <a:gd name="adj1" fmla="val 50000"/>
              <a:gd name="adj2" fmla="val 55634"/>
            </a:avLst>
          </a:prstGeom>
          <a:solidFill>
            <a:srgbClr val="1749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highlight>
                <a:srgbClr val="00FFFF"/>
              </a:highlight>
            </a:endParaRPr>
          </a:p>
        </p:txBody>
      </p:sp>
      <p:pic>
        <p:nvPicPr>
          <p:cNvPr id="40" name="图形 39" descr="组 纯色填充">
            <a:extLst>
              <a:ext uri="{FF2B5EF4-FFF2-40B4-BE49-F238E27FC236}">
                <a16:creationId xmlns:a16="http://schemas.microsoft.com/office/drawing/2014/main" id="{CA66B1A2-0721-C258-D0A6-A354DB0F745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051114" y="3134372"/>
            <a:ext cx="914400" cy="914400"/>
          </a:xfrm>
          <a:prstGeom prst="rect">
            <a:avLst/>
          </a:prstGeom>
        </p:spPr>
      </p:pic>
      <p:sp>
        <p:nvSpPr>
          <p:cNvPr id="41" name="箭头: 右 40">
            <a:extLst>
              <a:ext uri="{FF2B5EF4-FFF2-40B4-BE49-F238E27FC236}">
                <a16:creationId xmlns:a16="http://schemas.microsoft.com/office/drawing/2014/main" id="{83CBBBBA-A140-268E-B58B-5275825C9B69}"/>
              </a:ext>
            </a:extLst>
          </p:cNvPr>
          <p:cNvSpPr/>
          <p:nvPr/>
        </p:nvSpPr>
        <p:spPr>
          <a:xfrm>
            <a:off x="3636495" y="1733154"/>
            <a:ext cx="808037" cy="302654"/>
          </a:xfrm>
          <a:prstGeom prst="rightArrow">
            <a:avLst/>
          </a:prstGeom>
          <a:solidFill>
            <a:srgbClr val="1749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SimSun" panose="02010600030101010101" pitchFamily="2" charset="-122"/>
              <a:cs typeface="Times New Roman" panose="02020603050405020304" pitchFamily="18" charset="0"/>
            </a:endParaRPr>
          </a:p>
        </p:txBody>
      </p:sp>
      <p:sp>
        <p:nvSpPr>
          <p:cNvPr id="42" name="矩形 41">
            <a:extLst>
              <a:ext uri="{FF2B5EF4-FFF2-40B4-BE49-F238E27FC236}">
                <a16:creationId xmlns:a16="http://schemas.microsoft.com/office/drawing/2014/main" id="{92819393-2C47-B890-79AE-4B78DDC6DC88}"/>
              </a:ext>
            </a:extLst>
          </p:cNvPr>
          <p:cNvSpPr/>
          <p:nvPr/>
        </p:nvSpPr>
        <p:spPr>
          <a:xfrm>
            <a:off x="5197483" y="993715"/>
            <a:ext cx="6542931" cy="1627832"/>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箭头: 下 43">
            <a:extLst>
              <a:ext uri="{FF2B5EF4-FFF2-40B4-BE49-F238E27FC236}">
                <a16:creationId xmlns:a16="http://schemas.microsoft.com/office/drawing/2014/main" id="{C3161D54-91D3-E999-0B6C-2846994DC391}"/>
              </a:ext>
            </a:extLst>
          </p:cNvPr>
          <p:cNvSpPr/>
          <p:nvPr/>
        </p:nvSpPr>
        <p:spPr>
          <a:xfrm rot="16200000">
            <a:off x="7084563" y="2939713"/>
            <a:ext cx="267951" cy="1339465"/>
          </a:xfrm>
          <a:prstGeom prst="downArrow">
            <a:avLst>
              <a:gd name="adj1" fmla="val 50000"/>
              <a:gd name="adj2" fmla="val 55634"/>
            </a:avLst>
          </a:prstGeom>
          <a:solidFill>
            <a:srgbClr val="17499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highlight>
                <a:srgbClr val="00FFFF"/>
              </a:highlight>
            </a:endParaRPr>
          </a:p>
        </p:txBody>
      </p:sp>
      <p:pic>
        <p:nvPicPr>
          <p:cNvPr id="8" name="图片 7">
            <a:extLst>
              <a:ext uri="{FF2B5EF4-FFF2-40B4-BE49-F238E27FC236}">
                <a16:creationId xmlns:a16="http://schemas.microsoft.com/office/drawing/2014/main" id="{4B87D3DF-EF2B-0AD3-2B31-30EB59BDC8DF}"/>
              </a:ext>
            </a:extLst>
          </p:cNvPr>
          <p:cNvPicPr>
            <a:picLocks noChangeAspect="1"/>
          </p:cNvPicPr>
          <p:nvPr/>
        </p:nvPicPr>
        <p:blipFill>
          <a:blip r:embed="rId11"/>
          <a:stretch>
            <a:fillRect/>
          </a:stretch>
        </p:blipFill>
        <p:spPr>
          <a:xfrm>
            <a:off x="5214972" y="1020089"/>
            <a:ext cx="2569016" cy="157830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4768"/>
    </mc:Choice>
    <mc:Fallback>
      <p:transition advTm="3476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D3E1A-1787-4301-B05D-B66A07027FD7}"/>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464ABA29-2877-8865-29CF-5CE2AF192A42}"/>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14101855-690E-127E-5E1C-12938F56B5CC}"/>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DEDE6C3B-02E2-D219-B7F6-BEB17D6EF5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4610433D-9ED5-16EB-A50C-F24897C50F9B}"/>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197796EF-B2E3-E0BF-9F68-246E01FA59C7}"/>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F1506663-75CD-FA64-466C-88BC82026CC8}"/>
              </a:ext>
            </a:extLst>
          </p:cNvPr>
          <p:cNvSpPr txBox="1"/>
          <p:nvPr/>
        </p:nvSpPr>
        <p:spPr>
          <a:xfrm>
            <a:off x="898497" y="174614"/>
            <a:ext cx="4675367" cy="584775"/>
          </a:xfrm>
          <a:prstGeom prst="rect">
            <a:avLst/>
          </a:prstGeom>
          <a:solidFill>
            <a:schemeClr val="bg1"/>
          </a:solidFill>
        </p:spPr>
        <p:txBody>
          <a:bodyPr wrap="square" rtlCol="0">
            <a:spAutoFit/>
          </a:bodyPr>
          <a:lstStyle/>
          <a:p>
            <a:r>
              <a:rPr lang="en-US" altLang="zh-CN" sz="3200" b="1" dirty="0">
                <a:solidFill>
                  <a:srgbClr val="002060"/>
                </a:solidFill>
                <a:latin typeface="+mn-ea"/>
              </a:rPr>
              <a:t>1.1 </a:t>
            </a:r>
            <a:r>
              <a:rPr lang="zh-CN" altLang="en-US" sz="3200" b="1" dirty="0">
                <a:solidFill>
                  <a:srgbClr val="002060"/>
                </a:solidFill>
                <a:latin typeface="+mn-ea"/>
              </a:rPr>
              <a:t>研究背景</a:t>
            </a:r>
            <a:endParaRPr lang="zh-CN" altLang="en-US" sz="3200" b="1" dirty="0">
              <a:latin typeface="+mn-ea"/>
            </a:endParaRPr>
          </a:p>
        </p:txBody>
      </p:sp>
      <p:pic>
        <p:nvPicPr>
          <p:cNvPr id="2" name="图片 1">
            <a:extLst>
              <a:ext uri="{FF2B5EF4-FFF2-40B4-BE49-F238E27FC236}">
                <a16:creationId xmlns:a16="http://schemas.microsoft.com/office/drawing/2014/main" id="{A6436B21-91F1-F80C-A509-9C35733CB905}"/>
              </a:ext>
            </a:extLst>
          </p:cNvPr>
          <p:cNvPicPr>
            <a:picLocks noChangeAspect="1"/>
          </p:cNvPicPr>
          <p:nvPr/>
        </p:nvPicPr>
        <p:blipFill>
          <a:blip r:embed="rId5"/>
          <a:stretch>
            <a:fillRect/>
          </a:stretch>
        </p:blipFill>
        <p:spPr>
          <a:xfrm>
            <a:off x="-17043" y="881475"/>
            <a:ext cx="12146572" cy="5543909"/>
          </a:xfrm>
          <a:prstGeom prst="rect">
            <a:avLst/>
          </a:prstGeom>
        </p:spPr>
      </p:pic>
      <p:pic>
        <p:nvPicPr>
          <p:cNvPr id="3" name="图片 2">
            <a:extLst>
              <a:ext uri="{FF2B5EF4-FFF2-40B4-BE49-F238E27FC236}">
                <a16:creationId xmlns:a16="http://schemas.microsoft.com/office/drawing/2014/main" id="{A5C475DF-09E2-EA82-E30C-B03A96B67DCE}"/>
              </a:ext>
            </a:extLst>
          </p:cNvPr>
          <p:cNvPicPr>
            <a:picLocks noChangeAspect="1"/>
          </p:cNvPicPr>
          <p:nvPr/>
        </p:nvPicPr>
        <p:blipFill>
          <a:blip r:embed="rId6"/>
          <a:stretch>
            <a:fillRect/>
          </a:stretch>
        </p:blipFill>
        <p:spPr>
          <a:xfrm>
            <a:off x="9928374" y="4311462"/>
            <a:ext cx="2121099" cy="2488458"/>
          </a:xfrm>
          <a:prstGeom prst="rect">
            <a:avLst/>
          </a:prstGeom>
        </p:spPr>
      </p:pic>
      <p:sp>
        <p:nvSpPr>
          <p:cNvPr id="8" name="矩形 7">
            <a:extLst>
              <a:ext uri="{FF2B5EF4-FFF2-40B4-BE49-F238E27FC236}">
                <a16:creationId xmlns:a16="http://schemas.microsoft.com/office/drawing/2014/main" id="{A5467B0E-9DF9-2A42-E9D3-98C12936C260}"/>
              </a:ext>
            </a:extLst>
          </p:cNvPr>
          <p:cNvSpPr/>
          <p:nvPr/>
        </p:nvSpPr>
        <p:spPr>
          <a:xfrm>
            <a:off x="9883823" y="4272742"/>
            <a:ext cx="2210199" cy="2527178"/>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43704226"/>
      </p:ext>
    </p:extLst>
  </p:cSld>
  <p:clrMapOvr>
    <a:masterClrMapping/>
  </p:clrMapOvr>
  <mc:AlternateContent xmlns:mc="http://schemas.openxmlformats.org/markup-compatibility/2006">
    <mc:Choice xmlns:p14="http://schemas.microsoft.com/office/powerpoint/2010/main" Requires="p14">
      <p:transition p14:dur="10" advTm="29106"/>
    </mc:Choice>
    <mc:Fallback>
      <p:transition advTm="2910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FA696-FABA-8F81-CF0C-B58B7F24483A}"/>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59E0EF4E-4E60-97B7-76BF-0DD260CE8D51}"/>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022C2D46-CA15-5A4A-577F-2D1184A0D347}"/>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1CC68F91-4964-1390-70E4-912DBA5960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E76E5294-FC44-62F0-89F7-CB0EF0FDF074}"/>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0CDD8FB2-0D3D-B014-EECB-A0330372687B}"/>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E5830772-9F99-565F-16B1-48C499D0FD1C}"/>
              </a:ext>
            </a:extLst>
          </p:cNvPr>
          <p:cNvSpPr txBox="1"/>
          <p:nvPr/>
        </p:nvSpPr>
        <p:spPr>
          <a:xfrm>
            <a:off x="898497" y="174614"/>
            <a:ext cx="4675367" cy="584775"/>
          </a:xfrm>
          <a:prstGeom prst="rect">
            <a:avLst/>
          </a:prstGeom>
          <a:solidFill>
            <a:schemeClr val="bg1"/>
          </a:solidFill>
        </p:spPr>
        <p:txBody>
          <a:bodyPr wrap="square" rtlCol="0">
            <a:spAutoFit/>
          </a:bodyPr>
          <a:lstStyle/>
          <a:p>
            <a:r>
              <a:rPr lang="en-US" altLang="zh-CN" sz="3200" b="1" dirty="0">
                <a:solidFill>
                  <a:srgbClr val="002060"/>
                </a:solidFill>
                <a:latin typeface="+mn-ea"/>
              </a:rPr>
              <a:t>1.2 </a:t>
            </a:r>
            <a:r>
              <a:rPr lang="zh-CN" altLang="en-US" sz="3200" b="1" dirty="0">
                <a:solidFill>
                  <a:srgbClr val="002060"/>
                </a:solidFill>
                <a:latin typeface="+mn-ea"/>
              </a:rPr>
              <a:t>研究内容</a:t>
            </a:r>
            <a:endParaRPr lang="zh-CN" altLang="en-US" sz="3200" b="1" dirty="0">
              <a:latin typeface="+mn-ea"/>
            </a:endParaRPr>
          </a:p>
        </p:txBody>
      </p:sp>
      <p:pic>
        <p:nvPicPr>
          <p:cNvPr id="3" name="图片 2">
            <a:extLst>
              <a:ext uri="{FF2B5EF4-FFF2-40B4-BE49-F238E27FC236}">
                <a16:creationId xmlns:a16="http://schemas.microsoft.com/office/drawing/2014/main" id="{F18127E4-363D-84FC-F43E-532C9B7186C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15094" y="3236883"/>
            <a:ext cx="9959306" cy="3621117"/>
          </a:xfrm>
          <a:prstGeom prst="rect">
            <a:avLst/>
          </a:prstGeom>
          <a:noFill/>
        </p:spPr>
      </p:pic>
      <p:sp>
        <p:nvSpPr>
          <p:cNvPr id="2" name="矩形: 圆角 1">
            <a:extLst>
              <a:ext uri="{FF2B5EF4-FFF2-40B4-BE49-F238E27FC236}">
                <a16:creationId xmlns:a16="http://schemas.microsoft.com/office/drawing/2014/main" id="{B86A2595-EE46-7BE3-29E7-90F8D410FB69}"/>
              </a:ext>
            </a:extLst>
          </p:cNvPr>
          <p:cNvSpPr/>
          <p:nvPr/>
        </p:nvSpPr>
        <p:spPr>
          <a:xfrm>
            <a:off x="222671" y="867828"/>
            <a:ext cx="5615662" cy="1368215"/>
          </a:xfrm>
          <a:prstGeom prst="roundRect">
            <a:avLst/>
          </a:prstGeom>
          <a:solidFill>
            <a:schemeClr val="bg1"/>
          </a:solidFill>
          <a:ln w="635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lnSpc>
                <a:spcPct val="150000"/>
              </a:lnSpc>
            </a:pPr>
            <a:endParaRPr lang="zh-CN" altLang="en-US" b="1" dirty="0">
              <a:solidFill>
                <a:schemeClr val="tx1"/>
              </a:solidFill>
              <a:latin typeface="+mn-ea"/>
            </a:endParaRPr>
          </a:p>
        </p:txBody>
      </p:sp>
      <p:pic>
        <p:nvPicPr>
          <p:cNvPr id="9" name="图片 8">
            <a:extLst>
              <a:ext uri="{FF2B5EF4-FFF2-40B4-BE49-F238E27FC236}">
                <a16:creationId xmlns:a16="http://schemas.microsoft.com/office/drawing/2014/main" id="{F0AF6323-0D44-5A65-2A5F-93431726BEFD}"/>
              </a:ext>
            </a:extLst>
          </p:cNvPr>
          <p:cNvPicPr>
            <a:picLocks noChangeAspect="1"/>
          </p:cNvPicPr>
          <p:nvPr/>
        </p:nvPicPr>
        <p:blipFill>
          <a:blip r:embed="rId6"/>
          <a:stretch>
            <a:fillRect/>
          </a:stretch>
        </p:blipFill>
        <p:spPr>
          <a:xfrm>
            <a:off x="285102" y="1225263"/>
            <a:ext cx="685123" cy="726467"/>
          </a:xfrm>
          <a:prstGeom prst="rect">
            <a:avLst/>
          </a:prstGeom>
        </p:spPr>
      </p:pic>
      <p:sp>
        <p:nvSpPr>
          <p:cNvPr id="11" name="矩形: 圆角 10">
            <a:extLst>
              <a:ext uri="{FF2B5EF4-FFF2-40B4-BE49-F238E27FC236}">
                <a16:creationId xmlns:a16="http://schemas.microsoft.com/office/drawing/2014/main" id="{A1569714-51EF-0607-43B7-BDCB9EA8AB1A}"/>
              </a:ext>
            </a:extLst>
          </p:cNvPr>
          <p:cNvSpPr/>
          <p:nvPr/>
        </p:nvSpPr>
        <p:spPr>
          <a:xfrm>
            <a:off x="6053445" y="867828"/>
            <a:ext cx="5830521" cy="1406884"/>
          </a:xfrm>
          <a:prstGeom prst="roundRect">
            <a:avLst/>
          </a:prstGeom>
          <a:solidFill>
            <a:schemeClr val="bg1"/>
          </a:solidFill>
          <a:ln w="635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b="1" dirty="0">
              <a:solidFill>
                <a:schemeClr val="tx1"/>
              </a:solidFill>
              <a:latin typeface="+mn-ea"/>
            </a:endParaRPr>
          </a:p>
        </p:txBody>
      </p:sp>
      <p:pic>
        <p:nvPicPr>
          <p:cNvPr id="14" name="图片 13">
            <a:extLst>
              <a:ext uri="{FF2B5EF4-FFF2-40B4-BE49-F238E27FC236}">
                <a16:creationId xmlns:a16="http://schemas.microsoft.com/office/drawing/2014/main" id="{9396D0CC-7EA6-B648-A538-9AB1A162FBA2}"/>
              </a:ext>
            </a:extLst>
          </p:cNvPr>
          <p:cNvPicPr>
            <a:picLocks noChangeAspect="1"/>
          </p:cNvPicPr>
          <p:nvPr/>
        </p:nvPicPr>
        <p:blipFill>
          <a:blip r:embed="rId7"/>
          <a:stretch>
            <a:fillRect/>
          </a:stretch>
        </p:blipFill>
        <p:spPr>
          <a:xfrm>
            <a:off x="6105506" y="1049369"/>
            <a:ext cx="1026126" cy="1018110"/>
          </a:xfrm>
          <a:prstGeom prst="rect">
            <a:avLst/>
          </a:prstGeom>
        </p:spPr>
      </p:pic>
      <p:sp>
        <p:nvSpPr>
          <p:cNvPr id="15" name="矩形: 圆角 14">
            <a:extLst>
              <a:ext uri="{FF2B5EF4-FFF2-40B4-BE49-F238E27FC236}">
                <a16:creationId xmlns:a16="http://schemas.microsoft.com/office/drawing/2014/main" id="{B6CCE9F2-EF90-DE8C-6DDE-3AE5B78307B4}"/>
              </a:ext>
            </a:extLst>
          </p:cNvPr>
          <p:cNvSpPr/>
          <p:nvPr/>
        </p:nvSpPr>
        <p:spPr>
          <a:xfrm>
            <a:off x="222671" y="2326601"/>
            <a:ext cx="11661295" cy="890424"/>
          </a:xfrm>
          <a:prstGeom prst="roundRect">
            <a:avLst/>
          </a:prstGeom>
          <a:solidFill>
            <a:schemeClr val="bg1"/>
          </a:solidFill>
          <a:ln w="635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rgbClr val="002060"/>
                </a:solidFill>
                <a:latin typeface="+mn-ea"/>
              </a:rPr>
              <a:t>研究内容</a:t>
            </a:r>
            <a:r>
              <a:rPr lang="zh-CN" altLang="en-US" sz="2000" b="1" dirty="0">
                <a:solidFill>
                  <a:schemeClr val="tx1"/>
                </a:solidFill>
                <a:latin typeface="+mn-ea"/>
              </a:rPr>
              <a:t>：</a:t>
            </a:r>
            <a:r>
              <a:rPr lang="zh-CN" altLang="en-US" sz="2000" dirty="0">
                <a:solidFill>
                  <a:schemeClr val="tx1"/>
                </a:solidFill>
                <a:latin typeface="宋体" panose="02010600030101010101" pitchFamily="2" charset="-122"/>
                <a:ea typeface="宋体" panose="02010600030101010101" pitchFamily="2" charset="-122"/>
              </a:rPr>
              <a:t>本研究基于撤稿论文及其引文关系，构建大规模学术引文网络，</a:t>
            </a:r>
            <a:r>
              <a:rPr lang="zh-CN" altLang="en-US" sz="2000" b="1" dirty="0">
                <a:solidFill>
                  <a:srgbClr val="002060"/>
                </a:solidFill>
                <a:latin typeface="宋体" panose="02010600030101010101" pitchFamily="2" charset="-122"/>
                <a:ea typeface="宋体" panose="02010600030101010101" pitchFamily="2" charset="-122"/>
              </a:rPr>
              <a:t>融合文献计量特征与网络结构信息</a:t>
            </a:r>
            <a:r>
              <a:rPr lang="zh-CN" altLang="en-US" sz="2000" dirty="0">
                <a:solidFill>
                  <a:schemeClr val="tx1"/>
                </a:solidFill>
                <a:latin typeface="宋体" panose="02010600030101010101" pitchFamily="2" charset="-122"/>
                <a:ea typeface="宋体" panose="02010600030101010101" pitchFamily="2" charset="-122"/>
              </a:rPr>
              <a:t>，利用</a:t>
            </a:r>
            <a:r>
              <a:rPr lang="zh-CN" altLang="en-US" sz="2000" b="1" dirty="0">
                <a:solidFill>
                  <a:srgbClr val="002060"/>
                </a:solidFill>
                <a:latin typeface="宋体" panose="02010600030101010101" pitchFamily="2" charset="-122"/>
                <a:ea typeface="宋体" panose="02010600030101010101" pitchFamily="2" charset="-122"/>
              </a:rPr>
              <a:t>图神经网络模型</a:t>
            </a:r>
            <a:r>
              <a:rPr lang="zh-CN" altLang="en-US" sz="2000" dirty="0">
                <a:solidFill>
                  <a:schemeClr val="tx1"/>
                </a:solidFill>
                <a:latin typeface="宋体" panose="02010600030101010101" pitchFamily="2" charset="-122"/>
                <a:ea typeface="宋体" panose="02010600030101010101" pitchFamily="2" charset="-122"/>
              </a:rPr>
              <a:t>实现撤稿风险预测，并通过对比实验验证模型有效性。</a:t>
            </a:r>
          </a:p>
        </p:txBody>
      </p:sp>
      <p:sp>
        <p:nvSpPr>
          <p:cNvPr id="7" name="文本框 6">
            <a:extLst>
              <a:ext uri="{FF2B5EF4-FFF2-40B4-BE49-F238E27FC236}">
                <a16:creationId xmlns:a16="http://schemas.microsoft.com/office/drawing/2014/main" id="{9F807BA2-D206-8AD0-3782-9444FE3F25FD}"/>
              </a:ext>
            </a:extLst>
          </p:cNvPr>
          <p:cNvSpPr txBox="1"/>
          <p:nvPr/>
        </p:nvSpPr>
        <p:spPr>
          <a:xfrm>
            <a:off x="1137369" y="806850"/>
            <a:ext cx="6054392" cy="1754326"/>
          </a:xfrm>
          <a:prstGeom prst="rect">
            <a:avLst/>
          </a:prstGeom>
          <a:noFill/>
        </p:spPr>
        <p:txBody>
          <a:bodyPr wrap="square" rtlCol="0">
            <a:spAutoFit/>
          </a:bodyPr>
          <a:lstStyle/>
          <a:p>
            <a:pPr algn="just">
              <a:lnSpc>
                <a:spcPct val="150000"/>
              </a:lnSpc>
            </a:pPr>
            <a:r>
              <a:rPr lang="zh-CN" altLang="en-US" sz="2000" dirty="0">
                <a:latin typeface="宋体" panose="02010600030101010101" pitchFamily="2" charset="-122"/>
                <a:ea typeface="宋体" panose="02010600030101010101" pitchFamily="2" charset="-122"/>
              </a:rPr>
              <a:t>撤稿论文及其施引论文的文献计量特</a:t>
            </a:r>
            <a:endParaRPr lang="en-US" altLang="zh-CN" sz="2000" dirty="0">
              <a:latin typeface="宋体" panose="02010600030101010101" pitchFamily="2" charset="-122"/>
              <a:ea typeface="宋体" panose="02010600030101010101" pitchFamily="2" charset="-122"/>
            </a:endParaRPr>
          </a:p>
          <a:p>
            <a:pPr algn="just">
              <a:lnSpc>
                <a:spcPct val="150000"/>
              </a:lnSpc>
            </a:pPr>
            <a:r>
              <a:rPr lang="zh-CN" altLang="en-US" sz="2000" dirty="0">
                <a:latin typeface="宋体" panose="02010600030101010101" pitchFamily="2" charset="-122"/>
                <a:ea typeface="宋体" panose="02010600030101010101" pitchFamily="2" charset="-122"/>
              </a:rPr>
              <a:t>征是否具有系统性差异，并能否</a:t>
            </a:r>
            <a:endParaRPr lang="en-US" altLang="zh-CN" sz="2000" dirty="0">
              <a:latin typeface="宋体" panose="02010600030101010101" pitchFamily="2" charset="-122"/>
              <a:ea typeface="宋体" panose="02010600030101010101" pitchFamily="2" charset="-122"/>
            </a:endParaRPr>
          </a:p>
          <a:p>
            <a:pPr algn="just">
              <a:lnSpc>
                <a:spcPct val="150000"/>
              </a:lnSpc>
            </a:pPr>
            <a:r>
              <a:rPr lang="zh-CN" altLang="en-US" sz="2000" dirty="0">
                <a:latin typeface="宋体" panose="02010600030101010101" pitchFamily="2" charset="-122"/>
                <a:ea typeface="宋体" panose="02010600030101010101" pitchFamily="2" charset="-122"/>
              </a:rPr>
              <a:t>揭示撤稿风险的分布规律？</a:t>
            </a:r>
          </a:p>
          <a:p>
            <a:endParaRPr lang="zh-CN" altLang="en-US" dirty="0"/>
          </a:p>
        </p:txBody>
      </p:sp>
      <p:sp>
        <p:nvSpPr>
          <p:cNvPr id="8" name="文本框 7">
            <a:extLst>
              <a:ext uri="{FF2B5EF4-FFF2-40B4-BE49-F238E27FC236}">
                <a16:creationId xmlns:a16="http://schemas.microsoft.com/office/drawing/2014/main" id="{A266B8C2-A652-2769-F78D-DE8BBC6C75B5}"/>
              </a:ext>
            </a:extLst>
          </p:cNvPr>
          <p:cNvSpPr txBox="1"/>
          <p:nvPr/>
        </p:nvSpPr>
        <p:spPr>
          <a:xfrm>
            <a:off x="7094563" y="831019"/>
            <a:ext cx="5976667" cy="1754326"/>
          </a:xfrm>
          <a:prstGeom prst="rect">
            <a:avLst/>
          </a:prstGeom>
          <a:noFill/>
        </p:spPr>
        <p:txBody>
          <a:bodyPr wrap="square" rtlCol="0">
            <a:spAutoFit/>
          </a:bodyPr>
          <a:lstStyle/>
          <a:p>
            <a:pPr algn="just">
              <a:lnSpc>
                <a:spcPct val="150000"/>
              </a:lnSpc>
            </a:pPr>
            <a:r>
              <a:rPr lang="zh-CN" altLang="en-US" sz="2000" dirty="0">
                <a:latin typeface="宋体" panose="02010600030101010101" pitchFamily="2" charset="-122"/>
                <a:ea typeface="宋体" panose="02010600030101010101" pitchFamily="2" charset="-122"/>
              </a:rPr>
              <a:t>撤稿风险是否会在引文网络中呈现结</a:t>
            </a:r>
          </a:p>
          <a:p>
            <a:pPr algn="just">
              <a:lnSpc>
                <a:spcPct val="150000"/>
              </a:lnSpc>
            </a:pPr>
            <a:r>
              <a:rPr lang="zh-CN" altLang="en-US" sz="2000" dirty="0">
                <a:latin typeface="宋体" panose="02010600030101010101" pitchFamily="2" charset="-122"/>
                <a:ea typeface="宋体" panose="02010600030101010101" pitchFamily="2" charset="-122"/>
              </a:rPr>
              <a:t>构性聚集？融合文献计量特征与引文网络</a:t>
            </a:r>
          </a:p>
          <a:p>
            <a:pPr algn="just">
              <a:lnSpc>
                <a:spcPct val="150000"/>
              </a:lnSpc>
            </a:pPr>
            <a:r>
              <a:rPr lang="zh-CN" altLang="en-US" sz="2000" dirty="0">
                <a:latin typeface="宋体" panose="02010600030101010101" pitchFamily="2" charset="-122"/>
                <a:ea typeface="宋体" panose="02010600030101010101" pitchFamily="2" charset="-122"/>
              </a:rPr>
              <a:t>结构，能否提升撤稿风险预测效果？</a:t>
            </a:r>
          </a:p>
          <a:p>
            <a:endParaRPr lang="zh-CN" altLang="en-US" dirty="0"/>
          </a:p>
        </p:txBody>
      </p:sp>
    </p:spTree>
    <p:extLst>
      <p:ext uri="{BB962C8B-B14F-4D97-AF65-F5344CB8AC3E}">
        <p14:creationId xmlns:p14="http://schemas.microsoft.com/office/powerpoint/2010/main" val="209374500"/>
      </p:ext>
    </p:extLst>
  </p:cSld>
  <p:clrMapOvr>
    <a:masterClrMapping/>
  </p:clrMapOvr>
  <mc:AlternateContent xmlns:mc="http://schemas.openxmlformats.org/markup-compatibility/2006">
    <mc:Choice xmlns:p14="http://schemas.microsoft.com/office/powerpoint/2010/main" Requires="p14">
      <p:transition p14:dur="10" advTm="34161"/>
    </mc:Choice>
    <mc:Fallback>
      <p:transition advTm="3416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D490A-ABB6-EA4B-9770-93F62DB41B57}"/>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F3ADCBB7-D1DE-1F40-1577-4DE157FE0F6B}"/>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25AB43F6-9793-43CB-9880-3D8D4C0E6639}"/>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53A4E50F-BE4B-CE4C-DF25-D26AD12575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6F2DE9DE-533F-6194-4924-A9EAEEB8C82E}"/>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63EAC993-B454-B925-9F36-1291C5AB02BD}"/>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81642052-305C-5086-B3E7-1418E573BBCB}"/>
              </a:ext>
            </a:extLst>
          </p:cNvPr>
          <p:cNvSpPr txBox="1"/>
          <p:nvPr/>
        </p:nvSpPr>
        <p:spPr>
          <a:xfrm>
            <a:off x="898497" y="174614"/>
            <a:ext cx="4675367" cy="584775"/>
          </a:xfrm>
          <a:prstGeom prst="rect">
            <a:avLst/>
          </a:prstGeom>
          <a:solidFill>
            <a:schemeClr val="bg1"/>
          </a:solidFill>
        </p:spPr>
        <p:txBody>
          <a:bodyPr wrap="square" rtlCol="0">
            <a:spAutoFit/>
          </a:bodyPr>
          <a:lstStyle/>
          <a:p>
            <a:r>
              <a:rPr lang="en-US" altLang="zh-CN" sz="3200" b="1" dirty="0">
                <a:solidFill>
                  <a:srgbClr val="002060"/>
                </a:solidFill>
                <a:latin typeface="+mn-ea"/>
              </a:rPr>
              <a:t>1.3 </a:t>
            </a:r>
            <a:r>
              <a:rPr lang="zh-CN" altLang="en-US" sz="3200" b="1" dirty="0">
                <a:solidFill>
                  <a:srgbClr val="002060"/>
                </a:solidFill>
                <a:latin typeface="+mn-ea"/>
              </a:rPr>
              <a:t>研究意义</a:t>
            </a:r>
            <a:endParaRPr lang="zh-CN" altLang="en-US" sz="3200" b="1" dirty="0">
              <a:latin typeface="+mn-ea"/>
            </a:endParaRPr>
          </a:p>
        </p:txBody>
      </p:sp>
      <p:sp>
        <p:nvSpPr>
          <p:cNvPr id="3" name="Rounded Rectangle 7">
            <a:extLst>
              <a:ext uri="{FF2B5EF4-FFF2-40B4-BE49-F238E27FC236}">
                <a16:creationId xmlns:a16="http://schemas.microsoft.com/office/drawing/2014/main" id="{28CE2BB5-307C-D4BE-4780-53FECCCAF174}"/>
              </a:ext>
            </a:extLst>
          </p:cNvPr>
          <p:cNvSpPr/>
          <p:nvPr/>
        </p:nvSpPr>
        <p:spPr>
          <a:xfrm>
            <a:off x="797971" y="1006644"/>
            <a:ext cx="4436490" cy="474980"/>
          </a:xfrm>
          <a:prstGeom prst="roundRect">
            <a:avLst>
              <a:gd name="adj" fmla="val 10000"/>
            </a:avLst>
          </a:prstGeom>
          <a:solidFill>
            <a:srgbClr val="002060"/>
          </a:solidFill>
          <a:ln>
            <a:no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zh-CN" altLang="en-US" sz="2000" b="1" dirty="0">
                <a:cs typeface="+mn-ea"/>
                <a:sym typeface="+mn-lt"/>
              </a:rPr>
              <a:t>理论意义</a:t>
            </a:r>
          </a:p>
        </p:txBody>
      </p:sp>
      <p:sp>
        <p:nvSpPr>
          <p:cNvPr id="8" name="Rounded Rectangle 7">
            <a:extLst>
              <a:ext uri="{FF2B5EF4-FFF2-40B4-BE49-F238E27FC236}">
                <a16:creationId xmlns:a16="http://schemas.microsoft.com/office/drawing/2014/main" id="{DFAF1822-FA9C-972C-6226-91AA016CE1C9}"/>
              </a:ext>
            </a:extLst>
          </p:cNvPr>
          <p:cNvSpPr/>
          <p:nvPr/>
        </p:nvSpPr>
        <p:spPr>
          <a:xfrm>
            <a:off x="6896579" y="1011172"/>
            <a:ext cx="4436490" cy="474980"/>
          </a:xfrm>
          <a:prstGeom prst="roundRect">
            <a:avLst>
              <a:gd name="adj" fmla="val 10000"/>
            </a:avLst>
          </a:prstGeom>
          <a:solidFill>
            <a:srgbClr val="002060"/>
          </a:solidFill>
          <a:ln>
            <a:no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zh-CN" altLang="en-US" sz="2000" b="1" dirty="0">
                <a:cs typeface="+mn-ea"/>
                <a:sym typeface="+mn-lt"/>
              </a:rPr>
              <a:t>实践意义</a:t>
            </a:r>
          </a:p>
        </p:txBody>
      </p:sp>
      <p:sp>
        <p:nvSpPr>
          <p:cNvPr id="22" name="文本框 21">
            <a:extLst>
              <a:ext uri="{FF2B5EF4-FFF2-40B4-BE49-F238E27FC236}">
                <a16:creationId xmlns:a16="http://schemas.microsoft.com/office/drawing/2014/main" id="{8916259A-9C71-B9E7-5D13-45CA272030FE}"/>
              </a:ext>
            </a:extLst>
          </p:cNvPr>
          <p:cNvSpPr txBox="1"/>
          <p:nvPr/>
        </p:nvSpPr>
        <p:spPr>
          <a:xfrm>
            <a:off x="189022" y="1718194"/>
            <a:ext cx="5654389" cy="4650568"/>
          </a:xfrm>
          <a:prstGeom prst="rect">
            <a:avLst/>
          </a:prstGeom>
          <a:noFill/>
        </p:spPr>
        <p:txBody>
          <a:bodyPr wrap="square" rtlCol="0">
            <a:spAutoFit/>
          </a:bodyPr>
          <a:lstStyle/>
          <a:p>
            <a:pPr algn="just" defTabSz="457200">
              <a:lnSpc>
                <a:spcPct val="150000"/>
              </a:lnSpc>
              <a:spcAft>
                <a:spcPts val="1500"/>
              </a:spcAft>
            </a:pPr>
            <a:r>
              <a:rPr lang="zh-CN" altLang="en-US" dirty="0">
                <a:solidFill>
                  <a:prstClr val="black"/>
                </a:solidFill>
                <a:latin typeface="Times New Roman"/>
                <a:ea typeface="宋体"/>
                <a:cs typeface="微软雅黑" panose="020B0503020204020204" pitchFamily="34" charset="-122"/>
                <a:sym typeface="+mn-ea"/>
              </a:rPr>
              <a:t>        </a:t>
            </a:r>
            <a:r>
              <a:rPr lang="zh-CN" altLang="en-US" sz="2000" dirty="0">
                <a:solidFill>
                  <a:prstClr val="black"/>
                </a:solidFill>
                <a:latin typeface="Times New Roman"/>
                <a:ea typeface="宋体"/>
                <a:cs typeface="微软雅黑" panose="020B0503020204020204" pitchFamily="34" charset="-122"/>
                <a:sym typeface="+mn-ea"/>
              </a:rPr>
              <a:t>本研究从理论层面构建了融合微观文献计量特征与宏观引文网络结构特征的综合分析框架，突破了传统以单篇论文为独立分析单元的研究方法，将</a:t>
            </a:r>
            <a:r>
              <a:rPr lang="zh-CN" altLang="en-US" sz="2000" b="1" dirty="0">
                <a:solidFill>
                  <a:srgbClr val="002060"/>
                </a:solidFill>
                <a:latin typeface="Times New Roman"/>
                <a:ea typeface="宋体"/>
                <a:sym typeface="+mn-ea"/>
              </a:rPr>
              <a:t>中心论文及其上下游引文关系</a:t>
            </a:r>
            <a:r>
              <a:rPr lang="zh-CN" altLang="en-US" sz="2000" dirty="0">
                <a:latin typeface="Times New Roman"/>
                <a:ea typeface="宋体"/>
                <a:sym typeface="+mn-ea"/>
              </a:rPr>
              <a:t>统</a:t>
            </a:r>
            <a:r>
              <a:rPr lang="zh-CN" altLang="en-US" sz="2000" dirty="0">
                <a:solidFill>
                  <a:prstClr val="black"/>
                </a:solidFill>
                <a:latin typeface="Times New Roman"/>
                <a:ea typeface="宋体"/>
                <a:cs typeface="微软雅黑" panose="020B0503020204020204" pitchFamily="34" charset="-122"/>
                <a:sym typeface="+mn-ea"/>
              </a:rPr>
              <a:t>一嵌入同一网络结构中进行整体建模。通过整合文献基础属性、作者与国家合作信息、期刊分区以及网络与引用特征，并引入图神经网络实现节点属性与结构信息的协同表示学习，</a:t>
            </a:r>
            <a:r>
              <a:rPr lang="zh-CN" altLang="en-US" sz="2000" b="1" dirty="0">
                <a:solidFill>
                  <a:srgbClr val="002060"/>
                </a:solidFill>
                <a:latin typeface="Times New Roman"/>
                <a:ea typeface="宋体"/>
                <a:cs typeface="微软雅黑" panose="020B0503020204020204" pitchFamily="34" charset="-122"/>
                <a:sym typeface="+mn-ea"/>
              </a:rPr>
              <a:t>从而从文献计量与社会网络分布角度揭示撤稿论文的聚集性与同质性特征</a:t>
            </a:r>
            <a:r>
              <a:rPr lang="zh-CN" altLang="en-US" sz="2000" dirty="0">
                <a:solidFill>
                  <a:prstClr val="black"/>
                </a:solidFill>
                <a:latin typeface="Times New Roman"/>
                <a:ea typeface="宋体"/>
                <a:cs typeface="微软雅黑" panose="020B0503020204020204" pitchFamily="34" charset="-122"/>
                <a:sym typeface="+mn-ea"/>
              </a:rPr>
              <a:t>，拓展了学术不端风险分析的理论视角。</a:t>
            </a:r>
            <a:endParaRPr lang="zh-CN" altLang="en-US" dirty="0">
              <a:solidFill>
                <a:prstClr val="black"/>
              </a:solidFill>
              <a:latin typeface="Times New Roman"/>
              <a:ea typeface="宋体"/>
              <a:cs typeface="微软雅黑" panose="020B0503020204020204" pitchFamily="34" charset="-122"/>
              <a:sym typeface="+mn-ea"/>
            </a:endParaRPr>
          </a:p>
        </p:txBody>
      </p:sp>
      <p:cxnSp>
        <p:nvCxnSpPr>
          <p:cNvPr id="23" name="直接连接符 22">
            <a:extLst>
              <a:ext uri="{FF2B5EF4-FFF2-40B4-BE49-F238E27FC236}">
                <a16:creationId xmlns:a16="http://schemas.microsoft.com/office/drawing/2014/main" id="{0FE6F809-9311-8063-664F-A6FC7007DFE4}"/>
              </a:ext>
            </a:extLst>
          </p:cNvPr>
          <p:cNvCxnSpPr>
            <a:cxnSpLocks/>
          </p:cNvCxnSpPr>
          <p:nvPr/>
        </p:nvCxnSpPr>
        <p:spPr>
          <a:xfrm>
            <a:off x="5987586" y="1635521"/>
            <a:ext cx="0" cy="4165874"/>
          </a:xfrm>
          <a:prstGeom prst="line">
            <a:avLst/>
          </a:prstGeom>
          <a:ln w="28575" cmpd="sng">
            <a:solidFill>
              <a:schemeClr val="accent1">
                <a:shade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id="{CCCC7A3B-3C99-C165-1167-0C5EF8E0459B}"/>
              </a:ext>
            </a:extLst>
          </p:cNvPr>
          <p:cNvSpPr txBox="1"/>
          <p:nvPr/>
        </p:nvSpPr>
        <p:spPr>
          <a:xfrm>
            <a:off x="6098106" y="1680680"/>
            <a:ext cx="5785947" cy="4650568"/>
          </a:xfrm>
          <a:prstGeom prst="rect">
            <a:avLst/>
          </a:prstGeom>
          <a:noFill/>
        </p:spPr>
        <p:txBody>
          <a:bodyPr wrap="square" rtlCol="0">
            <a:spAutoFit/>
          </a:bodyPr>
          <a:lstStyle/>
          <a:p>
            <a:pPr indent="457200" algn="just" defTabSz="457200">
              <a:lnSpc>
                <a:spcPct val="150000"/>
              </a:lnSpc>
              <a:spcAft>
                <a:spcPts val="1500"/>
              </a:spcAft>
            </a:pPr>
            <a:r>
              <a:rPr lang="zh-CN" altLang="en-US" sz="2000" dirty="0">
                <a:solidFill>
                  <a:prstClr val="black"/>
                </a:solidFill>
                <a:latin typeface="Times New Roman"/>
                <a:ea typeface="宋体"/>
                <a:cs typeface="微软雅黑" panose="020B0503020204020204" pitchFamily="34" charset="-122"/>
                <a:sym typeface="+mn-ea"/>
              </a:rPr>
              <a:t>在实践层面，本研究面向大规模学术引文网络构建高效建模方法，通过引入邻域采样与特征聚合机制提升模型在复杂网络环境下的可扩展性，并针对撤稿样本占比较低的问题采用类别权重与分布调整策略以缓解数据不平衡带来的偏置。在实验设计中，通过多种特征组合与模型对比验证方法有效性，结果表明该方法在精确率与召回率等关键指标上均优于其他模型，且</a:t>
            </a:r>
            <a:r>
              <a:rPr lang="zh-CN" altLang="en-US" sz="2000" b="1" dirty="0">
                <a:solidFill>
                  <a:srgbClr val="002060"/>
                </a:solidFill>
                <a:latin typeface="Times New Roman"/>
                <a:ea typeface="宋体"/>
                <a:cs typeface="微软雅黑" panose="020B0503020204020204" pitchFamily="34" charset="-122"/>
                <a:sym typeface="+mn-ea"/>
              </a:rPr>
              <a:t>在稀疏关联数据环境中表现出良好的鲁棒性与适应能力，具备较强的实际应用潜力</a:t>
            </a:r>
            <a:r>
              <a:rPr lang="zh-CN" altLang="en-US" sz="2000" dirty="0">
                <a:solidFill>
                  <a:prstClr val="black"/>
                </a:solidFill>
                <a:latin typeface="Times New Roman"/>
                <a:ea typeface="宋体"/>
                <a:cs typeface="微软雅黑" panose="020B0503020204020204" pitchFamily="34" charset="-122"/>
                <a:sym typeface="+mn-ea"/>
              </a:rPr>
              <a:t>。</a:t>
            </a:r>
          </a:p>
        </p:txBody>
      </p:sp>
    </p:spTree>
    <p:extLst>
      <p:ext uri="{BB962C8B-B14F-4D97-AF65-F5344CB8AC3E}">
        <p14:creationId xmlns:p14="http://schemas.microsoft.com/office/powerpoint/2010/main" val="2596512479"/>
      </p:ext>
    </p:extLst>
  </p:cSld>
  <p:clrMapOvr>
    <a:masterClrMapping/>
  </p:clrMapOvr>
  <mc:AlternateContent xmlns:mc="http://schemas.openxmlformats.org/markup-compatibility/2006">
    <mc:Choice xmlns:p14="http://schemas.microsoft.com/office/powerpoint/2010/main" Requires="p14">
      <p:transition p14:dur="10" advTm="25667"/>
    </mc:Choice>
    <mc:Fallback>
      <p:transition advTm="2566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982994-AD9A-F7FF-72C3-F120B1DB4342}"/>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679554EA-4C44-EB40-9F49-42C9B21AFF03}"/>
              </a:ext>
            </a:extLst>
          </p:cNvPr>
          <p:cNvSpPr/>
          <p:nvPr/>
        </p:nvSpPr>
        <p:spPr>
          <a:xfrm>
            <a:off x="5149955" y="3461825"/>
            <a:ext cx="1576072" cy="923330"/>
          </a:xfrm>
          <a:prstGeom prst="rect">
            <a:avLst/>
          </a:prstGeom>
        </p:spPr>
        <p:txBody>
          <a:bodyPr wrap="none">
            <a:spAutoFit/>
          </a:bodyPr>
          <a:lstStyle/>
          <a:p>
            <a:pP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绪论</a:t>
            </a:r>
          </a:p>
        </p:txBody>
      </p:sp>
      <p:sp>
        <p:nvSpPr>
          <p:cNvPr id="4" name="矩形 3">
            <a:extLst>
              <a:ext uri="{FF2B5EF4-FFF2-40B4-BE49-F238E27FC236}">
                <a16:creationId xmlns:a16="http://schemas.microsoft.com/office/drawing/2014/main" id="{22F607BE-206C-CC24-EFD3-B0ADCE3D00AC}"/>
              </a:ext>
            </a:extLst>
          </p:cNvPr>
          <p:cNvSpPr/>
          <p:nvPr/>
        </p:nvSpPr>
        <p:spPr>
          <a:xfrm>
            <a:off x="2840508" y="4613492"/>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研究背景</a:t>
            </a:r>
          </a:p>
        </p:txBody>
      </p:sp>
      <p:sp>
        <p:nvSpPr>
          <p:cNvPr id="7" name="矩形 6">
            <a:extLst>
              <a:ext uri="{FF2B5EF4-FFF2-40B4-BE49-F238E27FC236}">
                <a16:creationId xmlns:a16="http://schemas.microsoft.com/office/drawing/2014/main" id="{E0DA88B6-0886-B11A-08CD-2B80EB30DCCD}"/>
              </a:ext>
            </a:extLst>
          </p:cNvPr>
          <p:cNvSpPr/>
          <p:nvPr/>
        </p:nvSpPr>
        <p:spPr>
          <a:xfrm>
            <a:off x="5021714"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研究内容</a:t>
            </a:r>
          </a:p>
        </p:txBody>
      </p:sp>
      <p:sp>
        <p:nvSpPr>
          <p:cNvPr id="8" name="矩形 7">
            <a:extLst>
              <a:ext uri="{FF2B5EF4-FFF2-40B4-BE49-F238E27FC236}">
                <a16:creationId xmlns:a16="http://schemas.microsoft.com/office/drawing/2014/main" id="{85A20D3D-F416-5C97-190C-AADE395C71D1}"/>
              </a:ext>
            </a:extLst>
          </p:cNvPr>
          <p:cNvSpPr/>
          <p:nvPr/>
        </p:nvSpPr>
        <p:spPr>
          <a:xfrm>
            <a:off x="7202920"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研究意义</a:t>
            </a:r>
          </a:p>
        </p:txBody>
      </p:sp>
      <p:sp>
        <p:nvSpPr>
          <p:cNvPr id="9" name="Freeform 6">
            <a:extLst>
              <a:ext uri="{FF2B5EF4-FFF2-40B4-BE49-F238E27FC236}">
                <a16:creationId xmlns:a16="http://schemas.microsoft.com/office/drawing/2014/main" id="{9A451A0B-9DBA-A8EF-973B-6E5D2BA583C9}"/>
              </a:ext>
            </a:extLst>
          </p:cNvPr>
          <p:cNvSpPr/>
          <p:nvPr/>
        </p:nvSpPr>
        <p:spPr>
          <a:xfrm>
            <a:off x="0" y="914400"/>
            <a:ext cx="6008095" cy="59436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23F62"/>
              </a:solidFill>
              <a:effectLst/>
              <a:uLnTx/>
              <a:uFillTx/>
              <a:latin typeface="Arial" panose="020B0604020202020204"/>
              <a:ea typeface="微软雅黑" panose="020B0503020204020204" pitchFamily="34" charset="-122"/>
              <a:cs typeface="+mn-ea"/>
              <a:sym typeface="+mn-lt"/>
            </a:endParaRPr>
          </a:p>
        </p:txBody>
      </p:sp>
      <p:pic>
        <p:nvPicPr>
          <p:cNvPr id="10" name="图片 9">
            <a:extLst>
              <a:ext uri="{FF2B5EF4-FFF2-40B4-BE49-F238E27FC236}">
                <a16:creationId xmlns:a16="http://schemas.microsoft.com/office/drawing/2014/main" id="{CEC45A2C-FD50-1CCC-DBB5-9CCBAE609686}"/>
              </a:ext>
            </a:extLst>
          </p:cNvPr>
          <p:cNvPicPr>
            <a:picLocks noChangeAspect="1"/>
          </p:cNvPicPr>
          <p:nvPr/>
        </p:nvPicPr>
        <p:blipFill>
          <a:blip r:embed="rId3"/>
          <a:stretch>
            <a:fillRect/>
          </a:stretch>
        </p:blipFill>
        <p:spPr>
          <a:xfrm>
            <a:off x="1506055" y="1659733"/>
            <a:ext cx="2668905" cy="2501265"/>
          </a:xfrm>
          <a:prstGeom prst="flowChartConnector">
            <a:avLst/>
          </a:prstGeom>
        </p:spPr>
      </p:pic>
      <p:sp>
        <p:nvSpPr>
          <p:cNvPr id="12" name="Rectangle 11">
            <a:extLst>
              <a:ext uri="{FF2B5EF4-FFF2-40B4-BE49-F238E27FC236}">
                <a16:creationId xmlns:a16="http://schemas.microsoft.com/office/drawing/2014/main" id="{24886978-AC6A-75EC-9BA9-4CD430F0D37F}"/>
              </a:ext>
            </a:extLst>
          </p:cNvPr>
          <p:cNvSpPr/>
          <p:nvPr/>
        </p:nvSpPr>
        <p:spPr>
          <a:xfrm>
            <a:off x="828864" y="4219015"/>
            <a:ext cx="3722947" cy="674847"/>
          </a:xfrm>
          <a:prstGeom prst="rect">
            <a:avLst/>
          </a:prstGeom>
        </p:spPr>
        <p:txBody>
          <a:bodyPr wrap="square" tIns="72000" bIns="72000" anchor="t" anchorCtr="1">
            <a:spAutoFit/>
          </a:bodyPr>
          <a:lstStyle/>
          <a:p>
            <a:pPr algn="ctr" defTabSz="914400">
              <a:lnSpc>
                <a:spcPct val="150000"/>
              </a:lnSpc>
            </a:pPr>
            <a:r>
              <a:rPr lang="en-US" altLang="zh-CN" sz="2600" b="1" dirty="0">
                <a:solidFill>
                  <a:schemeClr val="bg1"/>
                </a:solidFill>
                <a:latin typeface="微软雅黑" panose="020B0503020204020204" pitchFamily="34" charset="-122"/>
                <a:ea typeface="微软雅黑" panose="020B0503020204020204" pitchFamily="34" charset="-122"/>
                <a:cs typeface="+mn-ea"/>
                <a:sym typeface="+mn-lt"/>
              </a:rPr>
              <a:t>2. </a:t>
            </a:r>
            <a:r>
              <a:rPr lang="zh-CN" altLang="en-US" sz="2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相关理论与研究综述</a:t>
            </a:r>
          </a:p>
        </p:txBody>
      </p:sp>
      <p:sp>
        <p:nvSpPr>
          <p:cNvPr id="13" name="Rectangle 9">
            <a:extLst>
              <a:ext uri="{FF2B5EF4-FFF2-40B4-BE49-F238E27FC236}">
                <a16:creationId xmlns:a16="http://schemas.microsoft.com/office/drawing/2014/main" id="{D4986B73-1B37-F4B2-0125-E30F5CDAEED9}"/>
              </a:ext>
            </a:extLst>
          </p:cNvPr>
          <p:cNvSpPr/>
          <p:nvPr/>
        </p:nvSpPr>
        <p:spPr>
          <a:xfrm>
            <a:off x="6247200" y="2910365"/>
            <a:ext cx="5398949" cy="2956367"/>
          </a:xfrm>
          <a:prstGeom prst="rect">
            <a:avLst/>
          </a:prstGeom>
        </p:spPr>
        <p:txBody>
          <a:bodyPr wrap="square">
            <a:noAutofit/>
          </a:bodyPr>
          <a:lstStyle/>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2.1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相关理论依据及概念界定</a:t>
            </a:r>
          </a:p>
          <a:p>
            <a:pPr>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2.2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研究综述</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extLst>
      <p:ext uri="{BB962C8B-B14F-4D97-AF65-F5344CB8AC3E}">
        <p14:creationId xmlns:p14="http://schemas.microsoft.com/office/powerpoint/2010/main" val="2323268019"/>
      </p:ext>
    </p:extLst>
  </p:cSld>
  <p:clrMapOvr>
    <a:masterClrMapping/>
  </p:clrMapOvr>
  <mc:AlternateContent xmlns:mc="http://schemas.openxmlformats.org/markup-compatibility/2006">
    <mc:Choice xmlns:p14="http://schemas.microsoft.com/office/powerpoint/2010/main" Requires="p14">
      <p:transition p14:dur="10" advTm="3375"/>
    </mc:Choice>
    <mc:Fallback>
      <p:transition advTm="3375"/>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B07E7-44E2-DDA5-7BC6-E30858BE223C}"/>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9F9D00D4-73CC-904E-7DF6-9F16DD8112D9}"/>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AD6BE700-EB14-4E87-66BF-5A922AA6B6C2}"/>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FF22904C-1DEA-D5E6-75AB-F8C478037D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9BF20DD2-FEF3-EDC8-B0F4-2DB724304D31}"/>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9179B43D-0BD6-8401-7835-A285EE42E103}"/>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2B3F9DC3-52CE-3C69-87A2-707DBD1A21C1}"/>
              </a:ext>
            </a:extLst>
          </p:cNvPr>
          <p:cNvSpPr txBox="1"/>
          <p:nvPr/>
        </p:nvSpPr>
        <p:spPr>
          <a:xfrm>
            <a:off x="908071" y="124158"/>
            <a:ext cx="5870935"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2.1 </a:t>
            </a:r>
            <a:r>
              <a:rPr lang="zh-CN" altLang="en-US" sz="3200" b="1" dirty="0">
                <a:solidFill>
                  <a:srgbClr val="002060"/>
                </a:solidFill>
                <a:latin typeface="+mn-ea"/>
              </a:rPr>
              <a:t>相关理论依据及概念界定</a:t>
            </a:r>
            <a:endParaRPr lang="zh-CN" altLang="en-US" sz="3200" b="1" dirty="0">
              <a:latin typeface="+mn-ea"/>
            </a:endParaRPr>
          </a:p>
        </p:txBody>
      </p:sp>
      <p:sp>
        <p:nvSpPr>
          <p:cNvPr id="3" name="Rounded Rectangle 7">
            <a:extLst>
              <a:ext uri="{FF2B5EF4-FFF2-40B4-BE49-F238E27FC236}">
                <a16:creationId xmlns:a16="http://schemas.microsoft.com/office/drawing/2014/main" id="{7DB1B6B9-9817-0D02-4F26-2AD1B2ED1371}"/>
              </a:ext>
            </a:extLst>
          </p:cNvPr>
          <p:cNvSpPr/>
          <p:nvPr/>
        </p:nvSpPr>
        <p:spPr>
          <a:xfrm>
            <a:off x="156456" y="940975"/>
            <a:ext cx="4436490" cy="474980"/>
          </a:xfrm>
          <a:prstGeom prst="roundRect">
            <a:avLst>
              <a:gd name="adj" fmla="val 10000"/>
            </a:avLst>
          </a:prstGeom>
          <a:solidFill>
            <a:srgbClr val="002060"/>
          </a:solidFill>
          <a:ln>
            <a:no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zh-CN" altLang="en-US" sz="2400" b="1" dirty="0">
                <a:cs typeface="+mn-ea"/>
                <a:sym typeface="+mn-lt"/>
              </a:rPr>
              <a:t>相关理论依据</a:t>
            </a:r>
          </a:p>
        </p:txBody>
      </p:sp>
      <p:sp>
        <p:nvSpPr>
          <p:cNvPr id="8" name="Rounded Rectangle 7">
            <a:extLst>
              <a:ext uri="{FF2B5EF4-FFF2-40B4-BE49-F238E27FC236}">
                <a16:creationId xmlns:a16="http://schemas.microsoft.com/office/drawing/2014/main" id="{1361272A-77D4-7144-7152-6978302E9A97}"/>
              </a:ext>
            </a:extLst>
          </p:cNvPr>
          <p:cNvSpPr/>
          <p:nvPr/>
        </p:nvSpPr>
        <p:spPr>
          <a:xfrm>
            <a:off x="87630" y="4231150"/>
            <a:ext cx="4436490" cy="474980"/>
          </a:xfrm>
          <a:prstGeom prst="roundRect">
            <a:avLst>
              <a:gd name="adj" fmla="val 10000"/>
            </a:avLst>
          </a:prstGeom>
          <a:solidFill>
            <a:srgbClr val="002060"/>
          </a:solidFill>
          <a:ln>
            <a:noFill/>
          </a:ln>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zh-CN" altLang="en-US" sz="2400" b="1" dirty="0">
                <a:cs typeface="+mn-ea"/>
                <a:sym typeface="+mn-lt"/>
              </a:rPr>
              <a:t>概念界定</a:t>
            </a:r>
          </a:p>
        </p:txBody>
      </p:sp>
      <p:sp>
        <p:nvSpPr>
          <p:cNvPr id="2" name="矩形: 圆角 1">
            <a:extLst>
              <a:ext uri="{FF2B5EF4-FFF2-40B4-BE49-F238E27FC236}">
                <a16:creationId xmlns:a16="http://schemas.microsoft.com/office/drawing/2014/main" id="{EDB5E76A-489B-53E5-A245-306D66F4080A}"/>
              </a:ext>
            </a:extLst>
          </p:cNvPr>
          <p:cNvSpPr/>
          <p:nvPr/>
        </p:nvSpPr>
        <p:spPr>
          <a:xfrm>
            <a:off x="222670" y="1725731"/>
            <a:ext cx="11661295" cy="995610"/>
          </a:xfrm>
          <a:prstGeom prst="roundRect">
            <a:avLst/>
          </a:prstGeom>
          <a:solidFill>
            <a:schemeClr val="bg1"/>
          </a:solidFill>
          <a:ln w="635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rgbClr val="002060"/>
                </a:solidFill>
                <a:latin typeface="+mn-ea"/>
              </a:rPr>
              <a:t>社会网络分析</a:t>
            </a:r>
            <a:r>
              <a:rPr lang="zh-CN" altLang="en-US" sz="2000" b="1" dirty="0">
                <a:solidFill>
                  <a:schemeClr val="tx1"/>
                </a:solidFill>
                <a:latin typeface="+mn-ea"/>
              </a:rPr>
              <a:t>：</a:t>
            </a:r>
            <a:r>
              <a:rPr lang="zh-CN" altLang="en-US" sz="2000" dirty="0">
                <a:solidFill>
                  <a:prstClr val="black"/>
                </a:solidFill>
                <a:latin typeface="Times New Roman"/>
                <a:ea typeface="宋体"/>
              </a:rPr>
              <a:t>社会网络分析从关系结构视角出发，将撤稿论文置于引文网络中，揭示其与上下游论文之间的连接关系、局部聚集和风险传播特征。</a:t>
            </a:r>
          </a:p>
        </p:txBody>
      </p:sp>
      <p:sp>
        <p:nvSpPr>
          <p:cNvPr id="7" name="矩形: 圆角 6">
            <a:extLst>
              <a:ext uri="{FF2B5EF4-FFF2-40B4-BE49-F238E27FC236}">
                <a16:creationId xmlns:a16="http://schemas.microsoft.com/office/drawing/2014/main" id="{7ABAFCB0-A56A-0816-6C41-35987FEA20C1}"/>
              </a:ext>
            </a:extLst>
          </p:cNvPr>
          <p:cNvSpPr/>
          <p:nvPr/>
        </p:nvSpPr>
        <p:spPr>
          <a:xfrm>
            <a:off x="222671" y="2957909"/>
            <a:ext cx="11661295" cy="942182"/>
          </a:xfrm>
          <a:prstGeom prst="roundRect">
            <a:avLst/>
          </a:prstGeom>
          <a:solidFill>
            <a:schemeClr val="bg1"/>
          </a:solidFill>
          <a:ln w="635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rgbClr val="002060"/>
                </a:solidFill>
                <a:latin typeface="+mn-ea"/>
              </a:rPr>
              <a:t>图神经网络</a:t>
            </a:r>
            <a:r>
              <a:rPr lang="zh-CN" altLang="en-US" sz="2000" b="1" dirty="0">
                <a:solidFill>
                  <a:schemeClr val="tx1"/>
                </a:solidFill>
                <a:latin typeface="+mn-ea"/>
              </a:rPr>
              <a:t>：</a:t>
            </a:r>
            <a:r>
              <a:rPr lang="zh-CN" altLang="en-US" sz="2000" dirty="0">
                <a:solidFill>
                  <a:prstClr val="black"/>
                </a:solidFill>
                <a:latin typeface="Times New Roman"/>
                <a:ea typeface="宋体"/>
              </a:rPr>
              <a:t>图神经网络能够融合论文自身特征与引文网络中的邻居信息，自动学习高阶结构关联，从而提升撤稿风险预测的准确性。</a:t>
            </a:r>
          </a:p>
        </p:txBody>
      </p:sp>
      <p:sp>
        <p:nvSpPr>
          <p:cNvPr id="9" name="矩形: 圆角 8">
            <a:extLst>
              <a:ext uri="{FF2B5EF4-FFF2-40B4-BE49-F238E27FC236}">
                <a16:creationId xmlns:a16="http://schemas.microsoft.com/office/drawing/2014/main" id="{1DB3C76E-FD7D-6C07-F649-A7B75432FF95}"/>
              </a:ext>
            </a:extLst>
          </p:cNvPr>
          <p:cNvSpPr/>
          <p:nvPr/>
        </p:nvSpPr>
        <p:spPr>
          <a:xfrm>
            <a:off x="222669" y="4885659"/>
            <a:ext cx="11661295" cy="1193211"/>
          </a:xfrm>
          <a:prstGeom prst="roundRect">
            <a:avLst/>
          </a:prstGeom>
          <a:solidFill>
            <a:schemeClr val="bg1"/>
          </a:solidFill>
          <a:ln w="6350"/>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b="1" dirty="0">
                <a:solidFill>
                  <a:srgbClr val="002060"/>
                </a:solidFill>
                <a:latin typeface="+mn-ea"/>
              </a:rPr>
              <a:t>撤稿风险预测</a:t>
            </a:r>
            <a:r>
              <a:rPr lang="zh-CN" altLang="en-US" sz="2000" b="1" dirty="0">
                <a:solidFill>
                  <a:schemeClr val="tx1"/>
                </a:solidFill>
                <a:latin typeface="+mn-ea"/>
              </a:rPr>
              <a:t>：</a:t>
            </a:r>
            <a:r>
              <a:rPr lang="zh-CN" altLang="en-US" sz="2000" b="1" dirty="0">
                <a:solidFill>
                  <a:prstClr val="black"/>
                </a:solidFill>
                <a:latin typeface="Times New Roman"/>
                <a:ea typeface="宋体"/>
              </a:rPr>
              <a:t>在信息资源管理视角下，利用深度学习等计算方法，</a:t>
            </a:r>
            <a:r>
              <a:rPr lang="zh-CN" altLang="en-US" sz="2000" b="1" dirty="0">
                <a:solidFill>
                  <a:srgbClr val="FF0000"/>
                </a:solidFill>
                <a:latin typeface="Times New Roman"/>
                <a:ea typeface="宋体"/>
              </a:rPr>
              <a:t>对已发表论文因潜在严重缺陷或学术不端而在后续触发撤稿机制的风险演化概率进行测度与识别</a:t>
            </a:r>
            <a:r>
              <a:rPr lang="zh-CN" altLang="en-US" sz="2000" b="1" dirty="0">
                <a:solidFill>
                  <a:prstClr val="black"/>
                </a:solidFill>
                <a:latin typeface="Times New Roman"/>
                <a:ea typeface="宋体"/>
              </a:rPr>
              <a:t>。</a:t>
            </a:r>
          </a:p>
        </p:txBody>
      </p:sp>
    </p:spTree>
    <p:extLst>
      <p:ext uri="{BB962C8B-B14F-4D97-AF65-F5344CB8AC3E}">
        <p14:creationId xmlns:p14="http://schemas.microsoft.com/office/powerpoint/2010/main" val="1424321515"/>
      </p:ext>
    </p:extLst>
  </p:cSld>
  <p:clrMapOvr>
    <a:masterClrMapping/>
  </p:clrMapOvr>
  <mc:AlternateContent xmlns:mc="http://schemas.openxmlformats.org/markup-compatibility/2006">
    <mc:Choice xmlns:p14="http://schemas.microsoft.com/office/powerpoint/2010/main" Requires="p14">
      <p:transition p14:dur="10" advTm="21696"/>
    </mc:Choice>
    <mc:Fallback>
      <p:transition advTm="2169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40D95-460B-0B28-7F52-782FA62C6EB0}"/>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E8BDAA33-833C-26EF-D58D-144759DF76F9}"/>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2EF93571-EC32-4F0C-24B9-E926B18BB9A9}"/>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6A03725E-AE15-9763-96DA-D6502BAD80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5139EE38-ED7F-6686-158F-08315CD7E2C0}"/>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D919EE71-0BC6-2614-1EEC-4D0FBA3C4508}"/>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114D6753-3A0A-6274-7533-FA79AA5DEC58}"/>
              </a:ext>
            </a:extLst>
          </p:cNvPr>
          <p:cNvSpPr txBox="1"/>
          <p:nvPr/>
        </p:nvSpPr>
        <p:spPr>
          <a:xfrm>
            <a:off x="908071" y="124158"/>
            <a:ext cx="5870935"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2.2 </a:t>
            </a:r>
            <a:r>
              <a:rPr lang="zh-CN" altLang="en-US" sz="3200" b="1" dirty="0">
                <a:solidFill>
                  <a:srgbClr val="002060"/>
                </a:solidFill>
                <a:latin typeface="+mn-ea"/>
              </a:rPr>
              <a:t>研究综述</a:t>
            </a:r>
            <a:endParaRPr lang="zh-CN" altLang="en-US" sz="3200" b="1" dirty="0">
              <a:latin typeface="+mn-ea"/>
            </a:endParaRPr>
          </a:p>
        </p:txBody>
      </p:sp>
      <p:sp>
        <p:nvSpPr>
          <p:cNvPr id="8" name="Rounded Rectangle 7">
            <a:extLst>
              <a:ext uri="{FF2B5EF4-FFF2-40B4-BE49-F238E27FC236}">
                <a16:creationId xmlns:a16="http://schemas.microsoft.com/office/drawing/2014/main" id="{283EE5D9-8B3B-D5BC-2254-D7B5450F88CD}"/>
              </a:ext>
            </a:extLst>
          </p:cNvPr>
          <p:cNvSpPr/>
          <p:nvPr/>
        </p:nvSpPr>
        <p:spPr>
          <a:xfrm>
            <a:off x="182491" y="869950"/>
            <a:ext cx="3694217" cy="2240280"/>
          </a:xfrm>
          <a:prstGeom prst="roundRect">
            <a:avLst/>
          </a:prstGeom>
          <a:solidFill>
            <a:srgbClr val="F8FBFF"/>
          </a:solidFill>
          <a:ln w="10160">
            <a:solidFill>
              <a:srgbClr val="DDE5E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pic>
        <p:nvPicPr>
          <p:cNvPr id="9" name="Picture 9">
            <a:extLst>
              <a:ext uri="{FF2B5EF4-FFF2-40B4-BE49-F238E27FC236}">
                <a16:creationId xmlns:a16="http://schemas.microsoft.com/office/drawing/2014/main" id="{6D1392E0-7AC8-C0F4-9F68-83F124C8E317}"/>
              </a:ext>
            </a:extLst>
          </p:cNvPr>
          <p:cNvPicPr>
            <a:picLocks noChangeAspect="1"/>
          </p:cNvPicPr>
          <p:nvPr/>
        </p:nvPicPr>
        <p:blipFill>
          <a:blip r:embed="rId5"/>
          <a:stretch>
            <a:fillRect/>
          </a:stretch>
        </p:blipFill>
        <p:spPr>
          <a:xfrm>
            <a:off x="342684" y="984748"/>
            <a:ext cx="402336" cy="402336"/>
          </a:xfrm>
          <a:prstGeom prst="rect">
            <a:avLst/>
          </a:prstGeom>
        </p:spPr>
      </p:pic>
      <p:sp>
        <p:nvSpPr>
          <p:cNvPr id="11" name="TextBox 10">
            <a:extLst>
              <a:ext uri="{FF2B5EF4-FFF2-40B4-BE49-F238E27FC236}">
                <a16:creationId xmlns:a16="http://schemas.microsoft.com/office/drawing/2014/main" id="{EE3ECB51-2497-2853-6797-2EC5CAAA153D}"/>
              </a:ext>
            </a:extLst>
          </p:cNvPr>
          <p:cNvSpPr txBox="1"/>
          <p:nvPr/>
        </p:nvSpPr>
        <p:spPr>
          <a:xfrm>
            <a:off x="1058020" y="1018523"/>
            <a:ext cx="1846659" cy="369332"/>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1F3857"/>
                </a:solidFill>
                <a:latin typeface="微软雅黑" panose="020B0503020204020204" charset="-122"/>
              </a:rPr>
              <a:t>文献计量特征</a:t>
            </a:r>
            <a:endParaRPr sz="2400" b="1" dirty="0">
              <a:solidFill>
                <a:srgbClr val="1F3857"/>
              </a:solidFill>
              <a:latin typeface="微软雅黑" panose="020B0503020204020204" charset="-122"/>
            </a:endParaRPr>
          </a:p>
        </p:txBody>
      </p:sp>
      <p:sp>
        <p:nvSpPr>
          <p:cNvPr id="12" name="TextBox 12">
            <a:extLst>
              <a:ext uri="{FF2B5EF4-FFF2-40B4-BE49-F238E27FC236}">
                <a16:creationId xmlns:a16="http://schemas.microsoft.com/office/drawing/2014/main" id="{6A2CE13A-5F41-7AAB-6E37-237077545773}"/>
              </a:ext>
            </a:extLst>
          </p:cNvPr>
          <p:cNvSpPr txBox="1"/>
          <p:nvPr/>
        </p:nvSpPr>
        <p:spPr>
          <a:xfrm>
            <a:off x="908071" y="1550926"/>
            <a:ext cx="2051844"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时间演化趋势分析</a:t>
            </a:r>
            <a:endParaRPr sz="2000" b="0" dirty="0">
              <a:solidFill>
                <a:srgbClr val="1F3857"/>
              </a:solidFill>
              <a:latin typeface="微软雅黑" panose="020B0503020204020204" charset="-122"/>
            </a:endParaRPr>
          </a:p>
        </p:txBody>
      </p:sp>
      <p:sp>
        <p:nvSpPr>
          <p:cNvPr id="14" name="TextBox 14">
            <a:extLst>
              <a:ext uri="{FF2B5EF4-FFF2-40B4-BE49-F238E27FC236}">
                <a16:creationId xmlns:a16="http://schemas.microsoft.com/office/drawing/2014/main" id="{64E0E65C-A224-BE6B-2FCF-7468F22C4BB7}"/>
              </a:ext>
            </a:extLst>
          </p:cNvPr>
          <p:cNvSpPr txBox="1"/>
          <p:nvPr/>
        </p:nvSpPr>
        <p:spPr>
          <a:xfrm>
            <a:off x="856932" y="1967335"/>
            <a:ext cx="2308324"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学科布局与交叉研究</a:t>
            </a:r>
            <a:endParaRPr sz="2000" b="0" dirty="0">
              <a:solidFill>
                <a:srgbClr val="1F3857"/>
              </a:solidFill>
              <a:latin typeface="微软雅黑" panose="020B0503020204020204" charset="-122"/>
            </a:endParaRPr>
          </a:p>
        </p:txBody>
      </p:sp>
      <p:sp>
        <p:nvSpPr>
          <p:cNvPr id="15" name="TextBox 16">
            <a:extLst>
              <a:ext uri="{FF2B5EF4-FFF2-40B4-BE49-F238E27FC236}">
                <a16:creationId xmlns:a16="http://schemas.microsoft.com/office/drawing/2014/main" id="{CF19BD62-6851-B10A-5B18-F5DE38AB3B07}"/>
              </a:ext>
            </a:extLst>
          </p:cNvPr>
          <p:cNvSpPr txBox="1"/>
          <p:nvPr/>
        </p:nvSpPr>
        <p:spPr>
          <a:xfrm>
            <a:off x="691983" y="2419951"/>
            <a:ext cx="282128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期刊属性与国家分布规律</a:t>
            </a:r>
            <a:endParaRPr sz="1550" b="0" dirty="0">
              <a:solidFill>
                <a:srgbClr val="1F3857"/>
              </a:solidFill>
              <a:latin typeface="微软雅黑" panose="020B0503020204020204" charset="-122"/>
            </a:endParaRPr>
          </a:p>
        </p:txBody>
      </p:sp>
      <p:sp>
        <p:nvSpPr>
          <p:cNvPr id="16" name="Rounded Rectangle 17">
            <a:extLst>
              <a:ext uri="{FF2B5EF4-FFF2-40B4-BE49-F238E27FC236}">
                <a16:creationId xmlns:a16="http://schemas.microsoft.com/office/drawing/2014/main" id="{AE53170D-BE25-10BC-3532-11D637F7AD4A}"/>
              </a:ext>
            </a:extLst>
          </p:cNvPr>
          <p:cNvSpPr/>
          <p:nvPr/>
        </p:nvSpPr>
        <p:spPr>
          <a:xfrm>
            <a:off x="4043172" y="845486"/>
            <a:ext cx="3736262" cy="2240280"/>
          </a:xfrm>
          <a:prstGeom prst="roundRect">
            <a:avLst/>
          </a:prstGeom>
          <a:solidFill>
            <a:srgbClr val="F8FBFF"/>
          </a:solidFill>
          <a:ln w="10160">
            <a:solidFill>
              <a:srgbClr val="DDE5E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pic>
        <p:nvPicPr>
          <p:cNvPr id="17" name="Picture 19">
            <a:extLst>
              <a:ext uri="{FF2B5EF4-FFF2-40B4-BE49-F238E27FC236}">
                <a16:creationId xmlns:a16="http://schemas.microsoft.com/office/drawing/2014/main" id="{7B1EE05E-0907-B8EC-99F4-3F7448F048E1}"/>
              </a:ext>
            </a:extLst>
          </p:cNvPr>
          <p:cNvPicPr>
            <a:picLocks noChangeAspect="1"/>
          </p:cNvPicPr>
          <p:nvPr/>
        </p:nvPicPr>
        <p:blipFill>
          <a:blip r:embed="rId6"/>
          <a:stretch>
            <a:fillRect/>
          </a:stretch>
        </p:blipFill>
        <p:spPr>
          <a:xfrm>
            <a:off x="4189708" y="1013619"/>
            <a:ext cx="402336" cy="402336"/>
          </a:xfrm>
          <a:prstGeom prst="rect">
            <a:avLst/>
          </a:prstGeom>
        </p:spPr>
      </p:pic>
      <p:sp>
        <p:nvSpPr>
          <p:cNvPr id="18" name="TextBox 20">
            <a:extLst>
              <a:ext uri="{FF2B5EF4-FFF2-40B4-BE49-F238E27FC236}">
                <a16:creationId xmlns:a16="http://schemas.microsoft.com/office/drawing/2014/main" id="{860C6A69-AC44-0156-C09B-3A49B04F94CC}"/>
              </a:ext>
            </a:extLst>
          </p:cNvPr>
          <p:cNvSpPr txBox="1"/>
          <p:nvPr/>
        </p:nvSpPr>
        <p:spPr>
          <a:xfrm>
            <a:off x="4592631" y="1046087"/>
            <a:ext cx="2769989" cy="369332"/>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1F3857"/>
                </a:solidFill>
                <a:latin typeface="微软雅黑" panose="020B0503020204020204" charset="-122"/>
              </a:rPr>
              <a:t>撤稿原因与发现机制</a:t>
            </a:r>
            <a:endParaRPr sz="2000" b="1" dirty="0">
              <a:solidFill>
                <a:srgbClr val="1F3857"/>
              </a:solidFill>
              <a:latin typeface="微软雅黑" panose="020B0503020204020204" charset="-122"/>
            </a:endParaRPr>
          </a:p>
        </p:txBody>
      </p:sp>
      <p:sp>
        <p:nvSpPr>
          <p:cNvPr id="19" name="TextBox 22">
            <a:extLst>
              <a:ext uri="{FF2B5EF4-FFF2-40B4-BE49-F238E27FC236}">
                <a16:creationId xmlns:a16="http://schemas.microsoft.com/office/drawing/2014/main" id="{3FD8D4A0-9DF5-F9A0-B625-15C09C4806BB}"/>
              </a:ext>
            </a:extLst>
          </p:cNvPr>
          <p:cNvSpPr txBox="1"/>
          <p:nvPr/>
        </p:nvSpPr>
        <p:spPr>
          <a:xfrm>
            <a:off x="4664150" y="1543792"/>
            <a:ext cx="2308324"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原因分类与动因剖析</a:t>
            </a:r>
            <a:endParaRPr sz="2000" b="0" dirty="0">
              <a:solidFill>
                <a:srgbClr val="1F3857"/>
              </a:solidFill>
              <a:latin typeface="微软雅黑" panose="020B0503020204020204" charset="-122"/>
            </a:endParaRPr>
          </a:p>
        </p:txBody>
      </p:sp>
      <p:sp>
        <p:nvSpPr>
          <p:cNvPr id="20" name="TextBox 24">
            <a:extLst>
              <a:ext uri="{FF2B5EF4-FFF2-40B4-BE49-F238E27FC236}">
                <a16:creationId xmlns:a16="http://schemas.microsoft.com/office/drawing/2014/main" id="{2FB56F68-69FC-75CC-48AD-6EE2A4F08FBB}"/>
              </a:ext>
            </a:extLst>
          </p:cNvPr>
          <p:cNvSpPr txBox="1"/>
          <p:nvPr/>
        </p:nvSpPr>
        <p:spPr>
          <a:xfrm>
            <a:off x="4592044" y="1973616"/>
            <a:ext cx="282128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对外部举报的高度依赖性</a:t>
            </a:r>
            <a:endParaRPr sz="1550" b="0" dirty="0">
              <a:solidFill>
                <a:srgbClr val="1F3857"/>
              </a:solidFill>
              <a:latin typeface="微软雅黑" panose="020B0503020204020204" charset="-122"/>
            </a:endParaRPr>
          </a:p>
        </p:txBody>
      </p:sp>
      <p:sp>
        <p:nvSpPr>
          <p:cNvPr id="22" name="TextBox 26">
            <a:extLst>
              <a:ext uri="{FF2B5EF4-FFF2-40B4-BE49-F238E27FC236}">
                <a16:creationId xmlns:a16="http://schemas.microsoft.com/office/drawing/2014/main" id="{BBAB6727-932B-DF7E-5C01-8EE3D31C2310}"/>
              </a:ext>
            </a:extLst>
          </p:cNvPr>
          <p:cNvSpPr txBox="1"/>
          <p:nvPr/>
        </p:nvSpPr>
        <p:spPr>
          <a:xfrm>
            <a:off x="4579031" y="2424802"/>
            <a:ext cx="282128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撤稿声明信息披露不充分</a:t>
            </a:r>
            <a:endParaRPr sz="1550" b="0" dirty="0">
              <a:solidFill>
                <a:srgbClr val="1F3857"/>
              </a:solidFill>
              <a:latin typeface="微软雅黑" panose="020B0503020204020204" charset="-122"/>
            </a:endParaRPr>
          </a:p>
        </p:txBody>
      </p:sp>
      <p:sp>
        <p:nvSpPr>
          <p:cNvPr id="23" name="Rounded Rectangle 27">
            <a:extLst>
              <a:ext uri="{FF2B5EF4-FFF2-40B4-BE49-F238E27FC236}">
                <a16:creationId xmlns:a16="http://schemas.microsoft.com/office/drawing/2014/main" id="{BF0AE75F-448A-6D8E-3DF9-5835B2FBE477}"/>
              </a:ext>
            </a:extLst>
          </p:cNvPr>
          <p:cNvSpPr/>
          <p:nvPr/>
        </p:nvSpPr>
        <p:spPr>
          <a:xfrm>
            <a:off x="8102639" y="871765"/>
            <a:ext cx="3781414" cy="2240280"/>
          </a:xfrm>
          <a:prstGeom prst="roundRect">
            <a:avLst/>
          </a:prstGeom>
          <a:solidFill>
            <a:srgbClr val="F8FBFF"/>
          </a:solidFill>
          <a:ln w="10160">
            <a:solidFill>
              <a:srgbClr val="DDE5E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pic>
        <p:nvPicPr>
          <p:cNvPr id="24" name="Picture 29">
            <a:extLst>
              <a:ext uri="{FF2B5EF4-FFF2-40B4-BE49-F238E27FC236}">
                <a16:creationId xmlns:a16="http://schemas.microsoft.com/office/drawing/2014/main" id="{94E0035E-9D04-8078-9B43-31873880AE77}"/>
              </a:ext>
            </a:extLst>
          </p:cNvPr>
          <p:cNvPicPr>
            <a:picLocks noChangeAspect="1"/>
          </p:cNvPicPr>
          <p:nvPr/>
        </p:nvPicPr>
        <p:blipFill>
          <a:blip r:embed="rId7"/>
          <a:stretch>
            <a:fillRect/>
          </a:stretch>
        </p:blipFill>
        <p:spPr>
          <a:xfrm>
            <a:off x="8254262" y="1046087"/>
            <a:ext cx="402336" cy="402336"/>
          </a:xfrm>
          <a:prstGeom prst="rect">
            <a:avLst/>
          </a:prstGeom>
        </p:spPr>
      </p:pic>
      <p:sp>
        <p:nvSpPr>
          <p:cNvPr id="32" name="TextBox 30">
            <a:extLst>
              <a:ext uri="{FF2B5EF4-FFF2-40B4-BE49-F238E27FC236}">
                <a16:creationId xmlns:a16="http://schemas.microsoft.com/office/drawing/2014/main" id="{CFB18F39-0157-A021-2FA8-A5897CB1A2B1}"/>
              </a:ext>
            </a:extLst>
          </p:cNvPr>
          <p:cNvSpPr txBox="1"/>
          <p:nvPr/>
        </p:nvSpPr>
        <p:spPr>
          <a:xfrm>
            <a:off x="9208360" y="1047189"/>
            <a:ext cx="1846659" cy="369332"/>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1F3857"/>
                </a:solidFill>
                <a:latin typeface="微软雅黑" panose="020B0503020204020204" charset="-122"/>
              </a:rPr>
              <a:t>学术影响研究</a:t>
            </a:r>
            <a:endParaRPr sz="2400" b="1" dirty="0">
              <a:solidFill>
                <a:srgbClr val="1F3857"/>
              </a:solidFill>
              <a:latin typeface="微软雅黑" panose="020B0503020204020204" charset="-122"/>
            </a:endParaRPr>
          </a:p>
        </p:txBody>
      </p:sp>
      <p:sp>
        <p:nvSpPr>
          <p:cNvPr id="34" name="TextBox 32">
            <a:extLst>
              <a:ext uri="{FF2B5EF4-FFF2-40B4-BE49-F238E27FC236}">
                <a16:creationId xmlns:a16="http://schemas.microsoft.com/office/drawing/2014/main" id="{CEA1E1E2-CAF3-90BA-F8C8-B669718C1D61}"/>
              </a:ext>
            </a:extLst>
          </p:cNvPr>
          <p:cNvSpPr txBox="1"/>
          <p:nvPr/>
        </p:nvSpPr>
        <p:spPr>
          <a:xfrm>
            <a:off x="8600187" y="1569040"/>
            <a:ext cx="3077766"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对涉事作者科研生涯的影响</a:t>
            </a:r>
            <a:endParaRPr sz="1550" b="0" dirty="0">
              <a:solidFill>
                <a:srgbClr val="1F3857"/>
              </a:solidFill>
              <a:latin typeface="微软雅黑" panose="020B0503020204020204" charset="-122"/>
            </a:endParaRPr>
          </a:p>
        </p:txBody>
      </p:sp>
      <p:sp>
        <p:nvSpPr>
          <p:cNvPr id="38" name="TextBox 34">
            <a:extLst>
              <a:ext uri="{FF2B5EF4-FFF2-40B4-BE49-F238E27FC236}">
                <a16:creationId xmlns:a16="http://schemas.microsoft.com/office/drawing/2014/main" id="{D0136FCF-883A-84E8-E6A6-41BB076DA9F4}"/>
              </a:ext>
            </a:extLst>
          </p:cNvPr>
          <p:cNvSpPr txBox="1"/>
          <p:nvPr/>
        </p:nvSpPr>
        <p:spPr>
          <a:xfrm>
            <a:off x="8918916" y="1975180"/>
            <a:ext cx="2558966" cy="307777"/>
          </a:xfrm>
          <a:prstGeom prst="rect">
            <a:avLst/>
          </a:prstGeom>
          <a:noFill/>
        </p:spPr>
        <p:txBody>
          <a:bodyPr wrap="squar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期刊声誉受损度评估</a:t>
            </a:r>
            <a:endParaRPr sz="1550" b="0" dirty="0">
              <a:solidFill>
                <a:srgbClr val="1F3857"/>
              </a:solidFill>
              <a:latin typeface="微软雅黑" panose="020B0503020204020204" charset="-122"/>
            </a:endParaRPr>
          </a:p>
        </p:txBody>
      </p:sp>
      <p:sp>
        <p:nvSpPr>
          <p:cNvPr id="39" name="TextBox 36">
            <a:extLst>
              <a:ext uri="{FF2B5EF4-FFF2-40B4-BE49-F238E27FC236}">
                <a16:creationId xmlns:a16="http://schemas.microsoft.com/office/drawing/2014/main" id="{11330DF6-C781-88FB-C9B9-C54A3E59BD57}"/>
              </a:ext>
            </a:extLst>
          </p:cNvPr>
          <p:cNvSpPr txBox="1"/>
          <p:nvPr/>
        </p:nvSpPr>
        <p:spPr>
          <a:xfrm>
            <a:off x="8656596" y="2387887"/>
            <a:ext cx="282128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引文网络的连锁污染效应</a:t>
            </a:r>
            <a:endParaRPr sz="2000" b="0" dirty="0">
              <a:solidFill>
                <a:srgbClr val="1F3857"/>
              </a:solidFill>
              <a:latin typeface="微软雅黑" panose="020B0503020204020204" charset="-122"/>
            </a:endParaRPr>
          </a:p>
        </p:txBody>
      </p:sp>
      <p:sp>
        <p:nvSpPr>
          <p:cNvPr id="41" name="Rounded Rectangle 37">
            <a:extLst>
              <a:ext uri="{FF2B5EF4-FFF2-40B4-BE49-F238E27FC236}">
                <a16:creationId xmlns:a16="http://schemas.microsoft.com/office/drawing/2014/main" id="{162FCB62-736C-F4BE-E80E-706F2A1271ED}"/>
              </a:ext>
            </a:extLst>
          </p:cNvPr>
          <p:cNvSpPr/>
          <p:nvPr/>
        </p:nvSpPr>
        <p:spPr>
          <a:xfrm>
            <a:off x="253629" y="3159252"/>
            <a:ext cx="3514930" cy="2258568"/>
          </a:xfrm>
          <a:prstGeom prst="roundRect">
            <a:avLst/>
          </a:prstGeom>
          <a:solidFill>
            <a:srgbClr val="F8FBFF"/>
          </a:solidFill>
          <a:ln w="10160">
            <a:solidFill>
              <a:srgbClr val="DDE5E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pic>
        <p:nvPicPr>
          <p:cNvPr id="42" name="Picture 39">
            <a:extLst>
              <a:ext uri="{FF2B5EF4-FFF2-40B4-BE49-F238E27FC236}">
                <a16:creationId xmlns:a16="http://schemas.microsoft.com/office/drawing/2014/main" id="{87B87453-636A-8D0E-0D3E-833B4B38B20A}"/>
              </a:ext>
            </a:extLst>
          </p:cNvPr>
          <p:cNvPicPr>
            <a:picLocks noChangeAspect="1"/>
          </p:cNvPicPr>
          <p:nvPr/>
        </p:nvPicPr>
        <p:blipFill>
          <a:blip r:embed="rId8"/>
          <a:stretch>
            <a:fillRect/>
          </a:stretch>
        </p:blipFill>
        <p:spPr>
          <a:xfrm>
            <a:off x="356244" y="3278551"/>
            <a:ext cx="402336" cy="402336"/>
          </a:xfrm>
          <a:prstGeom prst="rect">
            <a:avLst/>
          </a:prstGeom>
        </p:spPr>
      </p:pic>
      <p:sp>
        <p:nvSpPr>
          <p:cNvPr id="43" name="TextBox 40">
            <a:extLst>
              <a:ext uri="{FF2B5EF4-FFF2-40B4-BE49-F238E27FC236}">
                <a16:creationId xmlns:a16="http://schemas.microsoft.com/office/drawing/2014/main" id="{CCA69239-C56D-862F-AA90-B11257BAD6BD}"/>
              </a:ext>
            </a:extLst>
          </p:cNvPr>
          <p:cNvSpPr txBox="1"/>
          <p:nvPr/>
        </p:nvSpPr>
        <p:spPr>
          <a:xfrm>
            <a:off x="1087764" y="3280910"/>
            <a:ext cx="1846659" cy="369332"/>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1F3857"/>
                </a:solidFill>
                <a:latin typeface="微软雅黑" panose="020B0503020204020204" charset="-122"/>
              </a:rPr>
              <a:t>网络聚集现象</a:t>
            </a:r>
            <a:endParaRPr sz="2400" b="1" dirty="0">
              <a:solidFill>
                <a:srgbClr val="1F3857"/>
              </a:solidFill>
              <a:latin typeface="微软雅黑" panose="020B0503020204020204" charset="-122"/>
            </a:endParaRPr>
          </a:p>
        </p:txBody>
      </p:sp>
      <p:sp>
        <p:nvSpPr>
          <p:cNvPr id="44" name="TextBox 42">
            <a:extLst>
              <a:ext uri="{FF2B5EF4-FFF2-40B4-BE49-F238E27FC236}">
                <a16:creationId xmlns:a16="http://schemas.microsoft.com/office/drawing/2014/main" id="{7057B3C5-0E80-045D-BB87-985C90802602}"/>
              </a:ext>
            </a:extLst>
          </p:cNvPr>
          <p:cNvSpPr txBox="1"/>
          <p:nvPr/>
        </p:nvSpPr>
        <p:spPr>
          <a:xfrm>
            <a:off x="856932" y="3945280"/>
            <a:ext cx="2308324"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高频撤稿主体的识别</a:t>
            </a:r>
            <a:endParaRPr sz="2000" b="0" dirty="0">
              <a:solidFill>
                <a:srgbClr val="1F3857"/>
              </a:solidFill>
              <a:latin typeface="微软雅黑" panose="020B0503020204020204" charset="-122"/>
            </a:endParaRPr>
          </a:p>
        </p:txBody>
      </p:sp>
      <p:sp>
        <p:nvSpPr>
          <p:cNvPr id="46" name="TextBox 44">
            <a:extLst>
              <a:ext uri="{FF2B5EF4-FFF2-40B4-BE49-F238E27FC236}">
                <a16:creationId xmlns:a16="http://schemas.microsoft.com/office/drawing/2014/main" id="{DC1E4135-121C-2666-2E87-9A19E2652B89}"/>
              </a:ext>
            </a:extLst>
          </p:cNvPr>
          <p:cNvSpPr txBox="1"/>
          <p:nvPr/>
        </p:nvSpPr>
        <p:spPr>
          <a:xfrm>
            <a:off x="1058020" y="4398864"/>
            <a:ext cx="1795363"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2000" dirty="0">
                <a:solidFill>
                  <a:srgbClr val="1F3857"/>
                </a:solidFill>
                <a:latin typeface="微软雅黑" panose="020B0503020204020204" charset="-122"/>
              </a:rPr>
              <a:t>引用</a:t>
            </a:r>
            <a:r>
              <a:rPr sz="2000" dirty="0" err="1">
                <a:solidFill>
                  <a:srgbClr val="1F3857"/>
                </a:solidFill>
                <a:latin typeface="微软雅黑" panose="020B0503020204020204" charset="-122"/>
              </a:rPr>
              <a:t>卡特尔现象</a:t>
            </a:r>
            <a:endParaRPr sz="2000" dirty="0">
              <a:solidFill>
                <a:srgbClr val="1F3857"/>
              </a:solidFill>
              <a:latin typeface="微软雅黑" panose="020B0503020204020204" charset="-122"/>
            </a:endParaRPr>
          </a:p>
        </p:txBody>
      </p:sp>
      <p:sp>
        <p:nvSpPr>
          <p:cNvPr id="47" name="TextBox 46">
            <a:extLst>
              <a:ext uri="{FF2B5EF4-FFF2-40B4-BE49-F238E27FC236}">
                <a16:creationId xmlns:a16="http://schemas.microsoft.com/office/drawing/2014/main" id="{E69AFED9-0259-C23B-6EEC-6CB32CA15EA2}"/>
              </a:ext>
            </a:extLst>
          </p:cNvPr>
          <p:cNvSpPr txBox="1"/>
          <p:nvPr/>
        </p:nvSpPr>
        <p:spPr>
          <a:xfrm>
            <a:off x="673298" y="4878047"/>
            <a:ext cx="256480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dirty="0" err="1">
                <a:solidFill>
                  <a:srgbClr val="1F3857"/>
                </a:solidFill>
                <a:latin typeface="微软雅黑" panose="020B0503020204020204" charset="-122"/>
              </a:rPr>
              <a:t>论文工厂的组织化特征</a:t>
            </a:r>
            <a:endParaRPr sz="2000" dirty="0">
              <a:solidFill>
                <a:srgbClr val="1F3857"/>
              </a:solidFill>
              <a:latin typeface="微软雅黑" panose="020B0503020204020204" charset="-122"/>
            </a:endParaRPr>
          </a:p>
        </p:txBody>
      </p:sp>
      <p:sp>
        <p:nvSpPr>
          <p:cNvPr id="48" name="Rounded Rectangle 47">
            <a:extLst>
              <a:ext uri="{FF2B5EF4-FFF2-40B4-BE49-F238E27FC236}">
                <a16:creationId xmlns:a16="http://schemas.microsoft.com/office/drawing/2014/main" id="{AF144066-EB05-90C4-8DDB-FFA050BA4C39}"/>
              </a:ext>
            </a:extLst>
          </p:cNvPr>
          <p:cNvSpPr/>
          <p:nvPr/>
        </p:nvSpPr>
        <p:spPr>
          <a:xfrm>
            <a:off x="3957091" y="3195471"/>
            <a:ext cx="3903952" cy="2258568"/>
          </a:xfrm>
          <a:prstGeom prst="roundRect">
            <a:avLst/>
          </a:prstGeom>
          <a:solidFill>
            <a:srgbClr val="FFFDF8"/>
          </a:solidFill>
          <a:ln w="10160">
            <a:solidFill>
              <a:srgbClr val="DDE5E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pic>
        <p:nvPicPr>
          <p:cNvPr id="49" name="Picture 49">
            <a:extLst>
              <a:ext uri="{FF2B5EF4-FFF2-40B4-BE49-F238E27FC236}">
                <a16:creationId xmlns:a16="http://schemas.microsoft.com/office/drawing/2014/main" id="{D0F8D04F-2E03-6EB5-C078-D05ADA146FC5}"/>
              </a:ext>
            </a:extLst>
          </p:cNvPr>
          <p:cNvPicPr>
            <a:picLocks noChangeAspect="1"/>
          </p:cNvPicPr>
          <p:nvPr/>
        </p:nvPicPr>
        <p:blipFill>
          <a:blip r:embed="rId9"/>
          <a:stretch>
            <a:fillRect/>
          </a:stretch>
        </p:blipFill>
        <p:spPr>
          <a:xfrm>
            <a:off x="4152900" y="3278551"/>
            <a:ext cx="402336" cy="402336"/>
          </a:xfrm>
          <a:prstGeom prst="rect">
            <a:avLst/>
          </a:prstGeom>
        </p:spPr>
      </p:pic>
      <p:sp>
        <p:nvSpPr>
          <p:cNvPr id="50" name="TextBox 50">
            <a:extLst>
              <a:ext uri="{FF2B5EF4-FFF2-40B4-BE49-F238E27FC236}">
                <a16:creationId xmlns:a16="http://schemas.microsoft.com/office/drawing/2014/main" id="{63BB5255-C05B-3323-7907-7EFC29DF4A62}"/>
              </a:ext>
            </a:extLst>
          </p:cNvPr>
          <p:cNvSpPr txBox="1"/>
          <p:nvPr/>
        </p:nvSpPr>
        <p:spPr>
          <a:xfrm>
            <a:off x="4976888" y="3280910"/>
            <a:ext cx="1846659" cy="369332"/>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1F3857"/>
                </a:solidFill>
                <a:latin typeface="微软雅黑" panose="020B0503020204020204" charset="-122"/>
              </a:rPr>
              <a:t>防范治理策略</a:t>
            </a:r>
            <a:endParaRPr sz="2400" b="1" dirty="0">
              <a:solidFill>
                <a:srgbClr val="1F3857"/>
              </a:solidFill>
              <a:latin typeface="微软雅黑" panose="020B0503020204020204" charset="-122"/>
            </a:endParaRPr>
          </a:p>
        </p:txBody>
      </p:sp>
      <p:sp>
        <p:nvSpPr>
          <p:cNvPr id="51" name="TextBox 52">
            <a:extLst>
              <a:ext uri="{FF2B5EF4-FFF2-40B4-BE49-F238E27FC236}">
                <a16:creationId xmlns:a16="http://schemas.microsoft.com/office/drawing/2014/main" id="{D44C050D-7093-9BBD-5D3A-64330223C2ED}"/>
              </a:ext>
            </a:extLst>
          </p:cNvPr>
          <p:cNvSpPr txBox="1"/>
          <p:nvPr/>
        </p:nvSpPr>
        <p:spPr>
          <a:xfrm>
            <a:off x="4626663" y="3982396"/>
            <a:ext cx="256480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科研诚信制度规范构建</a:t>
            </a:r>
            <a:endParaRPr sz="2000" b="0" dirty="0">
              <a:solidFill>
                <a:srgbClr val="1F3857"/>
              </a:solidFill>
              <a:latin typeface="微软雅黑" panose="020B0503020204020204" charset="-122"/>
            </a:endParaRPr>
          </a:p>
        </p:txBody>
      </p:sp>
      <p:sp>
        <p:nvSpPr>
          <p:cNvPr id="52" name="TextBox 54">
            <a:extLst>
              <a:ext uri="{FF2B5EF4-FFF2-40B4-BE49-F238E27FC236}">
                <a16:creationId xmlns:a16="http://schemas.microsoft.com/office/drawing/2014/main" id="{DF146ACB-08B9-417A-7D51-263A56A1B99B}"/>
              </a:ext>
            </a:extLst>
          </p:cNvPr>
          <p:cNvSpPr txBox="1"/>
          <p:nvPr/>
        </p:nvSpPr>
        <p:spPr>
          <a:xfrm>
            <a:off x="4617816" y="4420158"/>
            <a:ext cx="256480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数据库实时标识与阻断</a:t>
            </a:r>
            <a:endParaRPr sz="2000" b="0" dirty="0">
              <a:solidFill>
                <a:srgbClr val="1F3857"/>
              </a:solidFill>
              <a:latin typeface="微软雅黑" panose="020B0503020204020204" charset="-122"/>
            </a:endParaRPr>
          </a:p>
        </p:txBody>
      </p:sp>
      <p:sp>
        <p:nvSpPr>
          <p:cNvPr id="53" name="TextBox 56">
            <a:extLst>
              <a:ext uri="{FF2B5EF4-FFF2-40B4-BE49-F238E27FC236}">
                <a16:creationId xmlns:a16="http://schemas.microsoft.com/office/drawing/2014/main" id="{61EE17B5-79C9-DA7D-EFDA-551734F206F3}"/>
              </a:ext>
            </a:extLst>
          </p:cNvPr>
          <p:cNvSpPr txBox="1"/>
          <p:nvPr/>
        </p:nvSpPr>
        <p:spPr>
          <a:xfrm>
            <a:off x="4498424" y="4879168"/>
            <a:ext cx="282128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自动化学术不端筛查工具</a:t>
            </a:r>
            <a:endParaRPr sz="2000" b="0" dirty="0">
              <a:solidFill>
                <a:srgbClr val="1F3857"/>
              </a:solidFill>
              <a:latin typeface="微软雅黑" panose="020B0503020204020204" charset="-122"/>
            </a:endParaRPr>
          </a:p>
        </p:txBody>
      </p:sp>
      <p:sp>
        <p:nvSpPr>
          <p:cNvPr id="54" name="Rounded Rectangle 57">
            <a:extLst>
              <a:ext uri="{FF2B5EF4-FFF2-40B4-BE49-F238E27FC236}">
                <a16:creationId xmlns:a16="http://schemas.microsoft.com/office/drawing/2014/main" id="{73C8B3B7-423B-BD97-FC0A-B17170DA31B9}"/>
              </a:ext>
            </a:extLst>
          </p:cNvPr>
          <p:cNvSpPr/>
          <p:nvPr/>
        </p:nvSpPr>
        <p:spPr>
          <a:xfrm>
            <a:off x="8049575" y="3159253"/>
            <a:ext cx="3921269" cy="2258568"/>
          </a:xfrm>
          <a:prstGeom prst="roundRect">
            <a:avLst/>
          </a:prstGeom>
          <a:solidFill>
            <a:srgbClr val="FFFDF8"/>
          </a:solidFill>
          <a:ln w="10160">
            <a:solidFill>
              <a:srgbClr val="DDE5E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pic>
        <p:nvPicPr>
          <p:cNvPr id="55" name="Picture 59">
            <a:extLst>
              <a:ext uri="{FF2B5EF4-FFF2-40B4-BE49-F238E27FC236}">
                <a16:creationId xmlns:a16="http://schemas.microsoft.com/office/drawing/2014/main" id="{2D2DC98D-8A7A-9F56-18CA-3BF26C2DAF92}"/>
              </a:ext>
            </a:extLst>
          </p:cNvPr>
          <p:cNvPicPr>
            <a:picLocks noChangeAspect="1"/>
          </p:cNvPicPr>
          <p:nvPr/>
        </p:nvPicPr>
        <p:blipFill>
          <a:blip r:embed="rId10"/>
          <a:stretch>
            <a:fillRect/>
          </a:stretch>
        </p:blipFill>
        <p:spPr>
          <a:xfrm>
            <a:off x="8194407" y="3213992"/>
            <a:ext cx="402336" cy="402336"/>
          </a:xfrm>
          <a:prstGeom prst="rect">
            <a:avLst/>
          </a:prstGeom>
        </p:spPr>
      </p:pic>
      <p:sp>
        <p:nvSpPr>
          <p:cNvPr id="56" name="TextBox 60">
            <a:extLst>
              <a:ext uri="{FF2B5EF4-FFF2-40B4-BE49-F238E27FC236}">
                <a16:creationId xmlns:a16="http://schemas.microsoft.com/office/drawing/2014/main" id="{997D47A0-4D7E-D761-A86E-34D28DEDF7C6}"/>
              </a:ext>
            </a:extLst>
          </p:cNvPr>
          <p:cNvSpPr txBox="1"/>
          <p:nvPr/>
        </p:nvSpPr>
        <p:spPr>
          <a:xfrm>
            <a:off x="9143910" y="3254264"/>
            <a:ext cx="1846659" cy="369332"/>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1F3857"/>
                </a:solidFill>
                <a:latin typeface="微软雅黑" panose="020B0503020204020204" charset="-122"/>
              </a:rPr>
              <a:t>风险预测模型</a:t>
            </a:r>
            <a:endParaRPr sz="2400" b="1" dirty="0">
              <a:solidFill>
                <a:srgbClr val="1F3857"/>
              </a:solidFill>
              <a:latin typeface="微软雅黑" panose="020B0503020204020204" charset="-122"/>
            </a:endParaRPr>
          </a:p>
        </p:txBody>
      </p:sp>
      <p:sp>
        <p:nvSpPr>
          <p:cNvPr id="57" name="TextBox 62">
            <a:extLst>
              <a:ext uri="{FF2B5EF4-FFF2-40B4-BE49-F238E27FC236}">
                <a16:creationId xmlns:a16="http://schemas.microsoft.com/office/drawing/2014/main" id="{234315C6-BB78-9C97-7BA8-783147351F96}"/>
              </a:ext>
            </a:extLst>
          </p:cNvPr>
          <p:cNvSpPr txBox="1"/>
          <p:nvPr/>
        </p:nvSpPr>
        <p:spPr>
          <a:xfrm>
            <a:off x="8984286" y="3935778"/>
            <a:ext cx="2051844"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1F3857"/>
                </a:solidFill>
                <a:latin typeface="微软雅黑" panose="020B0503020204020204" charset="-122"/>
              </a:rPr>
              <a:t>多源异构特征集成</a:t>
            </a:r>
            <a:endParaRPr sz="2000" b="0" dirty="0">
              <a:solidFill>
                <a:srgbClr val="1F3857"/>
              </a:solidFill>
              <a:latin typeface="微软雅黑" panose="020B0503020204020204" charset="-122"/>
            </a:endParaRPr>
          </a:p>
        </p:txBody>
      </p:sp>
      <p:sp>
        <p:nvSpPr>
          <p:cNvPr id="58" name="TextBox 64">
            <a:extLst>
              <a:ext uri="{FF2B5EF4-FFF2-40B4-BE49-F238E27FC236}">
                <a16:creationId xmlns:a16="http://schemas.microsoft.com/office/drawing/2014/main" id="{12498184-104E-CBB6-E97A-33DDC33E82AE}"/>
              </a:ext>
            </a:extLst>
          </p:cNvPr>
          <p:cNvSpPr txBox="1"/>
          <p:nvPr/>
        </p:nvSpPr>
        <p:spPr>
          <a:xfrm>
            <a:off x="8656598" y="4398864"/>
            <a:ext cx="282128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dirty="0" err="1">
                <a:solidFill>
                  <a:srgbClr val="1F3857"/>
                </a:solidFill>
                <a:latin typeface="微软雅黑" panose="020B0503020204020204" charset="-122"/>
              </a:rPr>
              <a:t>机器学习与深度学习应用</a:t>
            </a:r>
            <a:endParaRPr sz="2000" dirty="0">
              <a:solidFill>
                <a:srgbClr val="1F3857"/>
              </a:solidFill>
              <a:latin typeface="微软雅黑" panose="020B0503020204020204" charset="-122"/>
            </a:endParaRPr>
          </a:p>
        </p:txBody>
      </p:sp>
      <p:sp>
        <p:nvSpPr>
          <p:cNvPr id="59" name="TextBox 66">
            <a:extLst>
              <a:ext uri="{FF2B5EF4-FFF2-40B4-BE49-F238E27FC236}">
                <a16:creationId xmlns:a16="http://schemas.microsoft.com/office/drawing/2014/main" id="{889A57A6-AD34-5EF4-190C-9BE29E30CF74}"/>
              </a:ext>
            </a:extLst>
          </p:cNvPr>
          <p:cNvSpPr txBox="1"/>
          <p:nvPr/>
        </p:nvSpPr>
        <p:spPr>
          <a:xfrm>
            <a:off x="8727806" y="4848860"/>
            <a:ext cx="2564805" cy="307777"/>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dirty="0" err="1">
                <a:solidFill>
                  <a:srgbClr val="1F3857"/>
                </a:solidFill>
                <a:latin typeface="微软雅黑" panose="020B0503020204020204" charset="-122"/>
              </a:rPr>
              <a:t>引文网络实时预警系统</a:t>
            </a:r>
            <a:endParaRPr sz="2000" dirty="0">
              <a:solidFill>
                <a:srgbClr val="1F3857"/>
              </a:solidFill>
              <a:latin typeface="微软雅黑" panose="020B0503020204020204" charset="-122"/>
            </a:endParaRPr>
          </a:p>
        </p:txBody>
      </p:sp>
      <p:sp>
        <p:nvSpPr>
          <p:cNvPr id="60" name="Rounded Rectangle 67">
            <a:extLst>
              <a:ext uri="{FF2B5EF4-FFF2-40B4-BE49-F238E27FC236}">
                <a16:creationId xmlns:a16="http://schemas.microsoft.com/office/drawing/2014/main" id="{F6759A72-FA8F-5323-1A0D-08060F726876}"/>
              </a:ext>
            </a:extLst>
          </p:cNvPr>
          <p:cNvSpPr/>
          <p:nvPr/>
        </p:nvSpPr>
        <p:spPr>
          <a:xfrm>
            <a:off x="356244" y="5718533"/>
            <a:ext cx="11426718" cy="951623"/>
          </a:xfrm>
          <a:prstGeom prst="roundRect">
            <a:avLst/>
          </a:prstGeom>
          <a:solidFill>
            <a:srgbClr val="003E6E"/>
          </a:solidFill>
          <a:ln w="10160">
            <a:solidFill>
              <a:srgbClr val="003E6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61" name="TextBox 69">
            <a:extLst>
              <a:ext uri="{FF2B5EF4-FFF2-40B4-BE49-F238E27FC236}">
                <a16:creationId xmlns:a16="http://schemas.microsoft.com/office/drawing/2014/main" id="{42736CFE-7E90-3D8F-59EA-70E9E93B3B3C}"/>
              </a:ext>
            </a:extLst>
          </p:cNvPr>
          <p:cNvSpPr txBox="1"/>
          <p:nvPr/>
        </p:nvSpPr>
        <p:spPr>
          <a:xfrm>
            <a:off x="526865" y="6043828"/>
            <a:ext cx="1143000" cy="320040"/>
          </a:xfrm>
          <a:prstGeom prst="rect">
            <a:avLst/>
          </a:prstGeom>
          <a:noFill/>
        </p:spPr>
        <p:txBody>
          <a:bodyPr wrap="none" lIns="0" tIns="0" rIns="0"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E6A900"/>
                </a:solidFill>
                <a:latin typeface="微软雅黑" panose="020B0503020204020204" charset="-122"/>
              </a:rPr>
              <a:t>核心逻辑</a:t>
            </a:r>
            <a:endParaRPr sz="2000" b="1" dirty="0">
              <a:solidFill>
                <a:srgbClr val="E6A900"/>
              </a:solidFill>
              <a:latin typeface="微软雅黑" panose="020B0503020204020204" charset="-122"/>
            </a:endParaRPr>
          </a:p>
        </p:txBody>
      </p:sp>
      <p:sp>
        <p:nvSpPr>
          <p:cNvPr id="62" name="TextBox 71">
            <a:extLst>
              <a:ext uri="{FF2B5EF4-FFF2-40B4-BE49-F238E27FC236}">
                <a16:creationId xmlns:a16="http://schemas.microsoft.com/office/drawing/2014/main" id="{1A4D92FC-007A-FF2F-9092-6AAC71095C79}"/>
              </a:ext>
            </a:extLst>
          </p:cNvPr>
          <p:cNvSpPr txBox="1"/>
          <p:nvPr/>
        </p:nvSpPr>
        <p:spPr>
          <a:xfrm>
            <a:off x="1739822" y="5952622"/>
            <a:ext cx="10378440" cy="407291"/>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50000"/>
              </a:lnSpc>
            </a:pPr>
            <a:r>
              <a:rPr sz="2000" b="0" dirty="0" err="1">
                <a:solidFill>
                  <a:srgbClr val="FFFFFF"/>
                </a:solidFill>
                <a:latin typeface="微软雅黑" panose="020B0503020204020204" charset="-122"/>
              </a:rPr>
              <a:t>撤稿现象并非独立个案，而是与</a:t>
            </a:r>
            <a:r>
              <a:rPr sz="2000" b="1" dirty="0" err="1">
                <a:solidFill>
                  <a:srgbClr val="FFFFFF"/>
                </a:solidFill>
                <a:latin typeface="微软雅黑" panose="020B0503020204020204" charset="-122"/>
              </a:rPr>
              <a:t>学科生态、出版流程、科研合作和引文网络结构</a:t>
            </a:r>
            <a:r>
              <a:rPr sz="2000" b="0" dirty="0" err="1">
                <a:solidFill>
                  <a:srgbClr val="FFFFFF"/>
                </a:solidFill>
                <a:latin typeface="微软雅黑" panose="020B0503020204020204" charset="-122"/>
              </a:rPr>
              <a:t>密切相关</a:t>
            </a:r>
            <a:r>
              <a:rPr sz="2000" b="0" dirty="0">
                <a:solidFill>
                  <a:srgbClr val="FFFFFF"/>
                </a:solidFill>
                <a:latin typeface="微软雅黑" panose="020B0503020204020204" charset="-122"/>
              </a:rPr>
              <a:t>。</a:t>
            </a:r>
          </a:p>
        </p:txBody>
      </p:sp>
    </p:spTree>
    <p:extLst>
      <p:ext uri="{BB962C8B-B14F-4D97-AF65-F5344CB8AC3E}">
        <p14:creationId xmlns:p14="http://schemas.microsoft.com/office/powerpoint/2010/main" val="552351626"/>
      </p:ext>
    </p:extLst>
  </p:cSld>
  <p:clrMapOvr>
    <a:masterClrMapping/>
  </p:clrMapOvr>
  <mc:AlternateContent xmlns:mc="http://schemas.openxmlformats.org/markup-compatibility/2006">
    <mc:Choice xmlns:p14="http://schemas.microsoft.com/office/powerpoint/2010/main" Requires="p14">
      <p:transition p14:dur="10" advTm="12970"/>
    </mc:Choice>
    <mc:Fallback>
      <p:transition advTm="1297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106DC-D20B-EFDF-CD68-DE5E931CC82A}"/>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E2AE0BDE-6C53-72EE-A679-DAA3D4A7FFBC}"/>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1B6AAFB9-7624-8DD5-639A-4208F8B02CB0}"/>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5E4ECC7C-BFBC-D558-0F83-083C6516F1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9ADA8A38-4D8F-E72C-F561-C827DA37DBAE}"/>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BF38F23C-7818-A215-623F-9F730A421D86}"/>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1951E54F-A580-8A2C-A188-6182DBA64ED7}"/>
              </a:ext>
            </a:extLst>
          </p:cNvPr>
          <p:cNvSpPr txBox="1"/>
          <p:nvPr/>
        </p:nvSpPr>
        <p:spPr>
          <a:xfrm>
            <a:off x="908071" y="124158"/>
            <a:ext cx="5870935"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2.2 </a:t>
            </a:r>
            <a:r>
              <a:rPr lang="zh-CN" altLang="en-US" sz="3200" b="1" dirty="0">
                <a:solidFill>
                  <a:srgbClr val="002060"/>
                </a:solidFill>
                <a:latin typeface="+mn-ea"/>
              </a:rPr>
              <a:t>研究综述</a:t>
            </a:r>
            <a:r>
              <a:rPr lang="en-US" altLang="zh-CN" sz="3200" b="1" dirty="0">
                <a:solidFill>
                  <a:srgbClr val="002060"/>
                </a:solidFill>
                <a:latin typeface="+mn-ea"/>
              </a:rPr>
              <a:t>—</a:t>
            </a:r>
            <a:r>
              <a:rPr lang="zh-CN" altLang="en-US" sz="3200" b="1" dirty="0">
                <a:solidFill>
                  <a:srgbClr val="002060"/>
                </a:solidFill>
                <a:latin typeface="+mn-ea"/>
              </a:rPr>
              <a:t>文献计量特征</a:t>
            </a:r>
            <a:endParaRPr lang="zh-CN" altLang="en-US" sz="3200" b="1" dirty="0">
              <a:latin typeface="+mn-ea"/>
            </a:endParaRPr>
          </a:p>
        </p:txBody>
      </p:sp>
      <p:sp>
        <p:nvSpPr>
          <p:cNvPr id="22" name="Rounded Rectangle 6">
            <a:extLst>
              <a:ext uri="{FF2B5EF4-FFF2-40B4-BE49-F238E27FC236}">
                <a16:creationId xmlns:a16="http://schemas.microsoft.com/office/drawing/2014/main" id="{69CA6DEE-C4C5-5DEC-F32A-5DF1C07A5951}"/>
              </a:ext>
            </a:extLst>
          </p:cNvPr>
          <p:cNvSpPr/>
          <p:nvPr/>
        </p:nvSpPr>
        <p:spPr>
          <a:xfrm>
            <a:off x="362712" y="923544"/>
            <a:ext cx="11660476" cy="855729"/>
          </a:xfrm>
          <a:prstGeom prst="roundRect">
            <a:avLst/>
          </a:prstGeom>
          <a:solidFill>
            <a:srgbClr val="FFFFFF"/>
          </a:solidFill>
          <a:ln w="12700">
            <a:solidFill>
              <a:srgbClr val="DFE4E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3" name="Rounded Rectangle 7">
            <a:extLst>
              <a:ext uri="{FF2B5EF4-FFF2-40B4-BE49-F238E27FC236}">
                <a16:creationId xmlns:a16="http://schemas.microsoft.com/office/drawing/2014/main" id="{6B32430F-8BB2-6FFE-B023-50A2F87E8603}"/>
              </a:ext>
            </a:extLst>
          </p:cNvPr>
          <p:cNvSpPr/>
          <p:nvPr/>
        </p:nvSpPr>
        <p:spPr>
          <a:xfrm>
            <a:off x="403860" y="1013816"/>
            <a:ext cx="1181356" cy="618553"/>
          </a:xfrm>
          <a:prstGeom prst="roundRect">
            <a:avLst/>
          </a:prstGeom>
          <a:solidFill>
            <a:srgbClr val="103172"/>
          </a:solidFill>
          <a:ln>
            <a:solidFill>
              <a:srgbClr val="103172"/>
            </a:solidFill>
          </a:ln>
        </p:spPr>
        <p:style>
          <a:lnRef idx="1">
            <a:schemeClr val="accent1"/>
          </a:lnRef>
          <a:fillRef idx="3">
            <a:schemeClr val="accent1"/>
          </a:fillRef>
          <a:effectRef idx="2">
            <a:schemeClr val="accent1"/>
          </a:effectRef>
          <a:fontRef idx="minor">
            <a:schemeClr val="lt1"/>
          </a:fontRef>
        </p:style>
        <p:txBody>
          <a:bodyPr wrap="square" lIns="25400" tIns="25400" rIns="25400" bIns="25400"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b="1" dirty="0" err="1">
                <a:solidFill>
                  <a:srgbClr val="FFFFFF"/>
                </a:solidFill>
                <a:latin typeface="微软雅黑" panose="020B0503020204020204" charset="-122"/>
              </a:rPr>
              <a:t>研究概述</a:t>
            </a:r>
            <a:endParaRPr b="1" dirty="0">
              <a:solidFill>
                <a:srgbClr val="FFFFFF"/>
              </a:solidFill>
              <a:latin typeface="微软雅黑" panose="020B0503020204020204" charset="-122"/>
            </a:endParaRPr>
          </a:p>
        </p:txBody>
      </p:sp>
      <p:sp>
        <p:nvSpPr>
          <p:cNvPr id="24" name="TextBox 8">
            <a:extLst>
              <a:ext uri="{FF2B5EF4-FFF2-40B4-BE49-F238E27FC236}">
                <a16:creationId xmlns:a16="http://schemas.microsoft.com/office/drawing/2014/main" id="{AF91CC71-35EF-DBEE-4980-BFA8011E697C}"/>
              </a:ext>
            </a:extLst>
          </p:cNvPr>
          <p:cNvSpPr txBox="1"/>
          <p:nvPr/>
        </p:nvSpPr>
        <p:spPr>
          <a:xfrm>
            <a:off x="1693341" y="1197176"/>
            <a:ext cx="10413198" cy="307777"/>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b="0" dirty="0" err="1">
                <a:solidFill>
                  <a:srgbClr val="363C4A"/>
                </a:solidFill>
                <a:latin typeface="微软雅黑" panose="020B0503020204020204" charset="-122"/>
              </a:rPr>
              <a:t>基于多源数据库的撤稿论文文献计量分析，已成为揭示</a:t>
            </a:r>
            <a:r>
              <a:rPr sz="2000" b="1" dirty="0" err="1">
                <a:solidFill>
                  <a:srgbClr val="363C4A"/>
                </a:solidFill>
                <a:latin typeface="微软雅黑" panose="020B0503020204020204" charset="-122"/>
              </a:rPr>
              <a:t>撤稿现象演化特征</a:t>
            </a:r>
            <a:r>
              <a:rPr sz="2000" b="0" dirty="0" err="1">
                <a:solidFill>
                  <a:srgbClr val="363C4A"/>
                </a:solidFill>
                <a:latin typeface="微软雅黑" panose="020B0503020204020204" charset="-122"/>
              </a:rPr>
              <a:t>的重要方法</a:t>
            </a:r>
            <a:endParaRPr sz="2000" b="0" dirty="0">
              <a:solidFill>
                <a:srgbClr val="363C4A"/>
              </a:solidFill>
              <a:latin typeface="微软雅黑" panose="020B0503020204020204" charset="-122"/>
            </a:endParaRPr>
          </a:p>
        </p:txBody>
      </p:sp>
      <p:sp>
        <p:nvSpPr>
          <p:cNvPr id="26" name="Rounded Rectangle 10">
            <a:extLst>
              <a:ext uri="{FF2B5EF4-FFF2-40B4-BE49-F238E27FC236}">
                <a16:creationId xmlns:a16="http://schemas.microsoft.com/office/drawing/2014/main" id="{F18EDB01-C27D-2AA0-7D5E-92FBD634E310}"/>
              </a:ext>
            </a:extLst>
          </p:cNvPr>
          <p:cNvSpPr/>
          <p:nvPr/>
        </p:nvSpPr>
        <p:spPr>
          <a:xfrm>
            <a:off x="168812" y="1869544"/>
            <a:ext cx="5867752" cy="1881923"/>
          </a:xfrm>
          <a:prstGeom prst="roundRect">
            <a:avLst/>
          </a:prstGeom>
          <a:solidFill>
            <a:srgbClr val="FFFFFF"/>
          </a:solidFill>
          <a:ln w="12700">
            <a:solidFill>
              <a:srgbClr val="DFE4E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8" name="TextBox 14">
            <a:extLst>
              <a:ext uri="{FF2B5EF4-FFF2-40B4-BE49-F238E27FC236}">
                <a16:creationId xmlns:a16="http://schemas.microsoft.com/office/drawing/2014/main" id="{2DFDE021-AD23-E236-CF27-0D3E2A299AE8}"/>
              </a:ext>
            </a:extLst>
          </p:cNvPr>
          <p:cNvSpPr txBox="1"/>
          <p:nvPr/>
        </p:nvSpPr>
        <p:spPr>
          <a:xfrm>
            <a:off x="760476" y="2368296"/>
            <a:ext cx="347472" cy="201168"/>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000" b="1">
                <a:solidFill>
                  <a:srgbClr val="FFFFFF"/>
                </a:solidFill>
                <a:latin typeface="微软雅黑" panose="020B0503020204020204" charset="-122"/>
              </a:rPr>
              <a:t>01</a:t>
            </a:r>
          </a:p>
        </p:txBody>
      </p:sp>
      <p:sp>
        <p:nvSpPr>
          <p:cNvPr id="30" name="TextBox 16">
            <a:extLst>
              <a:ext uri="{FF2B5EF4-FFF2-40B4-BE49-F238E27FC236}">
                <a16:creationId xmlns:a16="http://schemas.microsoft.com/office/drawing/2014/main" id="{9D306254-8E1E-C2C0-9A37-E248A663040F}"/>
              </a:ext>
            </a:extLst>
          </p:cNvPr>
          <p:cNvSpPr txBox="1"/>
          <p:nvPr/>
        </p:nvSpPr>
        <p:spPr>
          <a:xfrm>
            <a:off x="450308" y="2638381"/>
            <a:ext cx="5381244" cy="1195199"/>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Aft>
                <a:spcPts val="200"/>
              </a:spcAft>
            </a:pPr>
            <a:r>
              <a:rPr sz="2000" b="0" dirty="0">
                <a:solidFill>
                  <a:srgbClr val="363C4A"/>
                </a:solidFill>
                <a:latin typeface="微软雅黑" panose="020B0503020204020204" charset="-122"/>
              </a:rPr>
              <a:t>• </a:t>
            </a:r>
            <a:r>
              <a:rPr sz="2000" dirty="0" err="1">
                <a:latin typeface="宋体" panose="02010600030101010101" pitchFamily="2" charset="-122"/>
                <a:ea typeface="宋体" panose="02010600030101010101" pitchFamily="2" charset="-122"/>
              </a:rPr>
              <a:t>全球撤稿论文绝对数量近三十年显著且持续上升，撤稿频率逐年加快</a:t>
            </a:r>
            <a:r>
              <a:rPr sz="2000" dirty="0">
                <a:latin typeface="宋体" panose="02010600030101010101" pitchFamily="2" charset="-122"/>
                <a:ea typeface="宋体" panose="02010600030101010101" pitchFamily="2" charset="-122"/>
              </a:rPr>
              <a:t>。</a:t>
            </a:r>
          </a:p>
          <a:p>
            <a:pPr>
              <a:spcAft>
                <a:spcPts val="200"/>
              </a:spcAft>
            </a:pPr>
            <a:endParaRPr sz="1600" dirty="0">
              <a:solidFill>
                <a:srgbClr val="363C4A"/>
              </a:solidFill>
              <a:latin typeface="微软雅黑" panose="020B0503020204020204" charset="-122"/>
            </a:endParaRPr>
          </a:p>
        </p:txBody>
      </p:sp>
      <p:sp>
        <p:nvSpPr>
          <p:cNvPr id="31" name="Rounded Rectangle 17">
            <a:extLst>
              <a:ext uri="{FF2B5EF4-FFF2-40B4-BE49-F238E27FC236}">
                <a16:creationId xmlns:a16="http://schemas.microsoft.com/office/drawing/2014/main" id="{4C13610F-28CA-5646-D681-040D08875EEB}"/>
              </a:ext>
            </a:extLst>
          </p:cNvPr>
          <p:cNvSpPr/>
          <p:nvPr/>
        </p:nvSpPr>
        <p:spPr>
          <a:xfrm>
            <a:off x="6136143" y="1794186"/>
            <a:ext cx="5887045" cy="2004091"/>
          </a:xfrm>
          <a:prstGeom prst="roundRect">
            <a:avLst/>
          </a:prstGeom>
          <a:solidFill>
            <a:srgbClr val="FFFFFF"/>
          </a:solidFill>
          <a:ln w="12700">
            <a:solidFill>
              <a:srgbClr val="DFE4E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2" name="Rectangle 18">
            <a:extLst>
              <a:ext uri="{FF2B5EF4-FFF2-40B4-BE49-F238E27FC236}">
                <a16:creationId xmlns:a16="http://schemas.microsoft.com/office/drawing/2014/main" id="{F6640265-13DB-104A-C222-1EBD00D2521C}"/>
              </a:ext>
            </a:extLst>
          </p:cNvPr>
          <p:cNvSpPr/>
          <p:nvPr/>
        </p:nvSpPr>
        <p:spPr>
          <a:xfrm>
            <a:off x="6077595" y="2044809"/>
            <a:ext cx="91440" cy="1481328"/>
          </a:xfrm>
          <a:prstGeom prst="rect">
            <a:avLst/>
          </a:prstGeom>
          <a:solidFill>
            <a:srgbClr val="3A9C91"/>
          </a:solidFill>
          <a:ln>
            <a:solidFill>
              <a:srgbClr val="3A9C9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3" name="Rounded Rectangle 19">
            <a:extLst>
              <a:ext uri="{FF2B5EF4-FFF2-40B4-BE49-F238E27FC236}">
                <a16:creationId xmlns:a16="http://schemas.microsoft.com/office/drawing/2014/main" id="{EFB84D90-0DEE-167A-FF48-DE93C928FE6D}"/>
              </a:ext>
            </a:extLst>
          </p:cNvPr>
          <p:cNvSpPr/>
          <p:nvPr/>
        </p:nvSpPr>
        <p:spPr>
          <a:xfrm>
            <a:off x="6374892" y="1914335"/>
            <a:ext cx="1417320" cy="438912"/>
          </a:xfrm>
          <a:prstGeom prst="roundRect">
            <a:avLst/>
          </a:prstGeom>
          <a:solidFill>
            <a:srgbClr val="EFFAF8"/>
          </a:solidFill>
          <a:ln>
            <a:solidFill>
              <a:srgbClr val="EFFAF8"/>
            </a:solidFill>
          </a:ln>
        </p:spPr>
        <p:style>
          <a:lnRef idx="1">
            <a:schemeClr val="accent1"/>
          </a:lnRef>
          <a:fillRef idx="3">
            <a:schemeClr val="accent1"/>
          </a:fillRef>
          <a:effectRef idx="2">
            <a:schemeClr val="accent1"/>
          </a:effectRef>
          <a:fontRef idx="minor">
            <a:schemeClr val="lt1"/>
          </a:fontRef>
        </p:style>
        <p:txBody>
          <a:bodyPr wrap="square" lIns="25400" tIns="25400" rIns="25400" bIns="25400" rtlCol="0" anchor="t"/>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l"/>
            <a:endParaRPr sz="1800" b="0">
              <a:solidFill>
                <a:srgbClr val="363C4A"/>
              </a:solidFill>
              <a:latin typeface="微软雅黑" panose="020B0503020204020204" charset="-122"/>
            </a:endParaRPr>
          </a:p>
        </p:txBody>
      </p:sp>
      <p:sp>
        <p:nvSpPr>
          <p:cNvPr id="34" name="TextBox 21">
            <a:extLst>
              <a:ext uri="{FF2B5EF4-FFF2-40B4-BE49-F238E27FC236}">
                <a16:creationId xmlns:a16="http://schemas.microsoft.com/office/drawing/2014/main" id="{1D5D7154-0E3F-8E41-0259-36E7153E0D30}"/>
              </a:ext>
            </a:extLst>
          </p:cNvPr>
          <p:cNvSpPr txBox="1"/>
          <p:nvPr/>
        </p:nvSpPr>
        <p:spPr>
          <a:xfrm>
            <a:off x="6493764" y="2368296"/>
            <a:ext cx="347472" cy="201168"/>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000" b="1">
                <a:solidFill>
                  <a:srgbClr val="FFFFFF"/>
                </a:solidFill>
                <a:latin typeface="微软雅黑" panose="020B0503020204020204" charset="-122"/>
              </a:rPr>
              <a:t>02</a:t>
            </a:r>
          </a:p>
        </p:txBody>
      </p:sp>
      <p:sp>
        <p:nvSpPr>
          <p:cNvPr id="35" name="TextBox 22">
            <a:extLst>
              <a:ext uri="{FF2B5EF4-FFF2-40B4-BE49-F238E27FC236}">
                <a16:creationId xmlns:a16="http://schemas.microsoft.com/office/drawing/2014/main" id="{6B1D451E-E346-5515-2BC2-E6DBA1643913}"/>
              </a:ext>
            </a:extLst>
          </p:cNvPr>
          <p:cNvSpPr txBox="1"/>
          <p:nvPr/>
        </p:nvSpPr>
        <p:spPr>
          <a:xfrm>
            <a:off x="6713278" y="1983922"/>
            <a:ext cx="4526280" cy="237744"/>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dirty="0" err="1">
                <a:solidFill>
                  <a:srgbClr val="26314C"/>
                </a:solidFill>
                <a:latin typeface="微软雅黑" panose="020B0503020204020204" charset="-122"/>
              </a:rPr>
              <a:t>学科布局</a:t>
            </a:r>
            <a:endParaRPr sz="1800" b="1" dirty="0">
              <a:solidFill>
                <a:srgbClr val="26314C"/>
              </a:solidFill>
              <a:latin typeface="微软雅黑" panose="020B0503020204020204" charset="-122"/>
            </a:endParaRPr>
          </a:p>
        </p:txBody>
      </p:sp>
      <p:sp>
        <p:nvSpPr>
          <p:cNvPr id="36" name="TextBox 23">
            <a:extLst>
              <a:ext uri="{FF2B5EF4-FFF2-40B4-BE49-F238E27FC236}">
                <a16:creationId xmlns:a16="http://schemas.microsoft.com/office/drawing/2014/main" id="{1D7BA102-B541-E8B0-8F25-40CCBAAE5D69}"/>
              </a:ext>
            </a:extLst>
          </p:cNvPr>
          <p:cNvSpPr txBox="1"/>
          <p:nvPr/>
        </p:nvSpPr>
        <p:spPr>
          <a:xfrm>
            <a:off x="6374892" y="2391245"/>
            <a:ext cx="5440279" cy="1356269"/>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Aft>
                <a:spcPts val="200"/>
              </a:spcAft>
            </a:pPr>
            <a:r>
              <a:rPr sz="2000" dirty="0">
                <a:latin typeface="宋体" panose="02010600030101010101" pitchFamily="2" charset="-122"/>
                <a:ea typeface="宋体" panose="02010600030101010101" pitchFamily="2" charset="-122"/>
              </a:rPr>
              <a:t>• </a:t>
            </a:r>
            <a:r>
              <a:rPr sz="2000" dirty="0" err="1">
                <a:latin typeface="宋体" panose="02010600030101010101" pitchFamily="2" charset="-122"/>
                <a:ea typeface="宋体" panose="02010600030101010101" pitchFamily="2" charset="-122"/>
              </a:rPr>
              <a:t>生命科学与生物医学是撤稿高发领域</a:t>
            </a:r>
            <a:r>
              <a:rPr sz="2000" dirty="0">
                <a:latin typeface="宋体" panose="02010600030101010101" pitchFamily="2" charset="-122"/>
                <a:ea typeface="宋体" panose="02010600030101010101" pitchFamily="2" charset="-122"/>
              </a:rPr>
              <a:t>。</a:t>
            </a:r>
          </a:p>
          <a:p>
            <a:pPr>
              <a:lnSpc>
                <a:spcPct val="150000"/>
              </a:lnSpc>
              <a:spcAft>
                <a:spcPts val="200"/>
              </a:spcAft>
            </a:pPr>
            <a:r>
              <a:rPr sz="2000" dirty="0">
                <a:latin typeface="宋体" panose="02010600030101010101" pitchFamily="2" charset="-122"/>
                <a:ea typeface="宋体" panose="02010600030101010101" pitchFamily="2" charset="-122"/>
              </a:rPr>
              <a:t>• </a:t>
            </a:r>
            <a:r>
              <a:rPr sz="2000" dirty="0" err="1">
                <a:latin typeface="宋体" panose="02010600030101010101" pitchFamily="2" charset="-122"/>
                <a:ea typeface="宋体" panose="02010600030101010101" pitchFamily="2" charset="-122"/>
              </a:rPr>
              <a:t>相关撤稿常与同行评议操纵、论文工厂及</a:t>
            </a:r>
            <a:r>
              <a:rPr sz="2000" dirty="0" err="1">
                <a:latin typeface="Times New Roman" panose="02020603050405020304" pitchFamily="18" charset="0"/>
                <a:ea typeface="宋体" panose="02010600030101010101" pitchFamily="2" charset="-122"/>
                <a:cs typeface="Times New Roman" panose="02020603050405020304" pitchFamily="18" charset="0"/>
              </a:rPr>
              <a:t>AI</a:t>
            </a:r>
            <a:r>
              <a:rPr sz="2000" dirty="0" err="1">
                <a:latin typeface="宋体" panose="02010600030101010101" pitchFamily="2" charset="-122"/>
                <a:ea typeface="宋体" panose="02010600030101010101" pitchFamily="2" charset="-122"/>
              </a:rPr>
              <a:t>生成虚假文本等行为相关</a:t>
            </a:r>
            <a:r>
              <a:rPr sz="2000" dirty="0">
                <a:latin typeface="宋体" panose="02010600030101010101" pitchFamily="2" charset="-122"/>
                <a:ea typeface="宋体" panose="02010600030101010101" pitchFamily="2" charset="-122"/>
              </a:rPr>
              <a:t>。</a:t>
            </a:r>
          </a:p>
        </p:txBody>
      </p:sp>
      <p:sp>
        <p:nvSpPr>
          <p:cNvPr id="37" name="Rounded Rectangle 24">
            <a:extLst>
              <a:ext uri="{FF2B5EF4-FFF2-40B4-BE49-F238E27FC236}">
                <a16:creationId xmlns:a16="http://schemas.microsoft.com/office/drawing/2014/main" id="{7FA7466F-AA83-43EC-CB28-8F59CBC83F76}"/>
              </a:ext>
            </a:extLst>
          </p:cNvPr>
          <p:cNvSpPr/>
          <p:nvPr/>
        </p:nvSpPr>
        <p:spPr>
          <a:xfrm>
            <a:off x="139094" y="4020465"/>
            <a:ext cx="5927188" cy="1881923"/>
          </a:xfrm>
          <a:prstGeom prst="roundRect">
            <a:avLst/>
          </a:prstGeom>
          <a:solidFill>
            <a:srgbClr val="FFFFFF"/>
          </a:solidFill>
          <a:ln w="12700">
            <a:solidFill>
              <a:srgbClr val="DFE4E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8" name="TextBox 28">
            <a:extLst>
              <a:ext uri="{FF2B5EF4-FFF2-40B4-BE49-F238E27FC236}">
                <a16:creationId xmlns:a16="http://schemas.microsoft.com/office/drawing/2014/main" id="{123863C9-5F4E-4056-3380-9447C2F1C611}"/>
              </a:ext>
            </a:extLst>
          </p:cNvPr>
          <p:cNvSpPr txBox="1"/>
          <p:nvPr/>
        </p:nvSpPr>
        <p:spPr>
          <a:xfrm>
            <a:off x="760476" y="4023360"/>
            <a:ext cx="347472" cy="201168"/>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000" b="1">
                <a:solidFill>
                  <a:srgbClr val="FFFFFF"/>
                </a:solidFill>
                <a:latin typeface="微软雅黑" panose="020B0503020204020204" charset="-122"/>
              </a:rPr>
              <a:t>03</a:t>
            </a:r>
          </a:p>
        </p:txBody>
      </p:sp>
      <p:sp>
        <p:nvSpPr>
          <p:cNvPr id="40" name="TextBox 30">
            <a:extLst>
              <a:ext uri="{FF2B5EF4-FFF2-40B4-BE49-F238E27FC236}">
                <a16:creationId xmlns:a16="http://schemas.microsoft.com/office/drawing/2014/main" id="{576EE4AB-DA10-7548-DE7B-5D9AFB2B9BFC}"/>
              </a:ext>
            </a:extLst>
          </p:cNvPr>
          <p:cNvSpPr txBox="1"/>
          <p:nvPr/>
        </p:nvSpPr>
        <p:spPr>
          <a:xfrm>
            <a:off x="218853" y="4497466"/>
            <a:ext cx="5873329" cy="1356269"/>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Aft>
                <a:spcPts val="200"/>
              </a:spcAft>
            </a:pPr>
            <a:r>
              <a:rPr sz="2000" dirty="0">
                <a:latin typeface="宋体" panose="02010600030101010101" pitchFamily="2" charset="-122"/>
                <a:ea typeface="宋体" panose="02010600030101010101" pitchFamily="2" charset="-122"/>
              </a:rPr>
              <a:t>• </a:t>
            </a:r>
            <a:r>
              <a:rPr sz="2000" dirty="0" err="1">
                <a:latin typeface="宋体" panose="02010600030101010101" pitchFamily="2" charset="-122"/>
                <a:ea typeface="宋体" panose="02010600030101010101" pitchFamily="2" charset="-122"/>
              </a:rPr>
              <a:t>撤稿论文</a:t>
            </a:r>
            <a:r>
              <a:rPr lang="zh-CN" altLang="en-US" sz="2000" dirty="0">
                <a:latin typeface="宋体" panose="02010600030101010101" pitchFamily="2" charset="-122"/>
                <a:ea typeface="宋体" panose="02010600030101010101" pitchFamily="2" charset="-122"/>
              </a:rPr>
              <a:t>常</a:t>
            </a:r>
            <a:r>
              <a:rPr sz="2000" dirty="0" err="1">
                <a:latin typeface="宋体" panose="02010600030101010101" pitchFamily="2" charset="-122"/>
                <a:ea typeface="宋体" panose="02010600030101010101" pitchFamily="2" charset="-122"/>
              </a:rPr>
              <a:t>见于</a:t>
            </a:r>
            <a:r>
              <a:rPr sz="2000" dirty="0" err="1">
                <a:latin typeface="Times New Roman" panose="02020603050405020304" pitchFamily="18" charset="0"/>
                <a:ea typeface="宋体" panose="02010600030101010101" pitchFamily="2" charset="-122"/>
                <a:cs typeface="Times New Roman" panose="02020603050405020304" pitchFamily="18" charset="0"/>
              </a:rPr>
              <a:t>JCR</a:t>
            </a:r>
            <a:r>
              <a:rPr sz="2000" dirty="0">
                <a:latin typeface="Times New Roman" panose="02020603050405020304" pitchFamily="18" charset="0"/>
                <a:ea typeface="宋体" panose="02010600030101010101" pitchFamily="2" charset="-122"/>
                <a:cs typeface="Times New Roman" panose="02020603050405020304" pitchFamily="18" charset="0"/>
              </a:rPr>
              <a:t> Q1/Q2</a:t>
            </a:r>
            <a:r>
              <a:rPr sz="2000" dirty="0">
                <a:latin typeface="宋体" panose="02010600030101010101" pitchFamily="2" charset="-122"/>
                <a:ea typeface="宋体" panose="02010600030101010101" pitchFamily="2" charset="-122"/>
              </a:rPr>
              <a:t>区期刊。</a:t>
            </a:r>
          </a:p>
          <a:p>
            <a:pPr>
              <a:lnSpc>
                <a:spcPct val="150000"/>
              </a:lnSpc>
              <a:spcAft>
                <a:spcPts val="200"/>
              </a:spcAft>
            </a:pPr>
            <a:r>
              <a:rPr sz="2000" dirty="0">
                <a:latin typeface="宋体" panose="02010600030101010101" pitchFamily="2" charset="-122"/>
                <a:ea typeface="宋体" panose="02010600030101010101" pitchFamily="2" charset="-122"/>
              </a:rPr>
              <a:t>• </a:t>
            </a:r>
            <a:r>
              <a:rPr sz="2000" dirty="0" err="1">
                <a:latin typeface="宋体" panose="02010600030101010101" pitchFamily="2" charset="-122"/>
                <a:ea typeface="宋体" panose="02010600030101010101" pitchFamily="2" charset="-122"/>
              </a:rPr>
              <a:t>高影响力期刊中的撤稿，更常涉及数据编造、图像篡改等蓄意学术不端</a:t>
            </a:r>
            <a:r>
              <a:rPr sz="2000" dirty="0">
                <a:latin typeface="宋体" panose="02010600030101010101" pitchFamily="2" charset="-122"/>
                <a:ea typeface="宋体" panose="02010600030101010101" pitchFamily="2" charset="-122"/>
              </a:rPr>
              <a:t>。</a:t>
            </a:r>
          </a:p>
        </p:txBody>
      </p:sp>
      <p:sp>
        <p:nvSpPr>
          <p:cNvPr id="41" name="Rounded Rectangle 31">
            <a:extLst>
              <a:ext uri="{FF2B5EF4-FFF2-40B4-BE49-F238E27FC236}">
                <a16:creationId xmlns:a16="http://schemas.microsoft.com/office/drawing/2014/main" id="{EAF122B3-02B8-DEBD-C053-FA2738F7EFEA}"/>
              </a:ext>
            </a:extLst>
          </p:cNvPr>
          <p:cNvSpPr/>
          <p:nvPr/>
        </p:nvSpPr>
        <p:spPr>
          <a:xfrm>
            <a:off x="6211305" y="4038382"/>
            <a:ext cx="5758024" cy="1883494"/>
          </a:xfrm>
          <a:prstGeom prst="roundRect">
            <a:avLst/>
          </a:prstGeom>
          <a:solidFill>
            <a:srgbClr val="FFFFFF"/>
          </a:solidFill>
          <a:ln w="12700">
            <a:solidFill>
              <a:srgbClr val="DFE4E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2" name="Rectangle 32">
            <a:extLst>
              <a:ext uri="{FF2B5EF4-FFF2-40B4-BE49-F238E27FC236}">
                <a16:creationId xmlns:a16="http://schemas.microsoft.com/office/drawing/2014/main" id="{130FDCA9-FE5E-DBC2-C10A-2B7B22D9FB2E}"/>
              </a:ext>
            </a:extLst>
          </p:cNvPr>
          <p:cNvSpPr/>
          <p:nvPr/>
        </p:nvSpPr>
        <p:spPr>
          <a:xfrm>
            <a:off x="6155939" y="4322225"/>
            <a:ext cx="91440" cy="1481328"/>
          </a:xfrm>
          <a:prstGeom prst="rect">
            <a:avLst/>
          </a:prstGeom>
          <a:solidFill>
            <a:srgbClr val="D14C4C"/>
          </a:solidFill>
          <a:ln>
            <a:solidFill>
              <a:srgbClr val="D14C4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44" name="TextBox 35">
            <a:extLst>
              <a:ext uri="{FF2B5EF4-FFF2-40B4-BE49-F238E27FC236}">
                <a16:creationId xmlns:a16="http://schemas.microsoft.com/office/drawing/2014/main" id="{76891E83-5647-19CB-BF00-8C281382D1FE}"/>
              </a:ext>
            </a:extLst>
          </p:cNvPr>
          <p:cNvSpPr txBox="1"/>
          <p:nvPr/>
        </p:nvSpPr>
        <p:spPr>
          <a:xfrm>
            <a:off x="6493764" y="4023360"/>
            <a:ext cx="347472" cy="201168"/>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000" b="1">
                <a:solidFill>
                  <a:srgbClr val="FFFFFF"/>
                </a:solidFill>
                <a:latin typeface="微软雅黑" panose="020B0503020204020204" charset="-122"/>
              </a:rPr>
              <a:t>04</a:t>
            </a:r>
          </a:p>
        </p:txBody>
      </p:sp>
      <p:sp>
        <p:nvSpPr>
          <p:cNvPr id="46" name="TextBox 37">
            <a:extLst>
              <a:ext uri="{FF2B5EF4-FFF2-40B4-BE49-F238E27FC236}">
                <a16:creationId xmlns:a16="http://schemas.microsoft.com/office/drawing/2014/main" id="{EA323F39-CFC1-B110-8572-B33B29A2CE0A}"/>
              </a:ext>
            </a:extLst>
          </p:cNvPr>
          <p:cNvSpPr txBox="1"/>
          <p:nvPr/>
        </p:nvSpPr>
        <p:spPr>
          <a:xfrm>
            <a:off x="6337036" y="4641979"/>
            <a:ext cx="5594681" cy="851195"/>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Aft>
                <a:spcPts val="200"/>
              </a:spcAft>
            </a:pPr>
            <a:r>
              <a:rPr sz="2000" dirty="0">
                <a:latin typeface="宋体" panose="02010600030101010101" pitchFamily="2" charset="-122"/>
                <a:ea typeface="宋体" panose="02010600030101010101" pitchFamily="2" charset="-122"/>
              </a:rPr>
              <a:t>• </a:t>
            </a:r>
            <a:r>
              <a:rPr sz="2000" dirty="0" err="1">
                <a:latin typeface="宋体" panose="02010600030101010101" pitchFamily="2" charset="-122"/>
                <a:ea typeface="宋体" panose="02010600030101010101" pitchFamily="2" charset="-122"/>
              </a:rPr>
              <a:t>中、美、日等科研产出大国在撤稿论文绝对规模上占据主导</a:t>
            </a:r>
            <a:endParaRPr sz="2000" dirty="0">
              <a:latin typeface="宋体" panose="02010600030101010101" pitchFamily="2" charset="-122"/>
              <a:ea typeface="宋体" panose="02010600030101010101" pitchFamily="2" charset="-122"/>
            </a:endParaRPr>
          </a:p>
        </p:txBody>
      </p:sp>
      <p:sp>
        <p:nvSpPr>
          <p:cNvPr id="47" name="Rounded Rectangle 38">
            <a:extLst>
              <a:ext uri="{FF2B5EF4-FFF2-40B4-BE49-F238E27FC236}">
                <a16:creationId xmlns:a16="http://schemas.microsoft.com/office/drawing/2014/main" id="{C8E47BE2-4CC4-4C88-6FAB-B3A1BA85BDB1}"/>
              </a:ext>
            </a:extLst>
          </p:cNvPr>
          <p:cNvSpPr/>
          <p:nvPr/>
        </p:nvSpPr>
        <p:spPr>
          <a:xfrm>
            <a:off x="502158" y="6005946"/>
            <a:ext cx="11128248" cy="719479"/>
          </a:xfrm>
          <a:prstGeom prst="roundRect">
            <a:avLst/>
          </a:prstGeom>
          <a:solidFill>
            <a:srgbClr val="0C2860"/>
          </a:solidFill>
          <a:ln w="12700">
            <a:solidFill>
              <a:srgbClr val="0C286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8" name="TextBox 39">
            <a:extLst>
              <a:ext uri="{FF2B5EF4-FFF2-40B4-BE49-F238E27FC236}">
                <a16:creationId xmlns:a16="http://schemas.microsoft.com/office/drawing/2014/main" id="{A0A62CB3-1EE1-C7EA-FDA9-94AED1BAC827}"/>
              </a:ext>
            </a:extLst>
          </p:cNvPr>
          <p:cNvSpPr txBox="1"/>
          <p:nvPr/>
        </p:nvSpPr>
        <p:spPr>
          <a:xfrm>
            <a:off x="514040" y="6227612"/>
            <a:ext cx="1513801" cy="359073"/>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FFD54F"/>
                </a:solidFill>
                <a:latin typeface="微软雅黑" panose="020B0503020204020204" charset="-122"/>
              </a:rPr>
              <a:t>延伸发现</a:t>
            </a:r>
            <a:endParaRPr sz="2000" b="1" dirty="0">
              <a:solidFill>
                <a:srgbClr val="FFD54F"/>
              </a:solidFill>
              <a:latin typeface="微软雅黑" panose="020B0503020204020204" charset="-122"/>
            </a:endParaRPr>
          </a:p>
        </p:txBody>
      </p:sp>
      <p:sp>
        <p:nvSpPr>
          <p:cNvPr id="49" name="TextBox 40">
            <a:extLst>
              <a:ext uri="{FF2B5EF4-FFF2-40B4-BE49-F238E27FC236}">
                <a16:creationId xmlns:a16="http://schemas.microsoft.com/office/drawing/2014/main" id="{7FF7BBFB-9C58-1E6A-DB2D-FD1059D3602B}"/>
              </a:ext>
            </a:extLst>
          </p:cNvPr>
          <p:cNvSpPr txBox="1"/>
          <p:nvPr/>
        </p:nvSpPr>
        <p:spPr>
          <a:xfrm>
            <a:off x="1685358" y="6253261"/>
            <a:ext cx="9964283" cy="307777"/>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b="0" dirty="0">
                <a:solidFill>
                  <a:srgbClr val="FFFFFF"/>
                </a:solidFill>
                <a:latin typeface="微软雅黑" panose="020B0503020204020204" charset="-122"/>
              </a:rPr>
              <a:t>全球</a:t>
            </a:r>
            <a:r>
              <a:rPr sz="2000" b="1" dirty="0">
                <a:solidFill>
                  <a:srgbClr val="FFFFFF"/>
                </a:solidFill>
                <a:latin typeface="微软雅黑" panose="020B0503020204020204" charset="-122"/>
              </a:rPr>
              <a:t>撤稿时滞整体呈缩短趋势</a:t>
            </a:r>
            <a:r>
              <a:rPr sz="2000" b="0" dirty="0">
                <a:solidFill>
                  <a:srgbClr val="FFFFFF"/>
                </a:solidFill>
                <a:latin typeface="微软雅黑" panose="020B0503020204020204" charset="-122"/>
              </a:rPr>
              <a:t>，但学术不端、</a:t>
            </a:r>
            <a:r>
              <a:rPr sz="2000" b="0" dirty="0">
                <a:solidFill>
                  <a:srgbClr val="FFFFFF"/>
                </a:solidFill>
                <a:latin typeface="Times New Roman" panose="02020603050405020304" pitchFamily="18" charset="0"/>
                <a:cs typeface="Times New Roman" panose="02020603050405020304" pitchFamily="18" charset="0"/>
              </a:rPr>
              <a:t>Q1</a:t>
            </a:r>
            <a:r>
              <a:rPr sz="2000" b="0" dirty="0">
                <a:solidFill>
                  <a:srgbClr val="FFFFFF"/>
                </a:solidFill>
                <a:latin typeface="微软雅黑" panose="020B0503020204020204" charset="-122"/>
              </a:rPr>
              <a:t>期刊及基础科学论文的撤稿时滞仍较长。</a:t>
            </a:r>
          </a:p>
        </p:txBody>
      </p:sp>
      <p:sp>
        <p:nvSpPr>
          <p:cNvPr id="50" name="Rectangle 11">
            <a:extLst>
              <a:ext uri="{FF2B5EF4-FFF2-40B4-BE49-F238E27FC236}">
                <a16:creationId xmlns:a16="http://schemas.microsoft.com/office/drawing/2014/main" id="{B85267AF-1C55-6E71-7D99-93C8CB592B3B}"/>
              </a:ext>
            </a:extLst>
          </p:cNvPr>
          <p:cNvSpPr/>
          <p:nvPr/>
        </p:nvSpPr>
        <p:spPr>
          <a:xfrm>
            <a:off x="108489" y="2117732"/>
            <a:ext cx="91440" cy="1481328"/>
          </a:xfrm>
          <a:prstGeom prst="rect">
            <a:avLst/>
          </a:prstGeom>
          <a:solidFill>
            <a:srgbClr val="F3982B"/>
          </a:solidFill>
          <a:ln>
            <a:solidFill>
              <a:srgbClr val="F3982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1" name="Rectangle 25">
            <a:extLst>
              <a:ext uri="{FF2B5EF4-FFF2-40B4-BE49-F238E27FC236}">
                <a16:creationId xmlns:a16="http://schemas.microsoft.com/office/drawing/2014/main" id="{96752EFB-1793-AF6E-027F-D6DF09A8BC57}"/>
              </a:ext>
            </a:extLst>
          </p:cNvPr>
          <p:cNvSpPr/>
          <p:nvPr/>
        </p:nvSpPr>
        <p:spPr>
          <a:xfrm>
            <a:off x="80202" y="4273139"/>
            <a:ext cx="91440" cy="1481328"/>
          </a:xfrm>
          <a:prstGeom prst="rect">
            <a:avLst/>
          </a:prstGeom>
          <a:solidFill>
            <a:srgbClr val="3C6DBC"/>
          </a:solidFill>
          <a:ln>
            <a:solidFill>
              <a:srgbClr val="3C6DB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55" name="组合 54">
            <a:extLst>
              <a:ext uri="{FF2B5EF4-FFF2-40B4-BE49-F238E27FC236}">
                <a16:creationId xmlns:a16="http://schemas.microsoft.com/office/drawing/2014/main" id="{EF1C1DB4-B432-F4D9-90C9-8E8DDEEB7D0D}"/>
              </a:ext>
            </a:extLst>
          </p:cNvPr>
          <p:cNvGrpSpPr/>
          <p:nvPr/>
        </p:nvGrpSpPr>
        <p:grpSpPr>
          <a:xfrm>
            <a:off x="438678" y="2017025"/>
            <a:ext cx="1417320" cy="438912"/>
            <a:chOff x="5387340" y="3209544"/>
            <a:chExt cx="1417320" cy="438912"/>
          </a:xfrm>
        </p:grpSpPr>
        <p:sp>
          <p:nvSpPr>
            <p:cNvPr id="52" name="Rounded Rectangle 12">
              <a:extLst>
                <a:ext uri="{FF2B5EF4-FFF2-40B4-BE49-F238E27FC236}">
                  <a16:creationId xmlns:a16="http://schemas.microsoft.com/office/drawing/2014/main" id="{D70AE934-AEC6-2D0B-41F8-FE272BE54463}"/>
                </a:ext>
              </a:extLst>
            </p:cNvPr>
            <p:cNvSpPr/>
            <p:nvPr/>
          </p:nvSpPr>
          <p:spPr>
            <a:xfrm>
              <a:off x="5387340" y="3209544"/>
              <a:ext cx="1417320" cy="438912"/>
            </a:xfrm>
            <a:prstGeom prst="roundRect">
              <a:avLst/>
            </a:prstGeom>
            <a:solidFill>
              <a:srgbClr val="FFF7ED"/>
            </a:solidFill>
            <a:ln>
              <a:solidFill>
                <a:srgbClr val="FFF7ED"/>
              </a:solidFill>
            </a:ln>
          </p:spPr>
          <p:style>
            <a:lnRef idx="1">
              <a:schemeClr val="accent1"/>
            </a:lnRef>
            <a:fillRef idx="3">
              <a:schemeClr val="accent1"/>
            </a:fillRef>
            <a:effectRef idx="2">
              <a:schemeClr val="accent1"/>
            </a:effectRef>
            <a:fontRef idx="minor">
              <a:schemeClr val="lt1"/>
            </a:fontRef>
          </p:style>
          <p:txBody>
            <a:bodyPr wrap="square" lIns="25400" tIns="25400" rIns="25400" bIns="25400" rtlCol="0" anchor="t"/>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l"/>
              <a:endParaRPr sz="1800" b="0" dirty="0">
                <a:solidFill>
                  <a:srgbClr val="363C4A"/>
                </a:solidFill>
                <a:latin typeface="微软雅黑" panose="020B0503020204020204" charset="-122"/>
              </a:endParaRPr>
            </a:p>
          </p:txBody>
        </p:sp>
        <p:sp>
          <p:nvSpPr>
            <p:cNvPr id="53" name="Oval 13">
              <a:extLst>
                <a:ext uri="{FF2B5EF4-FFF2-40B4-BE49-F238E27FC236}">
                  <a16:creationId xmlns:a16="http://schemas.microsoft.com/office/drawing/2014/main" id="{C5D5800C-B9FD-B70F-6B24-A6F8E635EF9C}"/>
                </a:ext>
              </a:extLst>
            </p:cNvPr>
            <p:cNvSpPr/>
            <p:nvPr/>
          </p:nvSpPr>
          <p:spPr>
            <a:xfrm>
              <a:off x="5433060" y="3246120"/>
              <a:ext cx="347472" cy="347472"/>
            </a:xfrm>
            <a:prstGeom prst="ellipse">
              <a:avLst/>
            </a:prstGeom>
            <a:solidFill>
              <a:srgbClr val="F3982B"/>
            </a:solidFill>
            <a:ln>
              <a:solidFill>
                <a:srgbClr val="F3982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4" name="TextBox 14">
              <a:extLst>
                <a:ext uri="{FF2B5EF4-FFF2-40B4-BE49-F238E27FC236}">
                  <a16:creationId xmlns:a16="http://schemas.microsoft.com/office/drawing/2014/main" id="{1FA6FF4C-8BBE-DDF7-57FD-BA3C2DE353FF}"/>
                </a:ext>
              </a:extLst>
            </p:cNvPr>
            <p:cNvSpPr txBox="1"/>
            <p:nvPr/>
          </p:nvSpPr>
          <p:spPr>
            <a:xfrm>
              <a:off x="5424175" y="3271229"/>
              <a:ext cx="347472" cy="297517"/>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600" b="1" dirty="0">
                  <a:solidFill>
                    <a:srgbClr val="FFFFFF"/>
                  </a:solidFill>
                  <a:latin typeface="微软雅黑" panose="020B0503020204020204" charset="-122"/>
                </a:rPr>
                <a:t>1</a:t>
              </a:r>
            </a:p>
          </p:txBody>
        </p:sp>
      </p:grpSp>
      <p:sp>
        <p:nvSpPr>
          <p:cNvPr id="29" name="TextBox 15">
            <a:extLst>
              <a:ext uri="{FF2B5EF4-FFF2-40B4-BE49-F238E27FC236}">
                <a16:creationId xmlns:a16="http://schemas.microsoft.com/office/drawing/2014/main" id="{97B40402-680B-9ACD-02BA-954B597CEDD7}"/>
              </a:ext>
            </a:extLst>
          </p:cNvPr>
          <p:cNvSpPr txBox="1"/>
          <p:nvPr/>
        </p:nvSpPr>
        <p:spPr>
          <a:xfrm>
            <a:off x="855106" y="2079701"/>
            <a:ext cx="991513" cy="328295"/>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b="1" dirty="0" err="1">
                <a:solidFill>
                  <a:srgbClr val="26314C"/>
                </a:solidFill>
                <a:latin typeface="微软雅黑" panose="020B0503020204020204" charset="-122"/>
              </a:rPr>
              <a:t>时间演化</a:t>
            </a:r>
            <a:endParaRPr b="1" dirty="0">
              <a:solidFill>
                <a:srgbClr val="26314C"/>
              </a:solidFill>
              <a:latin typeface="微软雅黑" panose="020B0503020204020204" charset="-122"/>
            </a:endParaRPr>
          </a:p>
        </p:txBody>
      </p:sp>
      <p:sp>
        <p:nvSpPr>
          <p:cNvPr id="56" name="Oval 20">
            <a:extLst>
              <a:ext uri="{FF2B5EF4-FFF2-40B4-BE49-F238E27FC236}">
                <a16:creationId xmlns:a16="http://schemas.microsoft.com/office/drawing/2014/main" id="{FA9C7EFF-BB6B-8CF8-6807-F96BF746C259}"/>
              </a:ext>
            </a:extLst>
          </p:cNvPr>
          <p:cNvSpPr/>
          <p:nvPr/>
        </p:nvSpPr>
        <p:spPr>
          <a:xfrm>
            <a:off x="6320028" y="1961533"/>
            <a:ext cx="347472" cy="347472"/>
          </a:xfrm>
          <a:prstGeom prst="ellipse">
            <a:avLst/>
          </a:prstGeom>
          <a:solidFill>
            <a:srgbClr val="3A9C91"/>
          </a:solidFill>
          <a:ln>
            <a:solidFill>
              <a:srgbClr val="3A9C9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61" name="组合 60">
            <a:extLst>
              <a:ext uri="{FF2B5EF4-FFF2-40B4-BE49-F238E27FC236}">
                <a16:creationId xmlns:a16="http://schemas.microsoft.com/office/drawing/2014/main" id="{2E969976-C5E8-FAAF-D19B-1CBCC50DE892}"/>
              </a:ext>
            </a:extLst>
          </p:cNvPr>
          <p:cNvGrpSpPr/>
          <p:nvPr/>
        </p:nvGrpSpPr>
        <p:grpSpPr>
          <a:xfrm>
            <a:off x="359329" y="4087966"/>
            <a:ext cx="1417320" cy="438912"/>
            <a:chOff x="5387340" y="3209544"/>
            <a:chExt cx="1417320" cy="438912"/>
          </a:xfrm>
        </p:grpSpPr>
        <p:sp>
          <p:nvSpPr>
            <p:cNvPr id="58" name="Rounded Rectangle 26">
              <a:extLst>
                <a:ext uri="{FF2B5EF4-FFF2-40B4-BE49-F238E27FC236}">
                  <a16:creationId xmlns:a16="http://schemas.microsoft.com/office/drawing/2014/main" id="{46E48C0F-21D1-2817-E82B-903396E07A26}"/>
                </a:ext>
              </a:extLst>
            </p:cNvPr>
            <p:cNvSpPr/>
            <p:nvPr/>
          </p:nvSpPr>
          <p:spPr>
            <a:xfrm>
              <a:off x="5387340" y="3209544"/>
              <a:ext cx="1417320" cy="438912"/>
            </a:xfrm>
            <a:prstGeom prst="roundRect">
              <a:avLst/>
            </a:prstGeom>
            <a:solidFill>
              <a:srgbClr val="EFF5FF"/>
            </a:solidFill>
            <a:ln>
              <a:solidFill>
                <a:srgbClr val="EFF5FF"/>
              </a:solidFill>
            </a:ln>
          </p:spPr>
          <p:style>
            <a:lnRef idx="1">
              <a:schemeClr val="accent1"/>
            </a:lnRef>
            <a:fillRef idx="3">
              <a:schemeClr val="accent1"/>
            </a:fillRef>
            <a:effectRef idx="2">
              <a:schemeClr val="accent1"/>
            </a:effectRef>
            <a:fontRef idx="minor">
              <a:schemeClr val="lt1"/>
            </a:fontRef>
          </p:style>
          <p:txBody>
            <a:bodyPr wrap="square" lIns="25400" tIns="25400" rIns="25400" bIns="25400" rtlCol="0" anchor="t"/>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l"/>
              <a:endParaRPr sz="1800" b="0">
                <a:solidFill>
                  <a:srgbClr val="363C4A"/>
                </a:solidFill>
                <a:latin typeface="微软雅黑" panose="020B0503020204020204" charset="-122"/>
              </a:endParaRPr>
            </a:p>
          </p:txBody>
        </p:sp>
        <p:sp>
          <p:nvSpPr>
            <p:cNvPr id="59" name="Oval 27">
              <a:extLst>
                <a:ext uri="{FF2B5EF4-FFF2-40B4-BE49-F238E27FC236}">
                  <a16:creationId xmlns:a16="http://schemas.microsoft.com/office/drawing/2014/main" id="{00236719-77DB-CD0C-2D40-42022B79D863}"/>
                </a:ext>
              </a:extLst>
            </p:cNvPr>
            <p:cNvSpPr/>
            <p:nvPr/>
          </p:nvSpPr>
          <p:spPr>
            <a:xfrm>
              <a:off x="5433060" y="3246120"/>
              <a:ext cx="347472" cy="347472"/>
            </a:xfrm>
            <a:prstGeom prst="ellipse">
              <a:avLst/>
            </a:prstGeom>
            <a:solidFill>
              <a:srgbClr val="3C6DBC"/>
            </a:solidFill>
            <a:ln>
              <a:solidFill>
                <a:srgbClr val="3C6DB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60" name="TextBox 28">
              <a:extLst>
                <a:ext uri="{FF2B5EF4-FFF2-40B4-BE49-F238E27FC236}">
                  <a16:creationId xmlns:a16="http://schemas.microsoft.com/office/drawing/2014/main" id="{AF29BA14-3563-7C31-47FB-EA6249F1E934}"/>
                </a:ext>
              </a:extLst>
            </p:cNvPr>
            <p:cNvSpPr txBox="1"/>
            <p:nvPr/>
          </p:nvSpPr>
          <p:spPr>
            <a:xfrm>
              <a:off x="5433060" y="3282545"/>
              <a:ext cx="347472" cy="297517"/>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600" b="1" dirty="0">
                  <a:solidFill>
                    <a:srgbClr val="FFFFFF"/>
                  </a:solidFill>
                  <a:latin typeface="微软雅黑" panose="020B0503020204020204" charset="-122"/>
                </a:rPr>
                <a:t>3</a:t>
              </a:r>
            </a:p>
          </p:txBody>
        </p:sp>
      </p:grpSp>
      <p:sp>
        <p:nvSpPr>
          <p:cNvPr id="57" name="TextBox 21">
            <a:extLst>
              <a:ext uri="{FF2B5EF4-FFF2-40B4-BE49-F238E27FC236}">
                <a16:creationId xmlns:a16="http://schemas.microsoft.com/office/drawing/2014/main" id="{B7C24E82-BDB1-21C2-F46F-5ABD9557EBA8}"/>
              </a:ext>
            </a:extLst>
          </p:cNvPr>
          <p:cNvSpPr txBox="1"/>
          <p:nvPr/>
        </p:nvSpPr>
        <p:spPr>
          <a:xfrm>
            <a:off x="6320028" y="1989468"/>
            <a:ext cx="347472" cy="297517"/>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600" b="1" dirty="0">
                <a:solidFill>
                  <a:srgbClr val="FFFFFF"/>
                </a:solidFill>
                <a:latin typeface="微软雅黑" panose="020B0503020204020204" charset="-122"/>
              </a:rPr>
              <a:t>2</a:t>
            </a:r>
          </a:p>
        </p:txBody>
      </p:sp>
      <p:sp>
        <p:nvSpPr>
          <p:cNvPr id="39" name="TextBox 29">
            <a:extLst>
              <a:ext uri="{FF2B5EF4-FFF2-40B4-BE49-F238E27FC236}">
                <a16:creationId xmlns:a16="http://schemas.microsoft.com/office/drawing/2014/main" id="{B44DE30C-195B-883F-FCD1-682E3B8D4563}"/>
              </a:ext>
            </a:extLst>
          </p:cNvPr>
          <p:cNvSpPr txBox="1"/>
          <p:nvPr/>
        </p:nvSpPr>
        <p:spPr>
          <a:xfrm>
            <a:off x="749163" y="4134130"/>
            <a:ext cx="4526280" cy="328295"/>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b="1" dirty="0" err="1">
                <a:solidFill>
                  <a:srgbClr val="26314C"/>
                </a:solidFill>
                <a:latin typeface="微软雅黑" panose="020B0503020204020204" charset="-122"/>
              </a:rPr>
              <a:t>期刊属性</a:t>
            </a:r>
            <a:endParaRPr b="1" dirty="0">
              <a:solidFill>
                <a:srgbClr val="26314C"/>
              </a:solidFill>
              <a:latin typeface="微软雅黑" panose="020B0503020204020204" charset="-122"/>
            </a:endParaRPr>
          </a:p>
        </p:txBody>
      </p:sp>
      <p:sp>
        <p:nvSpPr>
          <p:cNvPr id="65" name="Rounded Rectangle 33">
            <a:extLst>
              <a:ext uri="{FF2B5EF4-FFF2-40B4-BE49-F238E27FC236}">
                <a16:creationId xmlns:a16="http://schemas.microsoft.com/office/drawing/2014/main" id="{98E9C710-3ABF-8DB6-E8A5-0D65CA70C85A}"/>
              </a:ext>
            </a:extLst>
          </p:cNvPr>
          <p:cNvSpPr/>
          <p:nvPr/>
        </p:nvSpPr>
        <p:spPr>
          <a:xfrm>
            <a:off x="6374892" y="4169023"/>
            <a:ext cx="1417320" cy="438912"/>
          </a:xfrm>
          <a:prstGeom prst="roundRect">
            <a:avLst/>
          </a:prstGeom>
          <a:solidFill>
            <a:srgbClr val="FEF2F2"/>
          </a:solidFill>
          <a:ln>
            <a:solidFill>
              <a:srgbClr val="FEF2F2"/>
            </a:solidFill>
          </a:ln>
        </p:spPr>
        <p:style>
          <a:lnRef idx="1">
            <a:schemeClr val="accent1"/>
          </a:lnRef>
          <a:fillRef idx="3">
            <a:schemeClr val="accent1"/>
          </a:fillRef>
          <a:effectRef idx="2">
            <a:schemeClr val="accent1"/>
          </a:effectRef>
          <a:fontRef idx="minor">
            <a:schemeClr val="lt1"/>
          </a:fontRef>
        </p:style>
        <p:txBody>
          <a:bodyPr wrap="square" lIns="25400" tIns="25400" rIns="25400" bIns="25400" rtlCol="0" anchor="t"/>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l"/>
            <a:endParaRPr sz="1800" b="0">
              <a:solidFill>
                <a:srgbClr val="363C4A"/>
              </a:solidFill>
              <a:latin typeface="微软雅黑" panose="020B0503020204020204" charset="-122"/>
            </a:endParaRPr>
          </a:p>
        </p:txBody>
      </p:sp>
      <p:sp>
        <p:nvSpPr>
          <p:cNvPr id="66" name="Oval 34">
            <a:extLst>
              <a:ext uri="{FF2B5EF4-FFF2-40B4-BE49-F238E27FC236}">
                <a16:creationId xmlns:a16="http://schemas.microsoft.com/office/drawing/2014/main" id="{8CDCC6A2-76A8-30B2-2419-416D85746371}"/>
              </a:ext>
            </a:extLst>
          </p:cNvPr>
          <p:cNvSpPr/>
          <p:nvPr/>
        </p:nvSpPr>
        <p:spPr>
          <a:xfrm>
            <a:off x="6366251" y="4217715"/>
            <a:ext cx="347472" cy="347472"/>
          </a:xfrm>
          <a:prstGeom prst="ellipse">
            <a:avLst/>
          </a:prstGeom>
          <a:solidFill>
            <a:srgbClr val="D14C4C"/>
          </a:solidFill>
          <a:ln>
            <a:solidFill>
              <a:srgbClr val="D14C4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67" name="TextBox 35">
            <a:extLst>
              <a:ext uri="{FF2B5EF4-FFF2-40B4-BE49-F238E27FC236}">
                <a16:creationId xmlns:a16="http://schemas.microsoft.com/office/drawing/2014/main" id="{037D9A9F-EAA0-3FA0-CA30-2DC3062F52C6}"/>
              </a:ext>
            </a:extLst>
          </p:cNvPr>
          <p:cNvSpPr txBox="1"/>
          <p:nvPr/>
        </p:nvSpPr>
        <p:spPr>
          <a:xfrm>
            <a:off x="6365806" y="4246577"/>
            <a:ext cx="347472" cy="297517"/>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600" b="1" dirty="0">
                <a:solidFill>
                  <a:srgbClr val="FFFFFF"/>
                </a:solidFill>
                <a:latin typeface="微软雅黑" panose="020B0503020204020204" charset="-122"/>
              </a:rPr>
              <a:t>4</a:t>
            </a:r>
          </a:p>
        </p:txBody>
      </p:sp>
      <p:sp>
        <p:nvSpPr>
          <p:cNvPr id="45" name="TextBox 36">
            <a:extLst>
              <a:ext uri="{FF2B5EF4-FFF2-40B4-BE49-F238E27FC236}">
                <a16:creationId xmlns:a16="http://schemas.microsoft.com/office/drawing/2014/main" id="{B907776F-A4E7-5547-76C8-003BD78B834A}"/>
              </a:ext>
            </a:extLst>
          </p:cNvPr>
          <p:cNvSpPr txBox="1"/>
          <p:nvPr/>
        </p:nvSpPr>
        <p:spPr>
          <a:xfrm>
            <a:off x="6713278" y="4229614"/>
            <a:ext cx="4526280" cy="328295"/>
          </a:xfrm>
          <a:prstGeom prst="rect">
            <a:avLst/>
          </a:prstGeom>
          <a:noFill/>
        </p:spPr>
        <p:txBody>
          <a:bodyPr wrap="square" lIns="25400" tIns="25400" rIns="25400" bIns="254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b="1" dirty="0" err="1">
                <a:solidFill>
                  <a:srgbClr val="26314C"/>
                </a:solidFill>
                <a:latin typeface="微软雅黑" panose="020B0503020204020204" charset="-122"/>
              </a:rPr>
              <a:t>国家分布</a:t>
            </a:r>
            <a:endParaRPr b="1" dirty="0">
              <a:solidFill>
                <a:srgbClr val="26314C"/>
              </a:solidFill>
              <a:latin typeface="微软雅黑" panose="020B0503020204020204" charset="-122"/>
            </a:endParaRPr>
          </a:p>
        </p:txBody>
      </p:sp>
    </p:spTree>
    <p:extLst>
      <p:ext uri="{BB962C8B-B14F-4D97-AF65-F5344CB8AC3E}">
        <p14:creationId xmlns:p14="http://schemas.microsoft.com/office/powerpoint/2010/main" val="3288121840"/>
      </p:ext>
    </p:extLst>
  </p:cSld>
  <p:clrMapOvr>
    <a:masterClrMapping/>
  </p:clrMapOvr>
  <mc:AlternateContent xmlns:mc="http://schemas.openxmlformats.org/markup-compatibility/2006">
    <mc:Choice xmlns:p14="http://schemas.microsoft.com/office/powerpoint/2010/main" Requires="p14">
      <p:transition p14:dur="10" advTm="43861"/>
    </mc:Choice>
    <mc:Fallback>
      <p:transition advTm="4386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7AB46-2D48-345C-825E-338ABFF270D3}"/>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F468E4FA-629F-2EA1-334B-0FBC2875272F}"/>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C217EFD4-9083-CB39-28AE-B27E92E68BB3}"/>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43290489-2320-0020-6E05-DD1ADC6790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3F800638-45CD-AD61-608B-6998AF3DE796}"/>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AF658E70-0A58-0CBA-11CF-EC654B1D470B}"/>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B9BBD439-82A4-E23F-9CB4-D4409957FE74}"/>
              </a:ext>
            </a:extLst>
          </p:cNvPr>
          <p:cNvSpPr txBox="1"/>
          <p:nvPr/>
        </p:nvSpPr>
        <p:spPr>
          <a:xfrm>
            <a:off x="908071" y="124158"/>
            <a:ext cx="5870935"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2.2 </a:t>
            </a:r>
            <a:r>
              <a:rPr lang="zh-CN" altLang="en-US" sz="3200" b="1" dirty="0">
                <a:solidFill>
                  <a:srgbClr val="002060"/>
                </a:solidFill>
                <a:latin typeface="+mn-ea"/>
              </a:rPr>
              <a:t>研究综述</a:t>
            </a:r>
            <a:r>
              <a:rPr lang="en-US" altLang="zh-CN" sz="3200" b="1" dirty="0">
                <a:solidFill>
                  <a:srgbClr val="002060"/>
                </a:solidFill>
                <a:latin typeface="+mn-ea"/>
              </a:rPr>
              <a:t>—</a:t>
            </a:r>
            <a:r>
              <a:rPr lang="zh-CN" altLang="en-US" sz="3200" b="1" dirty="0">
                <a:solidFill>
                  <a:srgbClr val="002060"/>
                </a:solidFill>
                <a:latin typeface="+mn-ea"/>
              </a:rPr>
              <a:t>撤稿时滞</a:t>
            </a:r>
            <a:endParaRPr lang="zh-CN" altLang="en-US" sz="3200" b="1" dirty="0">
              <a:latin typeface="+mn-ea"/>
            </a:endParaRPr>
          </a:p>
        </p:txBody>
      </p:sp>
      <p:sp>
        <p:nvSpPr>
          <p:cNvPr id="22" name="TextBox 4">
            <a:extLst>
              <a:ext uri="{FF2B5EF4-FFF2-40B4-BE49-F238E27FC236}">
                <a16:creationId xmlns:a16="http://schemas.microsoft.com/office/drawing/2014/main" id="{F3FF1C06-C7DE-9F56-A911-52256408BAF2}"/>
              </a:ext>
            </a:extLst>
          </p:cNvPr>
          <p:cNvSpPr txBox="1"/>
          <p:nvPr/>
        </p:nvSpPr>
        <p:spPr>
          <a:xfrm>
            <a:off x="975360" y="1508760"/>
            <a:ext cx="10515600" cy="461665"/>
          </a:xfrm>
          <a:prstGeom prst="rect">
            <a:avLst/>
          </a:prstGeom>
          <a:noFill/>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err="1">
                <a:solidFill>
                  <a:srgbClr val="16325C"/>
                </a:solidFill>
                <a:latin typeface="宋体" panose="02010600030101010101" pitchFamily="2" charset="-122"/>
                <a:ea typeface="宋体" panose="02010600030101010101" pitchFamily="2" charset="-122"/>
                <a:cs typeface="宋体" panose="02010600030101010101" pitchFamily="2" charset="-122"/>
              </a:rPr>
              <a:t>发表</a:t>
            </a:r>
            <a:r>
              <a:rPr sz="2400" b="1" dirty="0">
                <a:solidFill>
                  <a:srgbClr val="16325C"/>
                </a:solidFill>
                <a:latin typeface="宋体" panose="02010600030101010101" pitchFamily="2" charset="-122"/>
                <a:ea typeface="宋体" panose="02010600030101010101" pitchFamily="2" charset="-122"/>
                <a:cs typeface="宋体" panose="02010600030101010101" pitchFamily="2" charset="-122"/>
              </a:rPr>
              <a:t> → </a:t>
            </a:r>
            <a:r>
              <a:rPr sz="2400" b="1" dirty="0" err="1">
                <a:solidFill>
                  <a:srgbClr val="16325C"/>
                </a:solidFill>
                <a:latin typeface="宋体" panose="02010600030101010101" pitchFamily="2" charset="-122"/>
                <a:ea typeface="宋体" panose="02010600030101010101" pitchFamily="2" charset="-122"/>
                <a:cs typeface="宋体" panose="02010600030101010101" pitchFamily="2" charset="-122"/>
              </a:rPr>
              <a:t>被引用</a:t>
            </a:r>
            <a:r>
              <a:rPr sz="2400" b="1" dirty="0">
                <a:solidFill>
                  <a:srgbClr val="16325C"/>
                </a:solidFill>
                <a:latin typeface="宋体" panose="02010600030101010101" pitchFamily="2" charset="-122"/>
                <a:ea typeface="宋体" panose="02010600030101010101" pitchFamily="2" charset="-122"/>
                <a:cs typeface="宋体" panose="02010600030101010101" pitchFamily="2" charset="-122"/>
              </a:rPr>
              <a:t> → </a:t>
            </a:r>
            <a:r>
              <a:rPr sz="2400" b="1" dirty="0" err="1">
                <a:solidFill>
                  <a:srgbClr val="16325C"/>
                </a:solidFill>
                <a:latin typeface="宋体" panose="02010600030101010101" pitchFamily="2" charset="-122"/>
                <a:ea typeface="宋体" panose="02010600030101010101" pitchFamily="2" charset="-122"/>
                <a:cs typeface="宋体" panose="02010600030101010101" pitchFamily="2" charset="-122"/>
              </a:rPr>
              <a:t>被发现</a:t>
            </a:r>
            <a:r>
              <a:rPr sz="2400" b="1" dirty="0">
                <a:solidFill>
                  <a:srgbClr val="16325C"/>
                </a:solidFill>
                <a:latin typeface="宋体" panose="02010600030101010101" pitchFamily="2" charset="-122"/>
                <a:ea typeface="宋体" panose="02010600030101010101" pitchFamily="2" charset="-122"/>
                <a:cs typeface="宋体" panose="02010600030101010101" pitchFamily="2" charset="-122"/>
              </a:rPr>
              <a:t>/</a:t>
            </a:r>
            <a:r>
              <a:rPr sz="2400" b="1" dirty="0" err="1">
                <a:solidFill>
                  <a:srgbClr val="16325C"/>
                </a:solidFill>
                <a:latin typeface="宋体" panose="02010600030101010101" pitchFamily="2" charset="-122"/>
                <a:ea typeface="宋体" panose="02010600030101010101" pitchFamily="2" charset="-122"/>
                <a:cs typeface="宋体" panose="02010600030101010101" pitchFamily="2" charset="-122"/>
              </a:rPr>
              <a:t>调查</a:t>
            </a:r>
            <a:r>
              <a:rPr sz="2400" b="1" dirty="0">
                <a:solidFill>
                  <a:srgbClr val="16325C"/>
                </a:solidFill>
                <a:latin typeface="宋体" panose="02010600030101010101" pitchFamily="2" charset="-122"/>
                <a:ea typeface="宋体" panose="02010600030101010101" pitchFamily="2" charset="-122"/>
                <a:cs typeface="宋体" panose="02010600030101010101" pitchFamily="2" charset="-122"/>
              </a:rPr>
              <a:t> → </a:t>
            </a:r>
            <a:r>
              <a:rPr sz="2400" b="1" dirty="0" err="1">
                <a:solidFill>
                  <a:srgbClr val="16325C"/>
                </a:solidFill>
                <a:latin typeface="宋体" panose="02010600030101010101" pitchFamily="2" charset="-122"/>
                <a:ea typeface="宋体" panose="02010600030101010101" pitchFamily="2" charset="-122"/>
                <a:cs typeface="宋体" panose="02010600030101010101" pitchFamily="2" charset="-122"/>
              </a:rPr>
              <a:t>撤稿标识</a:t>
            </a:r>
            <a:endParaRPr sz="2400" b="1" dirty="0">
              <a:solidFill>
                <a:srgbClr val="16325C"/>
              </a:solidFill>
              <a:latin typeface="宋体" panose="02010600030101010101" pitchFamily="2" charset="-122"/>
              <a:ea typeface="宋体" panose="02010600030101010101" pitchFamily="2" charset="-122"/>
              <a:cs typeface="宋体" panose="02010600030101010101" pitchFamily="2" charset="-122"/>
            </a:endParaRPr>
          </a:p>
        </p:txBody>
      </p:sp>
      <p:cxnSp>
        <p:nvCxnSpPr>
          <p:cNvPr id="23" name="Connector 5">
            <a:extLst>
              <a:ext uri="{FF2B5EF4-FFF2-40B4-BE49-F238E27FC236}">
                <a16:creationId xmlns:a16="http://schemas.microsoft.com/office/drawing/2014/main" id="{03BBCC1E-1CBF-6F49-DC37-47808BD06199}"/>
              </a:ext>
            </a:extLst>
          </p:cNvPr>
          <p:cNvCxnSpPr/>
          <p:nvPr/>
        </p:nvCxnSpPr>
        <p:spPr>
          <a:xfrm>
            <a:off x="1706880" y="2834640"/>
            <a:ext cx="1371600" cy="0"/>
          </a:xfrm>
          <a:prstGeom prst="line">
            <a:avLst/>
          </a:prstGeom>
          <a:ln w="25400">
            <a:solidFill>
              <a:srgbClr val="96A0B2"/>
            </a:solidFill>
          </a:ln>
        </p:spPr>
        <p:style>
          <a:lnRef idx="2">
            <a:schemeClr val="accent1"/>
          </a:lnRef>
          <a:fillRef idx="0">
            <a:schemeClr val="accent1"/>
          </a:fillRef>
          <a:effectRef idx="1">
            <a:schemeClr val="accent1"/>
          </a:effectRef>
          <a:fontRef idx="minor">
            <a:schemeClr val="tx1"/>
          </a:fontRef>
        </p:style>
      </p:cxnSp>
      <p:cxnSp>
        <p:nvCxnSpPr>
          <p:cNvPr id="24" name="Connector 6">
            <a:extLst>
              <a:ext uri="{FF2B5EF4-FFF2-40B4-BE49-F238E27FC236}">
                <a16:creationId xmlns:a16="http://schemas.microsoft.com/office/drawing/2014/main" id="{74CEC450-627B-576F-2B3C-A5F059829E88}"/>
              </a:ext>
            </a:extLst>
          </p:cNvPr>
          <p:cNvCxnSpPr/>
          <p:nvPr/>
        </p:nvCxnSpPr>
        <p:spPr>
          <a:xfrm>
            <a:off x="3718560" y="2834640"/>
            <a:ext cx="1371600" cy="0"/>
          </a:xfrm>
          <a:prstGeom prst="line">
            <a:avLst/>
          </a:prstGeom>
          <a:ln w="25400">
            <a:solidFill>
              <a:srgbClr val="96A0B2"/>
            </a:solidFill>
          </a:ln>
        </p:spPr>
        <p:style>
          <a:lnRef idx="2">
            <a:schemeClr val="accent1"/>
          </a:lnRef>
          <a:fillRef idx="0">
            <a:schemeClr val="accent1"/>
          </a:fillRef>
          <a:effectRef idx="1">
            <a:schemeClr val="accent1"/>
          </a:effectRef>
          <a:fontRef idx="minor">
            <a:schemeClr val="tx1"/>
          </a:fontRef>
        </p:style>
      </p:cxnSp>
      <p:cxnSp>
        <p:nvCxnSpPr>
          <p:cNvPr id="25" name="Connector 7">
            <a:extLst>
              <a:ext uri="{FF2B5EF4-FFF2-40B4-BE49-F238E27FC236}">
                <a16:creationId xmlns:a16="http://schemas.microsoft.com/office/drawing/2014/main" id="{1EDF23BC-4468-A8AD-C6D0-32FB0CFEFF30}"/>
              </a:ext>
            </a:extLst>
          </p:cNvPr>
          <p:cNvCxnSpPr/>
          <p:nvPr/>
        </p:nvCxnSpPr>
        <p:spPr>
          <a:xfrm>
            <a:off x="5730239" y="2834640"/>
            <a:ext cx="1645921" cy="0"/>
          </a:xfrm>
          <a:prstGeom prst="line">
            <a:avLst/>
          </a:prstGeom>
          <a:ln w="25400">
            <a:solidFill>
              <a:srgbClr val="96A0B2"/>
            </a:solidFill>
          </a:ln>
        </p:spPr>
        <p:style>
          <a:lnRef idx="2">
            <a:schemeClr val="accent1"/>
          </a:lnRef>
          <a:fillRef idx="0">
            <a:schemeClr val="accent1"/>
          </a:fillRef>
          <a:effectRef idx="1">
            <a:schemeClr val="accent1"/>
          </a:effectRef>
          <a:fontRef idx="minor">
            <a:schemeClr val="tx1"/>
          </a:fontRef>
        </p:style>
      </p:cxnSp>
      <p:cxnSp>
        <p:nvCxnSpPr>
          <p:cNvPr id="26" name="Connector 8">
            <a:extLst>
              <a:ext uri="{FF2B5EF4-FFF2-40B4-BE49-F238E27FC236}">
                <a16:creationId xmlns:a16="http://schemas.microsoft.com/office/drawing/2014/main" id="{E8840095-8273-529F-F32F-1BB7A7B00D89}"/>
              </a:ext>
            </a:extLst>
          </p:cNvPr>
          <p:cNvCxnSpPr/>
          <p:nvPr/>
        </p:nvCxnSpPr>
        <p:spPr>
          <a:xfrm>
            <a:off x="8016240" y="2834640"/>
            <a:ext cx="1737360" cy="0"/>
          </a:xfrm>
          <a:prstGeom prst="line">
            <a:avLst/>
          </a:prstGeom>
          <a:ln w="25400">
            <a:solidFill>
              <a:srgbClr val="96A0B2"/>
            </a:solidFill>
          </a:ln>
        </p:spPr>
        <p:style>
          <a:lnRef idx="2">
            <a:schemeClr val="accent1"/>
          </a:lnRef>
          <a:fillRef idx="0">
            <a:schemeClr val="accent1"/>
          </a:fillRef>
          <a:effectRef idx="1">
            <a:schemeClr val="accent1"/>
          </a:effectRef>
          <a:fontRef idx="minor">
            <a:schemeClr val="tx1"/>
          </a:fontRef>
        </p:style>
      </p:cxnSp>
      <p:sp>
        <p:nvSpPr>
          <p:cNvPr id="27" name="Oval 9">
            <a:extLst>
              <a:ext uri="{FF2B5EF4-FFF2-40B4-BE49-F238E27FC236}">
                <a16:creationId xmlns:a16="http://schemas.microsoft.com/office/drawing/2014/main" id="{5B761743-37D6-08A8-A3A8-82F94E992CFC}"/>
              </a:ext>
            </a:extLst>
          </p:cNvPr>
          <p:cNvSpPr/>
          <p:nvPr/>
        </p:nvSpPr>
        <p:spPr>
          <a:xfrm>
            <a:off x="1130807" y="2578608"/>
            <a:ext cx="512064" cy="512064"/>
          </a:xfrm>
          <a:prstGeom prst="ellipse">
            <a:avLst/>
          </a:prstGeom>
          <a:solidFill>
            <a:srgbClr val="3266B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8" name="TextBox 10">
            <a:extLst>
              <a:ext uri="{FF2B5EF4-FFF2-40B4-BE49-F238E27FC236}">
                <a16:creationId xmlns:a16="http://schemas.microsoft.com/office/drawing/2014/main" id="{99F00804-ECC3-DD9A-E231-428750855504}"/>
              </a:ext>
            </a:extLst>
          </p:cNvPr>
          <p:cNvSpPr txBox="1"/>
          <p:nvPr/>
        </p:nvSpPr>
        <p:spPr>
          <a:xfrm>
            <a:off x="701039" y="3154680"/>
            <a:ext cx="1371600" cy="400110"/>
          </a:xfrm>
          <a:prstGeom prst="rect">
            <a:avLst/>
          </a:prstGeom>
          <a:noFill/>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0" dirty="0" err="1">
                <a:solidFill>
                  <a:srgbClr val="282D34"/>
                </a:solidFill>
                <a:latin typeface="宋体" panose="02010600030101010101" pitchFamily="2" charset="-122"/>
                <a:ea typeface="宋体" panose="02010600030101010101" pitchFamily="2" charset="-122"/>
                <a:cs typeface="宋体" panose="02010600030101010101" pitchFamily="2" charset="-122"/>
              </a:rPr>
              <a:t>论文发表</a:t>
            </a:r>
            <a:endParaRPr sz="2000" b="0" dirty="0">
              <a:solidFill>
                <a:srgbClr val="282D34"/>
              </a:solidFill>
              <a:latin typeface="宋体" panose="02010600030101010101" pitchFamily="2" charset="-122"/>
              <a:ea typeface="宋体" panose="02010600030101010101" pitchFamily="2" charset="-122"/>
              <a:cs typeface="宋体" panose="02010600030101010101" pitchFamily="2" charset="-122"/>
            </a:endParaRPr>
          </a:p>
        </p:txBody>
      </p:sp>
      <p:sp>
        <p:nvSpPr>
          <p:cNvPr id="29" name="Oval 11">
            <a:extLst>
              <a:ext uri="{FF2B5EF4-FFF2-40B4-BE49-F238E27FC236}">
                <a16:creationId xmlns:a16="http://schemas.microsoft.com/office/drawing/2014/main" id="{5BC14512-3F42-9DC1-082F-AA8FACEF18A6}"/>
              </a:ext>
            </a:extLst>
          </p:cNvPr>
          <p:cNvSpPr/>
          <p:nvPr/>
        </p:nvSpPr>
        <p:spPr>
          <a:xfrm>
            <a:off x="3142488" y="2578608"/>
            <a:ext cx="512064" cy="512064"/>
          </a:xfrm>
          <a:prstGeom prst="ellipse">
            <a:avLst/>
          </a:prstGeom>
          <a:solidFill>
            <a:srgbClr val="3266B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0" name="TextBox 12">
            <a:extLst>
              <a:ext uri="{FF2B5EF4-FFF2-40B4-BE49-F238E27FC236}">
                <a16:creationId xmlns:a16="http://schemas.microsoft.com/office/drawing/2014/main" id="{A4CB1F0F-0898-3035-B1CD-E48931EF0E4B}"/>
              </a:ext>
            </a:extLst>
          </p:cNvPr>
          <p:cNvSpPr txBox="1"/>
          <p:nvPr/>
        </p:nvSpPr>
        <p:spPr>
          <a:xfrm>
            <a:off x="2712720" y="3154680"/>
            <a:ext cx="1371600" cy="400110"/>
          </a:xfrm>
          <a:prstGeom prst="rect">
            <a:avLst/>
          </a:prstGeom>
          <a:noFill/>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0" dirty="0" err="1">
                <a:solidFill>
                  <a:srgbClr val="282D34"/>
                </a:solidFill>
                <a:latin typeface="宋体" panose="02010600030101010101" pitchFamily="2" charset="-122"/>
                <a:ea typeface="宋体" panose="02010600030101010101" pitchFamily="2" charset="-122"/>
                <a:cs typeface="宋体" panose="02010600030101010101" pitchFamily="2" charset="-122"/>
              </a:rPr>
              <a:t>形成引用</a:t>
            </a:r>
            <a:endParaRPr sz="2000" b="0" dirty="0">
              <a:solidFill>
                <a:srgbClr val="282D34"/>
              </a:solidFill>
              <a:latin typeface="宋体" panose="02010600030101010101" pitchFamily="2" charset="-122"/>
              <a:ea typeface="宋体" panose="02010600030101010101" pitchFamily="2" charset="-122"/>
              <a:cs typeface="宋体" panose="02010600030101010101" pitchFamily="2" charset="-122"/>
            </a:endParaRPr>
          </a:p>
        </p:txBody>
      </p:sp>
      <p:sp>
        <p:nvSpPr>
          <p:cNvPr id="31" name="Oval 13">
            <a:extLst>
              <a:ext uri="{FF2B5EF4-FFF2-40B4-BE49-F238E27FC236}">
                <a16:creationId xmlns:a16="http://schemas.microsoft.com/office/drawing/2014/main" id="{FC27E6A0-19CF-ACF4-D826-4DC489FD3585}"/>
              </a:ext>
            </a:extLst>
          </p:cNvPr>
          <p:cNvSpPr/>
          <p:nvPr/>
        </p:nvSpPr>
        <p:spPr>
          <a:xfrm>
            <a:off x="5154168" y="2578608"/>
            <a:ext cx="512064" cy="512064"/>
          </a:xfrm>
          <a:prstGeom prst="ellipse">
            <a:avLst/>
          </a:prstGeom>
          <a:solidFill>
            <a:srgbClr val="F28F2C"/>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2" name="TextBox 14">
            <a:extLst>
              <a:ext uri="{FF2B5EF4-FFF2-40B4-BE49-F238E27FC236}">
                <a16:creationId xmlns:a16="http://schemas.microsoft.com/office/drawing/2014/main" id="{A70DC954-5D17-9086-E40F-63E354194A5A}"/>
              </a:ext>
            </a:extLst>
          </p:cNvPr>
          <p:cNvSpPr txBox="1"/>
          <p:nvPr/>
        </p:nvSpPr>
        <p:spPr>
          <a:xfrm>
            <a:off x="4555587" y="3139440"/>
            <a:ext cx="1882726" cy="400110"/>
          </a:xfrm>
          <a:prstGeom prst="rect">
            <a:avLst/>
          </a:prstGeom>
          <a:noFill/>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0" dirty="0" err="1">
                <a:solidFill>
                  <a:srgbClr val="282D34"/>
                </a:solidFill>
                <a:latin typeface="宋体" panose="02010600030101010101" pitchFamily="2" charset="-122"/>
                <a:ea typeface="宋体" panose="02010600030101010101" pitchFamily="2" charset="-122"/>
                <a:cs typeface="宋体" panose="02010600030101010101" pitchFamily="2" charset="-122"/>
              </a:rPr>
              <a:t>进入后续研究</a:t>
            </a:r>
            <a:endParaRPr sz="2000" b="0" dirty="0">
              <a:solidFill>
                <a:srgbClr val="282D34"/>
              </a:solidFill>
              <a:latin typeface="宋体" panose="02010600030101010101" pitchFamily="2" charset="-122"/>
              <a:ea typeface="宋体" panose="02010600030101010101" pitchFamily="2" charset="-122"/>
              <a:cs typeface="宋体" panose="02010600030101010101" pitchFamily="2" charset="-122"/>
            </a:endParaRPr>
          </a:p>
        </p:txBody>
      </p:sp>
      <p:sp>
        <p:nvSpPr>
          <p:cNvPr id="33" name="Oval 15">
            <a:extLst>
              <a:ext uri="{FF2B5EF4-FFF2-40B4-BE49-F238E27FC236}">
                <a16:creationId xmlns:a16="http://schemas.microsoft.com/office/drawing/2014/main" id="{53740904-A1F6-CD67-BBA6-4D380E2207A9}"/>
              </a:ext>
            </a:extLst>
          </p:cNvPr>
          <p:cNvSpPr/>
          <p:nvPr/>
        </p:nvSpPr>
        <p:spPr>
          <a:xfrm>
            <a:off x="7440168" y="2578608"/>
            <a:ext cx="512064" cy="512064"/>
          </a:xfrm>
          <a:prstGeom prst="ellipse">
            <a:avLst/>
          </a:prstGeom>
          <a:solidFill>
            <a:srgbClr val="F28F2C"/>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4" name="TextBox 16">
            <a:extLst>
              <a:ext uri="{FF2B5EF4-FFF2-40B4-BE49-F238E27FC236}">
                <a16:creationId xmlns:a16="http://schemas.microsoft.com/office/drawing/2014/main" id="{D931D42B-4969-EDE5-B86A-73C1500A9E60}"/>
              </a:ext>
            </a:extLst>
          </p:cNvPr>
          <p:cNvSpPr txBox="1"/>
          <p:nvPr/>
        </p:nvSpPr>
        <p:spPr>
          <a:xfrm>
            <a:off x="6732563" y="3114538"/>
            <a:ext cx="2110154" cy="400110"/>
          </a:xfrm>
          <a:prstGeom prst="rect">
            <a:avLst/>
          </a:prstGeom>
          <a:noFill/>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0" dirty="0" err="1">
                <a:solidFill>
                  <a:srgbClr val="282D34"/>
                </a:solidFill>
                <a:latin typeface="宋体" panose="02010600030101010101" pitchFamily="2" charset="-122"/>
                <a:ea typeface="宋体" panose="02010600030101010101" pitchFamily="2" charset="-122"/>
                <a:cs typeface="宋体" panose="02010600030101010101" pitchFamily="2" charset="-122"/>
              </a:rPr>
              <a:t>问题发现与调查</a:t>
            </a:r>
            <a:endParaRPr sz="2000" b="0" dirty="0">
              <a:solidFill>
                <a:srgbClr val="282D34"/>
              </a:solidFill>
              <a:latin typeface="宋体" panose="02010600030101010101" pitchFamily="2" charset="-122"/>
              <a:ea typeface="宋体" panose="02010600030101010101" pitchFamily="2" charset="-122"/>
              <a:cs typeface="宋体" panose="02010600030101010101" pitchFamily="2" charset="-122"/>
            </a:endParaRPr>
          </a:p>
        </p:txBody>
      </p:sp>
      <p:sp>
        <p:nvSpPr>
          <p:cNvPr id="35" name="Oval 17">
            <a:extLst>
              <a:ext uri="{FF2B5EF4-FFF2-40B4-BE49-F238E27FC236}">
                <a16:creationId xmlns:a16="http://schemas.microsoft.com/office/drawing/2014/main" id="{63B545DF-3185-B21D-BDBD-60197E43B4F8}"/>
              </a:ext>
            </a:extLst>
          </p:cNvPr>
          <p:cNvSpPr/>
          <p:nvPr/>
        </p:nvSpPr>
        <p:spPr>
          <a:xfrm>
            <a:off x="9817608" y="2578608"/>
            <a:ext cx="512064" cy="512064"/>
          </a:xfrm>
          <a:prstGeom prst="ellipse">
            <a:avLst/>
          </a:prstGeom>
          <a:solidFill>
            <a:srgbClr val="CA4B4B"/>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6" name="TextBox 18">
            <a:extLst>
              <a:ext uri="{FF2B5EF4-FFF2-40B4-BE49-F238E27FC236}">
                <a16:creationId xmlns:a16="http://schemas.microsoft.com/office/drawing/2014/main" id="{4AF8D1EC-D9AD-7AB4-5596-DDCBBC61D2D8}"/>
              </a:ext>
            </a:extLst>
          </p:cNvPr>
          <p:cNvSpPr txBox="1"/>
          <p:nvPr/>
        </p:nvSpPr>
        <p:spPr>
          <a:xfrm>
            <a:off x="9387840" y="3154680"/>
            <a:ext cx="1371600" cy="400110"/>
          </a:xfrm>
          <a:prstGeom prst="rect">
            <a:avLst/>
          </a:prstGeom>
          <a:noFill/>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1" dirty="0" err="1">
                <a:solidFill>
                  <a:srgbClr val="FF0000"/>
                </a:solidFill>
                <a:latin typeface="宋体" panose="02010600030101010101" pitchFamily="2" charset="-122"/>
                <a:ea typeface="宋体" panose="02010600030101010101" pitchFamily="2" charset="-122"/>
                <a:cs typeface="宋体" panose="02010600030101010101" pitchFamily="2" charset="-122"/>
              </a:rPr>
              <a:t>正式撤稿</a:t>
            </a:r>
            <a:endParaRPr sz="20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37" name="Rounded Rectangle 19">
            <a:extLst>
              <a:ext uri="{FF2B5EF4-FFF2-40B4-BE49-F238E27FC236}">
                <a16:creationId xmlns:a16="http://schemas.microsoft.com/office/drawing/2014/main" id="{963869A1-C776-4C66-C62B-CC9E107F657E}"/>
              </a:ext>
            </a:extLst>
          </p:cNvPr>
          <p:cNvSpPr/>
          <p:nvPr/>
        </p:nvSpPr>
        <p:spPr>
          <a:xfrm>
            <a:off x="526865" y="4394980"/>
            <a:ext cx="3455963" cy="1815905"/>
          </a:xfrm>
          <a:prstGeom prst="roundRect">
            <a:avLst/>
          </a:prstGeom>
          <a:solidFill>
            <a:srgbClr val="E2EBF9"/>
          </a:solidFill>
          <a:ln>
            <a:noFill/>
          </a:ln>
        </p:spPr>
        <p:style>
          <a:lnRef idx="1">
            <a:schemeClr val="accent1"/>
          </a:lnRef>
          <a:fillRef idx="3">
            <a:schemeClr val="accent1"/>
          </a:fillRef>
          <a:effectRef idx="2">
            <a:schemeClr val="accent1"/>
          </a:effectRef>
          <a:fontRef idx="minor">
            <a:schemeClr val="lt1"/>
          </a:fontRef>
        </p:style>
        <p:txBody>
          <a:bodyPr wrap="square" lIns="146304" tIns="73152" rIns="146304"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sz="2400" b="1" dirty="0" err="1">
                <a:solidFill>
                  <a:srgbClr val="16325C"/>
                </a:solidFill>
                <a:latin typeface="宋体" panose="02010600030101010101" pitchFamily="2" charset="-122"/>
                <a:ea typeface="宋体" panose="02010600030101010101" pitchFamily="2" charset="-122"/>
                <a:cs typeface="宋体" panose="02010600030101010101" pitchFamily="2" charset="-122"/>
              </a:rPr>
              <a:t>总体趋势</a:t>
            </a:r>
            <a:endParaRPr sz="2400" b="1" dirty="0">
              <a:solidFill>
                <a:srgbClr val="16325C"/>
              </a:solidFill>
              <a:latin typeface="宋体" panose="02010600030101010101" pitchFamily="2" charset="-122"/>
              <a:ea typeface="宋体" panose="02010600030101010101" pitchFamily="2" charset="-122"/>
              <a:cs typeface="宋体" panose="02010600030101010101" pitchFamily="2" charset="-122"/>
            </a:endParaRPr>
          </a:p>
          <a:p>
            <a:pPr>
              <a:lnSpc>
                <a:spcPct val="150000"/>
              </a:lnSpc>
              <a:spcBef>
                <a:spcPts val="300"/>
              </a:spcBef>
            </a:pPr>
            <a:r>
              <a:rPr sz="2000" b="0" dirty="0" err="1">
                <a:solidFill>
                  <a:srgbClr val="282D34"/>
                </a:solidFill>
                <a:latin typeface="宋体" panose="02010600030101010101" pitchFamily="2" charset="-122"/>
                <a:ea typeface="宋体" panose="02010600030101010101" pitchFamily="2" charset="-122"/>
                <a:cs typeface="宋体" panose="02010600030101010101" pitchFamily="2" charset="-122"/>
              </a:rPr>
              <a:t>全球撤稿时滞整体缩短，中位时滞有所下降</a:t>
            </a:r>
            <a:r>
              <a:rPr sz="2000" b="0" dirty="0">
                <a:solidFill>
                  <a:srgbClr val="282D34"/>
                </a:solidFill>
                <a:latin typeface="宋体" panose="02010600030101010101" pitchFamily="2" charset="-122"/>
                <a:ea typeface="宋体" panose="02010600030101010101" pitchFamily="2" charset="-122"/>
                <a:cs typeface="宋体" panose="02010600030101010101" pitchFamily="2" charset="-122"/>
              </a:rPr>
              <a:t>。</a:t>
            </a:r>
          </a:p>
        </p:txBody>
      </p:sp>
      <p:sp>
        <p:nvSpPr>
          <p:cNvPr id="38" name="Rounded Rectangle 20">
            <a:extLst>
              <a:ext uri="{FF2B5EF4-FFF2-40B4-BE49-F238E27FC236}">
                <a16:creationId xmlns:a16="http://schemas.microsoft.com/office/drawing/2014/main" id="{511E4D81-E2D6-B589-5BB5-4DA5FA04E85C}"/>
              </a:ext>
            </a:extLst>
          </p:cNvPr>
          <p:cNvSpPr/>
          <p:nvPr/>
        </p:nvSpPr>
        <p:spPr>
          <a:xfrm>
            <a:off x="4501762" y="4434839"/>
            <a:ext cx="3263603" cy="1736188"/>
          </a:xfrm>
          <a:prstGeom prst="roundRect">
            <a:avLst/>
          </a:prstGeom>
          <a:solidFill>
            <a:srgbClr val="FFF2E0"/>
          </a:solidFill>
          <a:ln>
            <a:noFill/>
          </a:ln>
        </p:spPr>
        <p:style>
          <a:lnRef idx="1">
            <a:schemeClr val="accent1"/>
          </a:lnRef>
          <a:fillRef idx="3">
            <a:schemeClr val="accent1"/>
          </a:fillRef>
          <a:effectRef idx="2">
            <a:schemeClr val="accent1"/>
          </a:effectRef>
          <a:fontRef idx="minor">
            <a:schemeClr val="lt1"/>
          </a:fontRef>
        </p:style>
        <p:txBody>
          <a:bodyPr wrap="square" lIns="146304" tIns="73152" rIns="146304"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sz="2400" b="1" dirty="0" err="1">
                <a:solidFill>
                  <a:srgbClr val="16325C"/>
                </a:solidFill>
                <a:latin typeface="宋体" panose="02010600030101010101" pitchFamily="2" charset="-122"/>
                <a:ea typeface="宋体" panose="02010600030101010101" pitchFamily="2" charset="-122"/>
              </a:rPr>
              <a:t>差异因素</a:t>
            </a:r>
            <a:endParaRPr sz="2400" b="1" dirty="0">
              <a:solidFill>
                <a:srgbClr val="16325C"/>
              </a:solidFill>
              <a:latin typeface="宋体" panose="02010600030101010101" pitchFamily="2" charset="-122"/>
              <a:ea typeface="宋体" panose="02010600030101010101" pitchFamily="2" charset="-122"/>
            </a:endParaRPr>
          </a:p>
          <a:p>
            <a:pPr>
              <a:lnSpc>
                <a:spcPct val="150000"/>
              </a:lnSpc>
              <a:spcBef>
                <a:spcPts val="300"/>
              </a:spcBef>
            </a:pPr>
            <a:r>
              <a:rPr sz="2000" dirty="0" err="1">
                <a:solidFill>
                  <a:srgbClr val="282D34"/>
                </a:solidFill>
                <a:latin typeface="宋体" panose="02010600030101010101" pitchFamily="2" charset="-122"/>
                <a:ea typeface="宋体" panose="02010600030101010101" pitchFamily="2" charset="-122"/>
              </a:rPr>
              <a:t>伪造、剽窃等蓄意不端调查取证难，时滞更长</a:t>
            </a:r>
            <a:r>
              <a:rPr sz="2000" dirty="0">
                <a:solidFill>
                  <a:srgbClr val="282D34"/>
                </a:solidFill>
                <a:latin typeface="宋体" panose="02010600030101010101" pitchFamily="2" charset="-122"/>
                <a:ea typeface="宋体" panose="02010600030101010101" pitchFamily="2" charset="-122"/>
              </a:rPr>
              <a:t>。</a:t>
            </a:r>
          </a:p>
        </p:txBody>
      </p:sp>
      <p:sp>
        <p:nvSpPr>
          <p:cNvPr id="39" name="Rounded Rectangle 21">
            <a:extLst>
              <a:ext uri="{FF2B5EF4-FFF2-40B4-BE49-F238E27FC236}">
                <a16:creationId xmlns:a16="http://schemas.microsoft.com/office/drawing/2014/main" id="{49AF77FA-2C44-7C1C-E27A-45324DD1892C}"/>
              </a:ext>
            </a:extLst>
          </p:cNvPr>
          <p:cNvSpPr/>
          <p:nvPr/>
        </p:nvSpPr>
        <p:spPr>
          <a:xfrm>
            <a:off x="8336279" y="4434840"/>
            <a:ext cx="3263603" cy="1698674"/>
          </a:xfrm>
          <a:prstGeom prst="roundRect">
            <a:avLst/>
          </a:prstGeom>
          <a:solidFill>
            <a:srgbClr val="FAE8E8"/>
          </a:solidFill>
          <a:ln>
            <a:noFill/>
          </a:ln>
        </p:spPr>
        <p:style>
          <a:lnRef idx="1">
            <a:schemeClr val="accent1"/>
          </a:lnRef>
          <a:fillRef idx="3">
            <a:schemeClr val="accent1"/>
          </a:fillRef>
          <a:effectRef idx="2">
            <a:schemeClr val="accent1"/>
          </a:effectRef>
          <a:fontRef idx="minor">
            <a:schemeClr val="lt1"/>
          </a:fontRef>
        </p:style>
        <p:txBody>
          <a:bodyPr wrap="square" lIns="146304" tIns="73152" rIns="146304"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sz="2400" b="1" dirty="0" err="1">
                <a:solidFill>
                  <a:srgbClr val="16325C"/>
                </a:solidFill>
                <a:latin typeface="宋体" panose="02010600030101010101" pitchFamily="2" charset="-122"/>
                <a:ea typeface="宋体" panose="02010600030101010101" pitchFamily="2" charset="-122"/>
              </a:rPr>
              <a:t>网络后果</a:t>
            </a:r>
            <a:endParaRPr sz="2400" b="1" dirty="0">
              <a:solidFill>
                <a:srgbClr val="16325C"/>
              </a:solidFill>
              <a:latin typeface="宋体" panose="02010600030101010101" pitchFamily="2" charset="-122"/>
              <a:ea typeface="宋体" panose="02010600030101010101" pitchFamily="2" charset="-122"/>
            </a:endParaRPr>
          </a:p>
          <a:p>
            <a:pPr>
              <a:lnSpc>
                <a:spcPct val="150000"/>
              </a:lnSpc>
              <a:spcBef>
                <a:spcPts val="300"/>
              </a:spcBef>
            </a:pPr>
            <a:r>
              <a:rPr sz="2000" dirty="0" err="1">
                <a:solidFill>
                  <a:srgbClr val="282D34"/>
                </a:solidFill>
                <a:latin typeface="宋体" panose="02010600030101010101" pitchFamily="2" charset="-122"/>
                <a:ea typeface="宋体" panose="02010600030101010101" pitchFamily="2" charset="-122"/>
              </a:rPr>
              <a:t>长时滞扩大引用传播范围，增加后续纠偏难度</a:t>
            </a:r>
            <a:r>
              <a:rPr sz="2000" dirty="0">
                <a:solidFill>
                  <a:srgbClr val="282D34"/>
                </a:solidFill>
                <a:latin typeface="宋体" panose="02010600030101010101" pitchFamily="2" charset="-122"/>
                <a:ea typeface="宋体" panose="02010600030101010101" pitchFamily="2" charset="-122"/>
              </a:rPr>
              <a:t>。</a:t>
            </a:r>
          </a:p>
        </p:txBody>
      </p:sp>
    </p:spTree>
    <p:extLst>
      <p:ext uri="{BB962C8B-B14F-4D97-AF65-F5344CB8AC3E}">
        <p14:creationId xmlns:p14="http://schemas.microsoft.com/office/powerpoint/2010/main" val="666481677"/>
      </p:ext>
    </p:extLst>
  </p:cSld>
  <p:clrMapOvr>
    <a:masterClrMapping/>
  </p:clrMapOvr>
  <mc:AlternateContent xmlns:mc="http://schemas.openxmlformats.org/markup-compatibility/2006">
    <mc:Choice xmlns:p14="http://schemas.microsoft.com/office/powerpoint/2010/main" Requires="p14">
      <p:transition p14:dur="10" advTm="29718"/>
    </mc:Choice>
    <mc:Fallback>
      <p:transition advTm="2971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7502B-2828-C67D-E033-50D8613BB33B}"/>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82B6F5B3-B13D-6C86-0635-FB36BBFCEB7B}"/>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EAB74583-E7D7-2DC3-7622-F619C5B62757}"/>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EDF72559-5767-F4C4-14C4-BFBE0F5D78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9ABC52EA-8856-6930-1D4E-0B305CCAC298}"/>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A1B2C30D-2D77-6243-A182-11F972F2CA16}"/>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EAED2C8D-DE01-70E1-2044-C84CBC33B8AE}"/>
              </a:ext>
            </a:extLst>
          </p:cNvPr>
          <p:cNvSpPr txBox="1"/>
          <p:nvPr/>
        </p:nvSpPr>
        <p:spPr>
          <a:xfrm>
            <a:off x="908071" y="124158"/>
            <a:ext cx="5870935"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2.2 </a:t>
            </a:r>
            <a:r>
              <a:rPr lang="zh-CN" altLang="en-US" sz="3200" b="1" dirty="0">
                <a:solidFill>
                  <a:srgbClr val="002060"/>
                </a:solidFill>
                <a:latin typeface="+mn-ea"/>
              </a:rPr>
              <a:t>研究综述</a:t>
            </a:r>
            <a:r>
              <a:rPr lang="en-US" altLang="zh-CN" sz="3200" b="1" dirty="0">
                <a:solidFill>
                  <a:srgbClr val="002060"/>
                </a:solidFill>
                <a:latin typeface="+mn-ea"/>
              </a:rPr>
              <a:t>—</a:t>
            </a:r>
            <a:r>
              <a:rPr lang="zh-CN" altLang="en-US" sz="3200" b="1" dirty="0">
                <a:solidFill>
                  <a:srgbClr val="002060"/>
                </a:solidFill>
                <a:latin typeface="+mn-ea"/>
              </a:rPr>
              <a:t>撤稿原因</a:t>
            </a:r>
            <a:endParaRPr lang="zh-CN" altLang="en-US" sz="3200" b="1" dirty="0">
              <a:latin typeface="+mn-ea"/>
            </a:endParaRPr>
          </a:p>
        </p:txBody>
      </p:sp>
      <p:sp>
        <p:nvSpPr>
          <p:cNvPr id="20" name="TextBox 9">
            <a:extLst>
              <a:ext uri="{FF2B5EF4-FFF2-40B4-BE49-F238E27FC236}">
                <a16:creationId xmlns:a16="http://schemas.microsoft.com/office/drawing/2014/main" id="{E123C9FF-39CE-C845-CE90-3055FCD95DF6}"/>
              </a:ext>
            </a:extLst>
          </p:cNvPr>
          <p:cNvSpPr txBox="1"/>
          <p:nvPr/>
        </p:nvSpPr>
        <p:spPr>
          <a:xfrm>
            <a:off x="709731" y="785203"/>
            <a:ext cx="10515600"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174994"/>
                </a:solidFill>
                <a:latin typeface="+mj-ea"/>
                <a:ea typeface="+mj-ea"/>
              </a:rPr>
              <a:t>撤稿原因的分类与识别，是理解撤稿现象及形成机制的重要前提</a:t>
            </a:r>
            <a:r>
              <a:rPr sz="2400" b="1" dirty="0">
                <a:solidFill>
                  <a:srgbClr val="174994"/>
                </a:solidFill>
                <a:latin typeface="+mj-ea"/>
                <a:ea typeface="+mj-ea"/>
              </a:rPr>
              <a:t>。</a:t>
            </a:r>
          </a:p>
        </p:txBody>
      </p:sp>
      <p:grpSp>
        <p:nvGrpSpPr>
          <p:cNvPr id="53" name="组合 52">
            <a:extLst>
              <a:ext uri="{FF2B5EF4-FFF2-40B4-BE49-F238E27FC236}">
                <a16:creationId xmlns:a16="http://schemas.microsoft.com/office/drawing/2014/main" id="{8FFA3BBE-A505-CB99-F633-A44A98ACE1AD}"/>
              </a:ext>
            </a:extLst>
          </p:cNvPr>
          <p:cNvGrpSpPr/>
          <p:nvPr/>
        </p:nvGrpSpPr>
        <p:grpSpPr>
          <a:xfrm>
            <a:off x="625891" y="1402683"/>
            <a:ext cx="5154488" cy="986226"/>
            <a:chOff x="790636" y="1362456"/>
            <a:chExt cx="5154488" cy="860595"/>
          </a:xfrm>
        </p:grpSpPr>
        <p:sp>
          <p:nvSpPr>
            <p:cNvPr id="52" name="Rounded Rectangle 10">
              <a:extLst>
                <a:ext uri="{FF2B5EF4-FFF2-40B4-BE49-F238E27FC236}">
                  <a16:creationId xmlns:a16="http://schemas.microsoft.com/office/drawing/2014/main" id="{9A3FC830-7155-FBCE-8259-BF1E51E9F82D}"/>
                </a:ext>
              </a:extLst>
            </p:cNvPr>
            <p:cNvSpPr/>
            <p:nvPr/>
          </p:nvSpPr>
          <p:spPr>
            <a:xfrm>
              <a:off x="870204" y="1362456"/>
              <a:ext cx="5074920" cy="842222"/>
            </a:xfrm>
            <a:prstGeom prst="roundRect">
              <a:avLst/>
            </a:prstGeom>
            <a:solidFill>
              <a:srgbClr val="EEF4FC"/>
            </a:solidFill>
            <a:ln w="12700">
              <a:solidFill>
                <a:srgbClr val="EEF4F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2" name="Rectangle 11">
              <a:extLst>
                <a:ext uri="{FF2B5EF4-FFF2-40B4-BE49-F238E27FC236}">
                  <a16:creationId xmlns:a16="http://schemas.microsoft.com/office/drawing/2014/main" id="{36756285-5A1E-D2A4-33D9-851A1BE94E49}"/>
                </a:ext>
              </a:extLst>
            </p:cNvPr>
            <p:cNvSpPr/>
            <p:nvPr/>
          </p:nvSpPr>
          <p:spPr>
            <a:xfrm>
              <a:off x="790636" y="1441265"/>
              <a:ext cx="73152" cy="658368"/>
            </a:xfrm>
            <a:prstGeom prst="rect">
              <a:avLst/>
            </a:prstGeom>
            <a:solidFill>
              <a:srgbClr val="3B6DBD"/>
            </a:solidFill>
            <a:ln>
              <a:solidFill>
                <a:srgbClr val="3B6DBD"/>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3" name="TextBox 12">
              <a:extLst>
                <a:ext uri="{FF2B5EF4-FFF2-40B4-BE49-F238E27FC236}">
                  <a16:creationId xmlns:a16="http://schemas.microsoft.com/office/drawing/2014/main" id="{6F9D7B8A-BA51-5E09-9EB6-6838116CA66E}"/>
                </a:ext>
              </a:extLst>
            </p:cNvPr>
            <p:cNvSpPr txBox="1"/>
            <p:nvPr/>
          </p:nvSpPr>
          <p:spPr>
            <a:xfrm>
              <a:off x="1102204" y="1368529"/>
              <a:ext cx="4480560"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err="1">
                  <a:solidFill>
                    <a:srgbClr val="222B44"/>
                  </a:solidFill>
                  <a:latin typeface="微软雅黑" panose="020B0503020204020204" charset="-122"/>
                </a:rPr>
                <a:t>蓄意欺诈</a:t>
              </a:r>
              <a:endParaRPr sz="2400" b="1" dirty="0">
                <a:solidFill>
                  <a:srgbClr val="222B44"/>
                </a:solidFill>
                <a:latin typeface="微软雅黑" panose="020B0503020204020204" charset="-122"/>
              </a:endParaRPr>
            </a:p>
          </p:txBody>
        </p:sp>
        <p:sp>
          <p:nvSpPr>
            <p:cNvPr id="24" name="TextBox 13">
              <a:extLst>
                <a:ext uri="{FF2B5EF4-FFF2-40B4-BE49-F238E27FC236}">
                  <a16:creationId xmlns:a16="http://schemas.microsoft.com/office/drawing/2014/main" id="{6CC35FAA-9529-07DB-E267-4967CEF266BA}"/>
                </a:ext>
              </a:extLst>
            </p:cNvPr>
            <p:cNvSpPr txBox="1"/>
            <p:nvPr/>
          </p:nvSpPr>
          <p:spPr>
            <a:xfrm>
              <a:off x="1149346" y="1812682"/>
              <a:ext cx="4480560" cy="410369"/>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0" dirty="0" err="1">
                  <a:solidFill>
                    <a:srgbClr val="343C4C"/>
                  </a:solidFill>
                  <a:latin typeface="宋体" panose="02010600030101010101" pitchFamily="2" charset="-122"/>
                  <a:ea typeface="宋体" panose="02010600030101010101" pitchFamily="2" charset="-122"/>
                </a:rPr>
                <a:t>数据捏造或篡改、图像问题</a:t>
              </a:r>
              <a:endParaRPr sz="2000" b="0" dirty="0">
                <a:solidFill>
                  <a:srgbClr val="343C4C"/>
                </a:solidFill>
                <a:latin typeface="宋体" panose="02010600030101010101" pitchFamily="2" charset="-122"/>
                <a:ea typeface="宋体" panose="02010600030101010101" pitchFamily="2" charset="-122"/>
              </a:endParaRPr>
            </a:p>
          </p:txBody>
        </p:sp>
      </p:grpSp>
      <p:grpSp>
        <p:nvGrpSpPr>
          <p:cNvPr id="54" name="组合 53">
            <a:extLst>
              <a:ext uri="{FF2B5EF4-FFF2-40B4-BE49-F238E27FC236}">
                <a16:creationId xmlns:a16="http://schemas.microsoft.com/office/drawing/2014/main" id="{22ABE74E-2DDC-DEEA-53ED-838EEAAD3CD3}"/>
              </a:ext>
            </a:extLst>
          </p:cNvPr>
          <p:cNvGrpSpPr/>
          <p:nvPr/>
        </p:nvGrpSpPr>
        <p:grpSpPr>
          <a:xfrm>
            <a:off x="668180" y="2689138"/>
            <a:ext cx="5112199" cy="1004886"/>
            <a:chOff x="640901" y="3572641"/>
            <a:chExt cx="5112199" cy="670825"/>
          </a:xfrm>
        </p:grpSpPr>
        <p:sp>
          <p:nvSpPr>
            <p:cNvPr id="25" name="Rounded Rectangle 14">
              <a:extLst>
                <a:ext uri="{FF2B5EF4-FFF2-40B4-BE49-F238E27FC236}">
                  <a16:creationId xmlns:a16="http://schemas.microsoft.com/office/drawing/2014/main" id="{347CF6D1-E1A2-3987-5C2D-FF9F58E76576}"/>
                </a:ext>
              </a:extLst>
            </p:cNvPr>
            <p:cNvSpPr/>
            <p:nvPr/>
          </p:nvSpPr>
          <p:spPr>
            <a:xfrm>
              <a:off x="678180" y="3585098"/>
              <a:ext cx="5074920" cy="658368"/>
            </a:xfrm>
            <a:prstGeom prst="roundRect">
              <a:avLst/>
            </a:prstGeom>
            <a:solidFill>
              <a:srgbClr val="EDF8F6"/>
            </a:solidFill>
            <a:ln w="12700">
              <a:solidFill>
                <a:srgbClr val="EDF8F6"/>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6" name="Rectangle 15">
              <a:extLst>
                <a:ext uri="{FF2B5EF4-FFF2-40B4-BE49-F238E27FC236}">
                  <a16:creationId xmlns:a16="http://schemas.microsoft.com/office/drawing/2014/main" id="{C1367D95-EA54-41DF-D190-B218A2F7BFC0}"/>
                </a:ext>
              </a:extLst>
            </p:cNvPr>
            <p:cNvSpPr/>
            <p:nvPr/>
          </p:nvSpPr>
          <p:spPr>
            <a:xfrm>
              <a:off x="640901" y="3578768"/>
              <a:ext cx="73152" cy="658368"/>
            </a:xfrm>
            <a:prstGeom prst="rect">
              <a:avLst/>
            </a:prstGeom>
            <a:solidFill>
              <a:srgbClr val="379C8F"/>
            </a:solidFill>
            <a:ln>
              <a:solidFill>
                <a:srgbClr val="379C8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7" name="TextBox 16">
              <a:extLst>
                <a:ext uri="{FF2B5EF4-FFF2-40B4-BE49-F238E27FC236}">
                  <a16:creationId xmlns:a16="http://schemas.microsoft.com/office/drawing/2014/main" id="{F980B2F5-8755-726B-CA01-94E2B679548E}"/>
                </a:ext>
              </a:extLst>
            </p:cNvPr>
            <p:cNvSpPr txBox="1"/>
            <p:nvPr/>
          </p:nvSpPr>
          <p:spPr>
            <a:xfrm>
              <a:off x="914768" y="3572641"/>
              <a:ext cx="4480560"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err="1">
                  <a:solidFill>
                    <a:srgbClr val="222B44"/>
                  </a:solidFill>
                  <a:latin typeface="微软雅黑" panose="020B0503020204020204" charset="-122"/>
                </a:rPr>
                <a:t>抄袭与重复发表</a:t>
              </a:r>
              <a:endParaRPr sz="2400" b="1" dirty="0">
                <a:solidFill>
                  <a:srgbClr val="222B44"/>
                </a:solidFill>
                <a:latin typeface="微软雅黑" panose="020B0503020204020204" charset="-122"/>
              </a:endParaRPr>
            </a:p>
          </p:txBody>
        </p:sp>
        <p:sp>
          <p:nvSpPr>
            <p:cNvPr id="28" name="TextBox 17">
              <a:extLst>
                <a:ext uri="{FF2B5EF4-FFF2-40B4-BE49-F238E27FC236}">
                  <a16:creationId xmlns:a16="http://schemas.microsoft.com/office/drawing/2014/main" id="{6EE303C6-560D-F7C6-AB1C-D9D0B05BDCA3}"/>
                </a:ext>
              </a:extLst>
            </p:cNvPr>
            <p:cNvSpPr txBox="1"/>
            <p:nvPr/>
          </p:nvSpPr>
          <p:spPr>
            <a:xfrm>
              <a:off x="993296" y="3882966"/>
              <a:ext cx="4480560" cy="300029"/>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dirty="0" err="1">
                  <a:solidFill>
                    <a:srgbClr val="343C4C"/>
                  </a:solidFill>
                  <a:latin typeface="宋体" panose="02010600030101010101" pitchFamily="2" charset="-122"/>
                  <a:ea typeface="宋体" panose="02010600030101010101" pitchFamily="2" charset="-122"/>
                </a:rPr>
                <a:t>文本复制、一稿多投</a:t>
              </a:r>
              <a:endParaRPr sz="2000" dirty="0">
                <a:solidFill>
                  <a:srgbClr val="343C4C"/>
                </a:solidFill>
                <a:latin typeface="宋体" panose="02010600030101010101" pitchFamily="2" charset="-122"/>
                <a:ea typeface="宋体" panose="02010600030101010101" pitchFamily="2" charset="-122"/>
              </a:endParaRPr>
            </a:p>
          </p:txBody>
        </p:sp>
      </p:grpSp>
      <p:grpSp>
        <p:nvGrpSpPr>
          <p:cNvPr id="55" name="组合 54">
            <a:extLst>
              <a:ext uri="{FF2B5EF4-FFF2-40B4-BE49-F238E27FC236}">
                <a16:creationId xmlns:a16="http://schemas.microsoft.com/office/drawing/2014/main" id="{D2C716EF-EB14-D112-44F1-CF29A5EBD223}"/>
              </a:ext>
            </a:extLst>
          </p:cNvPr>
          <p:cNvGrpSpPr/>
          <p:nvPr/>
        </p:nvGrpSpPr>
        <p:grpSpPr>
          <a:xfrm>
            <a:off x="627805" y="4035817"/>
            <a:ext cx="5156846" cy="1004887"/>
            <a:chOff x="537537" y="4936101"/>
            <a:chExt cx="5156846" cy="919230"/>
          </a:xfrm>
        </p:grpSpPr>
        <p:sp>
          <p:nvSpPr>
            <p:cNvPr id="29" name="Rounded Rectangle 18">
              <a:extLst>
                <a:ext uri="{FF2B5EF4-FFF2-40B4-BE49-F238E27FC236}">
                  <a16:creationId xmlns:a16="http://schemas.microsoft.com/office/drawing/2014/main" id="{3A440712-417C-B660-0EE5-9046E7EFDCCB}"/>
                </a:ext>
              </a:extLst>
            </p:cNvPr>
            <p:cNvSpPr/>
            <p:nvPr/>
          </p:nvSpPr>
          <p:spPr>
            <a:xfrm>
              <a:off x="619463" y="4936101"/>
              <a:ext cx="5074920" cy="919230"/>
            </a:xfrm>
            <a:prstGeom prst="roundRect">
              <a:avLst/>
            </a:prstGeom>
            <a:solidFill>
              <a:srgbClr val="F3F0FA"/>
            </a:solidFill>
            <a:ln w="12700">
              <a:solidFill>
                <a:srgbClr val="F3F0FA"/>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30" name="Rectangle 19">
              <a:extLst>
                <a:ext uri="{FF2B5EF4-FFF2-40B4-BE49-F238E27FC236}">
                  <a16:creationId xmlns:a16="http://schemas.microsoft.com/office/drawing/2014/main" id="{205E7FA0-0D73-820E-5F90-43531BFAE2A7}"/>
                </a:ext>
              </a:extLst>
            </p:cNvPr>
            <p:cNvSpPr/>
            <p:nvPr/>
          </p:nvSpPr>
          <p:spPr>
            <a:xfrm>
              <a:off x="537537" y="5066532"/>
              <a:ext cx="73152" cy="658368"/>
            </a:xfrm>
            <a:prstGeom prst="rect">
              <a:avLst/>
            </a:prstGeom>
            <a:solidFill>
              <a:srgbClr val="8A66BA"/>
            </a:solidFill>
            <a:ln>
              <a:solidFill>
                <a:srgbClr val="8A66BA"/>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1" name="TextBox 20">
              <a:extLst>
                <a:ext uri="{FF2B5EF4-FFF2-40B4-BE49-F238E27FC236}">
                  <a16:creationId xmlns:a16="http://schemas.microsoft.com/office/drawing/2014/main" id="{195AF16D-4630-767B-93FE-ECFDFB3D8FF0}"/>
                </a:ext>
              </a:extLst>
            </p:cNvPr>
            <p:cNvSpPr txBox="1"/>
            <p:nvPr/>
          </p:nvSpPr>
          <p:spPr>
            <a:xfrm>
              <a:off x="916643" y="4936101"/>
              <a:ext cx="4480560"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err="1">
                  <a:solidFill>
                    <a:srgbClr val="222B44"/>
                  </a:solidFill>
                  <a:latin typeface="微软雅黑" panose="020B0503020204020204" charset="-122"/>
                </a:rPr>
                <a:t>出版流程操纵</a:t>
              </a:r>
              <a:endParaRPr sz="2400" b="1" dirty="0">
                <a:solidFill>
                  <a:srgbClr val="222B44"/>
                </a:solidFill>
                <a:latin typeface="微软雅黑" panose="020B0503020204020204" charset="-122"/>
              </a:endParaRPr>
            </a:p>
          </p:txBody>
        </p:sp>
        <p:sp>
          <p:nvSpPr>
            <p:cNvPr id="32" name="TextBox 21">
              <a:extLst>
                <a:ext uri="{FF2B5EF4-FFF2-40B4-BE49-F238E27FC236}">
                  <a16:creationId xmlns:a16="http://schemas.microsoft.com/office/drawing/2014/main" id="{24BC0FA6-E224-57F1-549B-AF50CED6FD4D}"/>
                </a:ext>
              </a:extLst>
            </p:cNvPr>
            <p:cNvSpPr txBox="1"/>
            <p:nvPr/>
          </p:nvSpPr>
          <p:spPr>
            <a:xfrm>
              <a:off x="1008098" y="5412340"/>
              <a:ext cx="4480560" cy="410369"/>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dirty="0" err="1">
                  <a:solidFill>
                    <a:srgbClr val="343C4C"/>
                  </a:solidFill>
                  <a:latin typeface="宋体" panose="02010600030101010101" pitchFamily="2" charset="-122"/>
                  <a:ea typeface="宋体" panose="02010600030101010101" pitchFamily="2" charset="-122"/>
                </a:rPr>
                <a:t>虚假同行评议、论文工厂</a:t>
              </a:r>
              <a:endParaRPr sz="2000" dirty="0">
                <a:solidFill>
                  <a:srgbClr val="343C4C"/>
                </a:solidFill>
                <a:latin typeface="宋体" panose="02010600030101010101" pitchFamily="2" charset="-122"/>
                <a:ea typeface="宋体" panose="02010600030101010101" pitchFamily="2" charset="-122"/>
              </a:endParaRPr>
            </a:p>
          </p:txBody>
        </p:sp>
      </p:grpSp>
      <p:grpSp>
        <p:nvGrpSpPr>
          <p:cNvPr id="56" name="组合 55">
            <a:extLst>
              <a:ext uri="{FF2B5EF4-FFF2-40B4-BE49-F238E27FC236}">
                <a16:creationId xmlns:a16="http://schemas.microsoft.com/office/drawing/2014/main" id="{72E339A4-849E-2182-11E3-046E6E76E461}"/>
              </a:ext>
            </a:extLst>
          </p:cNvPr>
          <p:cNvGrpSpPr/>
          <p:nvPr/>
        </p:nvGrpSpPr>
        <p:grpSpPr>
          <a:xfrm>
            <a:off x="709731" y="5502476"/>
            <a:ext cx="5103407" cy="1039334"/>
            <a:chOff x="649693" y="5151721"/>
            <a:chExt cx="5103407" cy="739435"/>
          </a:xfrm>
        </p:grpSpPr>
        <p:sp>
          <p:nvSpPr>
            <p:cNvPr id="33" name="Rounded Rectangle 22">
              <a:extLst>
                <a:ext uri="{FF2B5EF4-FFF2-40B4-BE49-F238E27FC236}">
                  <a16:creationId xmlns:a16="http://schemas.microsoft.com/office/drawing/2014/main" id="{EB0B08F6-5148-AB94-BD0E-17EA9328F779}"/>
                </a:ext>
              </a:extLst>
            </p:cNvPr>
            <p:cNvSpPr/>
            <p:nvPr/>
          </p:nvSpPr>
          <p:spPr>
            <a:xfrm>
              <a:off x="678180" y="5154791"/>
              <a:ext cx="5074920" cy="736365"/>
            </a:xfrm>
            <a:prstGeom prst="roundRect">
              <a:avLst/>
            </a:prstGeom>
            <a:solidFill>
              <a:srgbClr val="FFF6EB"/>
            </a:solidFill>
            <a:ln w="12700">
              <a:solidFill>
                <a:srgbClr val="FFF6E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4" name="Rectangle 23">
              <a:extLst>
                <a:ext uri="{FF2B5EF4-FFF2-40B4-BE49-F238E27FC236}">
                  <a16:creationId xmlns:a16="http://schemas.microsoft.com/office/drawing/2014/main" id="{1234AC9E-1E0B-0A6A-C6BF-1FE4348339EE}"/>
                </a:ext>
              </a:extLst>
            </p:cNvPr>
            <p:cNvSpPr/>
            <p:nvPr/>
          </p:nvSpPr>
          <p:spPr>
            <a:xfrm>
              <a:off x="649693" y="5182836"/>
              <a:ext cx="73152" cy="658368"/>
            </a:xfrm>
            <a:prstGeom prst="rect">
              <a:avLst/>
            </a:prstGeom>
            <a:solidFill>
              <a:srgbClr val="F29529"/>
            </a:solidFill>
            <a:ln>
              <a:solidFill>
                <a:srgbClr val="F29529"/>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5" name="TextBox 24">
              <a:extLst>
                <a:ext uri="{FF2B5EF4-FFF2-40B4-BE49-F238E27FC236}">
                  <a16:creationId xmlns:a16="http://schemas.microsoft.com/office/drawing/2014/main" id="{4F185737-4292-5763-BACB-91F58AE19107}"/>
                </a:ext>
              </a:extLst>
            </p:cNvPr>
            <p:cNvSpPr txBox="1"/>
            <p:nvPr/>
          </p:nvSpPr>
          <p:spPr>
            <a:xfrm>
              <a:off x="908071" y="5151721"/>
              <a:ext cx="4480560" cy="335751"/>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err="1">
                  <a:solidFill>
                    <a:srgbClr val="222B44"/>
                  </a:solidFill>
                  <a:latin typeface="微软雅黑" panose="020B0503020204020204" charset="-122"/>
                </a:rPr>
                <a:t>诚实错误</a:t>
              </a:r>
              <a:endParaRPr sz="2400" b="1" dirty="0">
                <a:solidFill>
                  <a:srgbClr val="222B44"/>
                </a:solidFill>
                <a:latin typeface="微软雅黑" panose="020B0503020204020204" charset="-122"/>
              </a:endParaRPr>
            </a:p>
          </p:txBody>
        </p:sp>
        <p:sp>
          <p:nvSpPr>
            <p:cNvPr id="36" name="TextBox 25">
              <a:extLst>
                <a:ext uri="{FF2B5EF4-FFF2-40B4-BE49-F238E27FC236}">
                  <a16:creationId xmlns:a16="http://schemas.microsoft.com/office/drawing/2014/main" id="{828B3205-145B-6EA6-95E6-A035847871BB}"/>
                </a:ext>
              </a:extLst>
            </p:cNvPr>
            <p:cNvSpPr txBox="1"/>
            <p:nvPr/>
          </p:nvSpPr>
          <p:spPr>
            <a:xfrm>
              <a:off x="908071" y="5483976"/>
              <a:ext cx="4480560" cy="291957"/>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dirty="0" err="1">
                  <a:solidFill>
                    <a:srgbClr val="343C4C"/>
                  </a:solidFill>
                  <a:latin typeface="宋体" panose="02010600030101010101" pitchFamily="2" charset="-122"/>
                  <a:ea typeface="宋体" panose="02010600030101010101" pitchFamily="2" charset="-122"/>
                </a:rPr>
                <a:t>计算、实验或方法错误</a:t>
              </a:r>
              <a:endParaRPr sz="2000" dirty="0">
                <a:solidFill>
                  <a:srgbClr val="343C4C"/>
                </a:solidFill>
                <a:latin typeface="宋体" panose="02010600030101010101" pitchFamily="2" charset="-122"/>
                <a:ea typeface="宋体" panose="02010600030101010101" pitchFamily="2" charset="-122"/>
              </a:endParaRPr>
            </a:p>
          </p:txBody>
        </p:sp>
      </p:grpSp>
      <p:sp>
        <p:nvSpPr>
          <p:cNvPr id="37" name="TextBox 26">
            <a:extLst>
              <a:ext uri="{FF2B5EF4-FFF2-40B4-BE49-F238E27FC236}">
                <a16:creationId xmlns:a16="http://schemas.microsoft.com/office/drawing/2014/main" id="{27F1D965-B58C-B4BF-EE69-94E9322F5972}"/>
              </a:ext>
            </a:extLst>
          </p:cNvPr>
          <p:cNvSpPr txBox="1"/>
          <p:nvPr/>
        </p:nvSpPr>
        <p:spPr>
          <a:xfrm>
            <a:off x="6484034" y="1260940"/>
            <a:ext cx="3566160"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222B44"/>
                </a:solidFill>
                <a:latin typeface="微软雅黑" panose="020B0503020204020204" charset="-122"/>
              </a:rPr>
              <a:t>发现与披露机制问题</a:t>
            </a:r>
            <a:endParaRPr sz="2400" b="1" dirty="0">
              <a:solidFill>
                <a:srgbClr val="222B44"/>
              </a:solidFill>
              <a:latin typeface="微软雅黑" panose="020B0503020204020204" charset="-122"/>
            </a:endParaRPr>
          </a:p>
        </p:txBody>
      </p:sp>
      <p:sp>
        <p:nvSpPr>
          <p:cNvPr id="38" name="Rounded Rectangle 27">
            <a:extLst>
              <a:ext uri="{FF2B5EF4-FFF2-40B4-BE49-F238E27FC236}">
                <a16:creationId xmlns:a16="http://schemas.microsoft.com/office/drawing/2014/main" id="{EF215D68-8B63-193D-8DDC-DDB9909DC083}"/>
              </a:ext>
            </a:extLst>
          </p:cNvPr>
          <p:cNvSpPr/>
          <p:nvPr/>
        </p:nvSpPr>
        <p:spPr>
          <a:xfrm>
            <a:off x="6439338" y="1728502"/>
            <a:ext cx="1691640" cy="1088109"/>
          </a:xfrm>
          <a:prstGeom prst="roundRect">
            <a:avLst/>
          </a:prstGeom>
          <a:solidFill>
            <a:srgbClr val="D24D4C"/>
          </a:solidFill>
          <a:ln w="12700">
            <a:solidFill>
              <a:srgbClr val="D24D4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9" name="TextBox 28">
            <a:extLst>
              <a:ext uri="{FF2B5EF4-FFF2-40B4-BE49-F238E27FC236}">
                <a16:creationId xmlns:a16="http://schemas.microsoft.com/office/drawing/2014/main" id="{49AFA6D2-AA9F-9DA4-DDE6-A28CE9CC6EAA}"/>
              </a:ext>
            </a:extLst>
          </p:cNvPr>
          <p:cNvSpPr txBox="1"/>
          <p:nvPr/>
        </p:nvSpPr>
        <p:spPr>
          <a:xfrm>
            <a:off x="6622218" y="1856592"/>
            <a:ext cx="1325880" cy="310896"/>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a:solidFill>
                  <a:srgbClr val="FFFFFF"/>
                </a:solidFill>
                <a:latin typeface="微软雅黑" panose="020B0503020204020204" charset="-122"/>
              </a:rPr>
              <a:t>约47%</a:t>
            </a:r>
          </a:p>
        </p:txBody>
      </p:sp>
      <p:sp>
        <p:nvSpPr>
          <p:cNvPr id="40" name="TextBox 29">
            <a:extLst>
              <a:ext uri="{FF2B5EF4-FFF2-40B4-BE49-F238E27FC236}">
                <a16:creationId xmlns:a16="http://schemas.microsoft.com/office/drawing/2014/main" id="{6827EE0E-248A-FC83-842E-6EFF3FC7783D}"/>
              </a:ext>
            </a:extLst>
          </p:cNvPr>
          <p:cNvSpPr txBox="1"/>
          <p:nvPr/>
        </p:nvSpPr>
        <p:spPr>
          <a:xfrm>
            <a:off x="6640053" y="2304893"/>
            <a:ext cx="1325880" cy="201168"/>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50" b="0" dirty="0" err="1">
                <a:solidFill>
                  <a:srgbClr val="FFFFFF"/>
                </a:solidFill>
                <a:latin typeface="微软雅黑" panose="020B0503020204020204" charset="-122"/>
              </a:rPr>
              <a:t>源于他人举报</a:t>
            </a:r>
            <a:endParaRPr sz="1250" b="0" dirty="0">
              <a:solidFill>
                <a:srgbClr val="FFFFFF"/>
              </a:solidFill>
              <a:latin typeface="微软雅黑" panose="020B0503020204020204" charset="-122"/>
            </a:endParaRPr>
          </a:p>
        </p:txBody>
      </p:sp>
      <p:grpSp>
        <p:nvGrpSpPr>
          <p:cNvPr id="8" name="组合 7">
            <a:extLst>
              <a:ext uri="{FF2B5EF4-FFF2-40B4-BE49-F238E27FC236}">
                <a16:creationId xmlns:a16="http://schemas.microsoft.com/office/drawing/2014/main" id="{6EE03D74-B30B-41F0-DBDF-FE7D195BD750}"/>
              </a:ext>
            </a:extLst>
          </p:cNvPr>
          <p:cNvGrpSpPr/>
          <p:nvPr/>
        </p:nvGrpSpPr>
        <p:grpSpPr>
          <a:xfrm>
            <a:off x="10219613" y="1719654"/>
            <a:ext cx="1691640" cy="1092868"/>
            <a:chOff x="8267114" y="1734138"/>
            <a:chExt cx="1691640" cy="1092868"/>
          </a:xfrm>
        </p:grpSpPr>
        <p:sp>
          <p:nvSpPr>
            <p:cNvPr id="41" name="Rounded Rectangle 30">
              <a:extLst>
                <a:ext uri="{FF2B5EF4-FFF2-40B4-BE49-F238E27FC236}">
                  <a16:creationId xmlns:a16="http://schemas.microsoft.com/office/drawing/2014/main" id="{80AAD0C1-D2C1-B68E-E06F-B22BA3E5ACA0}"/>
                </a:ext>
              </a:extLst>
            </p:cNvPr>
            <p:cNvSpPr/>
            <p:nvPr/>
          </p:nvSpPr>
          <p:spPr>
            <a:xfrm>
              <a:off x="8267114" y="1734138"/>
              <a:ext cx="1691640" cy="1092868"/>
            </a:xfrm>
            <a:prstGeom prst="roundRect">
              <a:avLst/>
            </a:prstGeom>
            <a:solidFill>
              <a:srgbClr val="F29529"/>
            </a:solidFill>
            <a:ln w="12700">
              <a:solidFill>
                <a:srgbClr val="F29529"/>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2" name="TextBox 31">
              <a:extLst>
                <a:ext uri="{FF2B5EF4-FFF2-40B4-BE49-F238E27FC236}">
                  <a16:creationId xmlns:a16="http://schemas.microsoft.com/office/drawing/2014/main" id="{20944087-BA02-727F-14EB-384A21BC2BC4}"/>
                </a:ext>
              </a:extLst>
            </p:cNvPr>
            <p:cNvSpPr txBox="1"/>
            <p:nvPr/>
          </p:nvSpPr>
          <p:spPr>
            <a:xfrm>
              <a:off x="8465004" y="1856592"/>
              <a:ext cx="1325880" cy="310896"/>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a:solidFill>
                    <a:srgbClr val="FFFFFF"/>
                  </a:solidFill>
                  <a:latin typeface="微软雅黑" panose="020B0503020204020204" charset="-122"/>
                </a:rPr>
                <a:t>约15%</a:t>
              </a:r>
            </a:p>
          </p:txBody>
        </p:sp>
        <p:sp>
          <p:nvSpPr>
            <p:cNvPr id="43" name="TextBox 32">
              <a:extLst>
                <a:ext uri="{FF2B5EF4-FFF2-40B4-BE49-F238E27FC236}">
                  <a16:creationId xmlns:a16="http://schemas.microsoft.com/office/drawing/2014/main" id="{05C143AE-80B0-1313-F3CC-0C117204DAA4}"/>
                </a:ext>
              </a:extLst>
            </p:cNvPr>
            <p:cNvSpPr txBox="1"/>
            <p:nvPr/>
          </p:nvSpPr>
          <p:spPr>
            <a:xfrm>
              <a:off x="8510954" y="2304372"/>
              <a:ext cx="1325880" cy="201168"/>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50" b="0" dirty="0" err="1">
                  <a:solidFill>
                    <a:srgbClr val="FFFFFF"/>
                  </a:solidFill>
                  <a:latin typeface="微软雅黑" panose="020B0503020204020204" charset="-122"/>
                </a:rPr>
                <a:t>期刊主动发现</a:t>
              </a:r>
              <a:endParaRPr sz="1250" b="0" dirty="0">
                <a:solidFill>
                  <a:srgbClr val="FFFFFF"/>
                </a:solidFill>
                <a:latin typeface="微软雅黑" panose="020B0503020204020204" charset="-122"/>
              </a:endParaRPr>
            </a:p>
          </p:txBody>
        </p:sp>
      </p:grpSp>
      <p:sp>
        <p:nvSpPr>
          <p:cNvPr id="44" name="Rounded Rectangle 33">
            <a:extLst>
              <a:ext uri="{FF2B5EF4-FFF2-40B4-BE49-F238E27FC236}">
                <a16:creationId xmlns:a16="http://schemas.microsoft.com/office/drawing/2014/main" id="{12A139C9-658E-7F87-A247-FE657FFE0F98}"/>
              </a:ext>
            </a:extLst>
          </p:cNvPr>
          <p:cNvSpPr/>
          <p:nvPr/>
        </p:nvSpPr>
        <p:spPr>
          <a:xfrm>
            <a:off x="6185095" y="3173212"/>
            <a:ext cx="5889674" cy="1680630"/>
          </a:xfrm>
          <a:prstGeom prst="roundRect">
            <a:avLst/>
          </a:prstGeom>
          <a:solidFill>
            <a:srgbClr val="FFFFFF"/>
          </a:solidFill>
          <a:ln w="12700">
            <a:solidFill>
              <a:srgbClr val="E2E7F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5" name="Rounded Rectangle 34">
            <a:extLst>
              <a:ext uri="{FF2B5EF4-FFF2-40B4-BE49-F238E27FC236}">
                <a16:creationId xmlns:a16="http://schemas.microsoft.com/office/drawing/2014/main" id="{C3C023B5-F00B-A7BA-769C-900222E88053}"/>
              </a:ext>
            </a:extLst>
          </p:cNvPr>
          <p:cNvSpPr/>
          <p:nvPr/>
        </p:nvSpPr>
        <p:spPr>
          <a:xfrm>
            <a:off x="6328117" y="3238978"/>
            <a:ext cx="1508760" cy="377758"/>
          </a:xfrm>
          <a:prstGeom prst="roundRect">
            <a:avLst/>
          </a:prstGeom>
          <a:solidFill>
            <a:srgbClr val="193C82"/>
          </a:solidFill>
          <a:ln w="12700">
            <a:solidFill>
              <a:srgbClr val="193C82"/>
            </a:solidFill>
          </a:ln>
        </p:spPr>
        <p:style>
          <a:lnRef idx="1">
            <a:schemeClr val="accent1"/>
          </a:lnRef>
          <a:fillRef idx="3">
            <a:schemeClr val="accent1"/>
          </a:fillRef>
          <a:effectRef idx="2">
            <a:schemeClr val="accent1"/>
          </a:effectRef>
          <a:fontRef idx="minor">
            <a:schemeClr val="lt1"/>
          </a:fontRef>
        </p:style>
        <p:txBody>
          <a:bodyPr wrap="square" lIns="50800" tIns="50800" rIns="50800" bIns="50800"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b="1" dirty="0" err="1">
                <a:solidFill>
                  <a:srgbClr val="FFFFFF"/>
                </a:solidFill>
                <a:latin typeface="微软雅黑" panose="020B0503020204020204" charset="-122"/>
              </a:rPr>
              <a:t>机制短板</a:t>
            </a:r>
            <a:endParaRPr b="1" dirty="0">
              <a:solidFill>
                <a:srgbClr val="FFFFFF"/>
              </a:solidFill>
              <a:latin typeface="微软雅黑" panose="020B0503020204020204" charset="-122"/>
            </a:endParaRPr>
          </a:p>
        </p:txBody>
      </p:sp>
      <p:sp>
        <p:nvSpPr>
          <p:cNvPr id="46" name="TextBox 35">
            <a:extLst>
              <a:ext uri="{FF2B5EF4-FFF2-40B4-BE49-F238E27FC236}">
                <a16:creationId xmlns:a16="http://schemas.microsoft.com/office/drawing/2014/main" id="{5C2D8598-F4C6-8E0C-F19D-E02DDD7546E3}"/>
              </a:ext>
            </a:extLst>
          </p:cNvPr>
          <p:cNvSpPr txBox="1"/>
          <p:nvPr/>
        </p:nvSpPr>
        <p:spPr>
          <a:xfrm>
            <a:off x="6226470" y="3573667"/>
            <a:ext cx="5802949" cy="1075936"/>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Aft>
                <a:spcPts val="100"/>
              </a:spcAft>
            </a:pPr>
            <a:r>
              <a:rPr sz="1170" b="0" dirty="0">
                <a:solidFill>
                  <a:srgbClr val="343C4C"/>
                </a:solidFill>
                <a:latin typeface="微软雅黑" panose="020B0503020204020204" charset="-122"/>
              </a:rPr>
              <a:t>• </a:t>
            </a:r>
            <a:r>
              <a:rPr lang="en-US" sz="1170" b="0" dirty="0">
                <a:solidFill>
                  <a:srgbClr val="343C4C"/>
                </a:solidFill>
                <a:latin typeface="微软雅黑" panose="020B0503020204020204" charset="-122"/>
              </a:rPr>
              <a:t>  </a:t>
            </a:r>
            <a:r>
              <a:rPr sz="1600" dirty="0" err="1">
                <a:solidFill>
                  <a:srgbClr val="FF0000"/>
                </a:solidFill>
                <a:latin typeface="宋体" panose="02010600030101010101" pitchFamily="2" charset="-122"/>
                <a:ea typeface="宋体" panose="02010600030101010101" pitchFamily="2" charset="-122"/>
              </a:rPr>
              <a:t>官方撤稿声明往往不能完整反映真实违规事实</a:t>
            </a:r>
            <a:r>
              <a:rPr sz="1600" dirty="0">
                <a:solidFill>
                  <a:srgbClr val="FF0000"/>
                </a:solidFill>
                <a:latin typeface="宋体" panose="02010600030101010101" pitchFamily="2" charset="-122"/>
                <a:ea typeface="宋体" panose="02010600030101010101" pitchFamily="2" charset="-122"/>
              </a:rPr>
              <a:t>。</a:t>
            </a:r>
          </a:p>
          <a:p>
            <a:pPr>
              <a:lnSpc>
                <a:spcPct val="150000"/>
              </a:lnSpc>
              <a:spcAft>
                <a:spcPts val="100"/>
              </a:spcAft>
            </a:pPr>
            <a:r>
              <a:rPr sz="1600" dirty="0">
                <a:solidFill>
                  <a:srgbClr val="343C4C"/>
                </a:solidFill>
                <a:latin typeface="宋体" panose="02010600030101010101" pitchFamily="2" charset="-122"/>
                <a:ea typeface="宋体" panose="02010600030101010101" pitchFamily="2" charset="-122"/>
              </a:rPr>
              <a:t>• </a:t>
            </a:r>
            <a:r>
              <a:rPr sz="1600" dirty="0" err="1">
                <a:solidFill>
                  <a:srgbClr val="343C4C"/>
                </a:solidFill>
                <a:latin typeface="宋体" panose="02010600030101010101" pitchFamily="2" charset="-122"/>
                <a:ea typeface="宋体" panose="02010600030101010101" pitchFamily="2" charset="-122"/>
              </a:rPr>
              <a:t>数据库与第三方平台标识更新滞后，导致撤稿论文持续被引</a:t>
            </a:r>
            <a:endParaRPr sz="1600" dirty="0">
              <a:solidFill>
                <a:srgbClr val="343C4C"/>
              </a:solidFill>
              <a:latin typeface="宋体" panose="02010600030101010101" pitchFamily="2" charset="-122"/>
              <a:ea typeface="宋体" panose="02010600030101010101" pitchFamily="2" charset="-122"/>
            </a:endParaRPr>
          </a:p>
          <a:p>
            <a:pPr>
              <a:lnSpc>
                <a:spcPct val="150000"/>
              </a:lnSpc>
              <a:spcAft>
                <a:spcPts val="100"/>
              </a:spcAft>
            </a:pPr>
            <a:r>
              <a:rPr sz="1600" dirty="0">
                <a:solidFill>
                  <a:srgbClr val="343C4C"/>
                </a:solidFill>
                <a:latin typeface="宋体" panose="02010600030101010101" pitchFamily="2" charset="-122"/>
                <a:ea typeface="宋体" panose="02010600030101010101" pitchFamily="2" charset="-122"/>
              </a:rPr>
              <a:t>• </a:t>
            </a:r>
            <a:r>
              <a:rPr sz="1600" dirty="0" err="1">
                <a:solidFill>
                  <a:srgbClr val="343C4C"/>
                </a:solidFill>
                <a:latin typeface="宋体" panose="02010600030101010101" pitchFamily="2" charset="-122"/>
                <a:ea typeface="宋体" panose="02010600030101010101" pitchFamily="2" charset="-122"/>
              </a:rPr>
              <a:t>仅依赖事后修正，难以及时阻断风险扩散</a:t>
            </a:r>
            <a:r>
              <a:rPr sz="1600" dirty="0">
                <a:solidFill>
                  <a:srgbClr val="343C4C"/>
                </a:solidFill>
                <a:latin typeface="宋体" panose="02010600030101010101" pitchFamily="2" charset="-122"/>
                <a:ea typeface="宋体" panose="02010600030101010101" pitchFamily="2" charset="-122"/>
              </a:rPr>
              <a:t>。</a:t>
            </a:r>
          </a:p>
        </p:txBody>
      </p:sp>
      <p:sp>
        <p:nvSpPr>
          <p:cNvPr id="47" name="Rounded Rectangle 36">
            <a:extLst>
              <a:ext uri="{FF2B5EF4-FFF2-40B4-BE49-F238E27FC236}">
                <a16:creationId xmlns:a16="http://schemas.microsoft.com/office/drawing/2014/main" id="{D7FF1475-A49C-7721-A363-0C69524DD084}"/>
              </a:ext>
            </a:extLst>
          </p:cNvPr>
          <p:cNvSpPr/>
          <p:nvPr/>
        </p:nvSpPr>
        <p:spPr>
          <a:xfrm>
            <a:off x="6125530" y="5061939"/>
            <a:ext cx="5903889" cy="1707988"/>
          </a:xfrm>
          <a:prstGeom prst="roundRect">
            <a:avLst/>
          </a:prstGeom>
          <a:solidFill>
            <a:srgbClr val="FFFFFF"/>
          </a:solidFill>
          <a:ln w="12700">
            <a:solidFill>
              <a:srgbClr val="E2E7F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48" name="Rounded Rectangle 37">
            <a:extLst>
              <a:ext uri="{FF2B5EF4-FFF2-40B4-BE49-F238E27FC236}">
                <a16:creationId xmlns:a16="http://schemas.microsoft.com/office/drawing/2014/main" id="{EC6DE6D2-45FD-E8B3-5563-D4734AF4D6AD}"/>
              </a:ext>
            </a:extLst>
          </p:cNvPr>
          <p:cNvSpPr/>
          <p:nvPr/>
        </p:nvSpPr>
        <p:spPr>
          <a:xfrm>
            <a:off x="6328117" y="5115458"/>
            <a:ext cx="1489632" cy="387018"/>
          </a:xfrm>
          <a:prstGeom prst="roundRect">
            <a:avLst/>
          </a:prstGeom>
          <a:solidFill>
            <a:srgbClr val="379C8F"/>
          </a:solidFill>
          <a:ln w="12700">
            <a:solidFill>
              <a:srgbClr val="379C8F"/>
            </a:solidFill>
          </a:ln>
        </p:spPr>
        <p:style>
          <a:lnRef idx="1">
            <a:schemeClr val="accent1"/>
          </a:lnRef>
          <a:fillRef idx="3">
            <a:schemeClr val="accent1"/>
          </a:fillRef>
          <a:effectRef idx="2">
            <a:schemeClr val="accent1"/>
          </a:effectRef>
          <a:fontRef idx="minor">
            <a:schemeClr val="lt1"/>
          </a:fontRef>
        </p:style>
        <p:txBody>
          <a:bodyPr wrap="square" lIns="50800" tIns="50800" rIns="50800" bIns="50800"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b="1" dirty="0" err="1">
                <a:solidFill>
                  <a:srgbClr val="FFFFFF"/>
                </a:solidFill>
                <a:latin typeface="微软雅黑" panose="020B0503020204020204" charset="-122"/>
              </a:rPr>
              <a:t>文本</a:t>
            </a:r>
            <a:r>
              <a:rPr lang="zh-CN" altLang="en-US" b="1" dirty="0">
                <a:solidFill>
                  <a:srgbClr val="FFFFFF"/>
                </a:solidFill>
                <a:latin typeface="微软雅黑" panose="020B0503020204020204" charset="-122"/>
              </a:rPr>
              <a:t>特征</a:t>
            </a:r>
            <a:endParaRPr b="1" dirty="0">
              <a:solidFill>
                <a:srgbClr val="FFFFFF"/>
              </a:solidFill>
              <a:latin typeface="微软雅黑" panose="020B0503020204020204" charset="-122"/>
            </a:endParaRPr>
          </a:p>
        </p:txBody>
      </p:sp>
      <p:sp>
        <p:nvSpPr>
          <p:cNvPr id="49" name="TextBox 38">
            <a:extLst>
              <a:ext uri="{FF2B5EF4-FFF2-40B4-BE49-F238E27FC236}">
                <a16:creationId xmlns:a16="http://schemas.microsoft.com/office/drawing/2014/main" id="{75915C58-51BC-A0FC-7D41-B39DE04B7F8E}"/>
              </a:ext>
            </a:extLst>
          </p:cNvPr>
          <p:cNvSpPr txBox="1"/>
          <p:nvPr/>
        </p:nvSpPr>
        <p:spPr>
          <a:xfrm>
            <a:off x="6294491" y="5555995"/>
            <a:ext cx="5589562" cy="1152880"/>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Aft>
                <a:spcPts val="100"/>
              </a:spcAft>
            </a:pPr>
            <a:r>
              <a:rPr sz="1600" dirty="0" err="1">
                <a:solidFill>
                  <a:srgbClr val="343C4C"/>
                </a:solidFill>
                <a:latin typeface="宋体" panose="02010600030101010101" pitchFamily="2" charset="-122"/>
                <a:ea typeface="宋体" panose="02010600030101010101" pitchFamily="2" charset="-122"/>
              </a:rPr>
              <a:t>撤稿论文在文本表征上亦有规律：以生物化学研究为例，其正文中</a:t>
            </a:r>
            <a:r>
              <a:rPr sz="1600" b="1" dirty="0" err="1">
                <a:solidFill>
                  <a:srgbClr val="FF0000"/>
                </a:solidFill>
                <a:latin typeface="宋体" panose="02010600030101010101" pitchFamily="2" charset="-122"/>
                <a:ea typeface="宋体" panose="02010600030101010101" pitchFamily="2" charset="-122"/>
              </a:rPr>
              <a:t>高确定性</a:t>
            </a:r>
            <a:r>
              <a:rPr sz="1600" dirty="0" err="1">
                <a:solidFill>
                  <a:srgbClr val="343C4C"/>
                </a:solidFill>
                <a:latin typeface="宋体" panose="02010600030101010101" pitchFamily="2" charset="-122"/>
                <a:ea typeface="宋体" panose="02010600030101010101" pitchFamily="2" charset="-122"/>
              </a:rPr>
              <a:t>和</a:t>
            </a:r>
            <a:r>
              <a:rPr sz="1600" b="1" dirty="0" err="1">
                <a:solidFill>
                  <a:srgbClr val="FF0000"/>
                </a:solidFill>
                <a:latin typeface="宋体" panose="02010600030101010101" pitchFamily="2" charset="-122"/>
                <a:ea typeface="宋体" panose="02010600030101010101" pitchFamily="2" charset="-122"/>
              </a:rPr>
              <a:t>积极情感词汇</a:t>
            </a:r>
            <a:r>
              <a:rPr sz="1600" dirty="0" err="1">
                <a:solidFill>
                  <a:srgbClr val="343C4C"/>
                </a:solidFill>
                <a:latin typeface="宋体" panose="02010600030101010101" pitchFamily="2" charset="-122"/>
                <a:ea typeface="宋体" panose="02010600030101010101" pitchFamily="2" charset="-122"/>
              </a:rPr>
              <a:t>使用更少，可作为潜在风险识别的辅助信号</a:t>
            </a:r>
            <a:r>
              <a:rPr sz="1600" dirty="0">
                <a:solidFill>
                  <a:srgbClr val="343C4C"/>
                </a:solidFill>
                <a:latin typeface="宋体" panose="02010600030101010101" pitchFamily="2" charset="-122"/>
                <a:ea typeface="宋体" panose="02010600030101010101" pitchFamily="2" charset="-122"/>
              </a:rPr>
              <a:t>。</a:t>
            </a:r>
          </a:p>
        </p:txBody>
      </p:sp>
      <p:grpSp>
        <p:nvGrpSpPr>
          <p:cNvPr id="9" name="组合 8">
            <a:extLst>
              <a:ext uri="{FF2B5EF4-FFF2-40B4-BE49-F238E27FC236}">
                <a16:creationId xmlns:a16="http://schemas.microsoft.com/office/drawing/2014/main" id="{B7D489E6-13A1-ABD6-034E-A1CE5AF4DD84}"/>
              </a:ext>
            </a:extLst>
          </p:cNvPr>
          <p:cNvGrpSpPr/>
          <p:nvPr/>
        </p:nvGrpSpPr>
        <p:grpSpPr>
          <a:xfrm>
            <a:off x="8328868" y="1713398"/>
            <a:ext cx="1691640" cy="1088109"/>
            <a:chOff x="10186330" y="1724412"/>
            <a:chExt cx="1691640" cy="1088109"/>
          </a:xfrm>
        </p:grpSpPr>
        <p:sp>
          <p:nvSpPr>
            <p:cNvPr id="2" name="Rounded Rectangle 27">
              <a:extLst>
                <a:ext uri="{FF2B5EF4-FFF2-40B4-BE49-F238E27FC236}">
                  <a16:creationId xmlns:a16="http://schemas.microsoft.com/office/drawing/2014/main" id="{7A3295C6-0E79-81F2-8C8C-1092CE934ED8}"/>
                </a:ext>
              </a:extLst>
            </p:cNvPr>
            <p:cNvSpPr/>
            <p:nvPr/>
          </p:nvSpPr>
          <p:spPr>
            <a:xfrm>
              <a:off x="10186330" y="1724412"/>
              <a:ext cx="1691640" cy="1088109"/>
            </a:xfrm>
            <a:prstGeom prst="roundRect">
              <a:avLst/>
            </a:prstGeom>
            <a:solidFill>
              <a:srgbClr val="174994"/>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3" name="TextBox 31">
              <a:extLst>
                <a:ext uri="{FF2B5EF4-FFF2-40B4-BE49-F238E27FC236}">
                  <a16:creationId xmlns:a16="http://schemas.microsoft.com/office/drawing/2014/main" id="{4A74EFEB-F5C4-973A-1821-C33C2C67FFB8}"/>
                </a:ext>
              </a:extLst>
            </p:cNvPr>
            <p:cNvSpPr txBox="1"/>
            <p:nvPr/>
          </p:nvSpPr>
          <p:spPr>
            <a:xfrm>
              <a:off x="10369210" y="1829167"/>
              <a:ext cx="1325880" cy="471924"/>
            </a:xfrm>
            <a:prstGeom prst="rect">
              <a:avLst/>
            </a:prstGeom>
            <a:noFill/>
            <a:ln>
              <a:noFill/>
            </a:ln>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a:solidFill>
                    <a:srgbClr val="FFFFFF"/>
                  </a:solidFill>
                  <a:latin typeface="微软雅黑" panose="020B0503020204020204" charset="-122"/>
                </a:rPr>
                <a:t>约</a:t>
              </a:r>
              <a:r>
                <a:rPr lang="en-US" sz="2400" b="1" dirty="0">
                  <a:solidFill>
                    <a:srgbClr val="FFFFFF"/>
                  </a:solidFill>
                  <a:latin typeface="微软雅黑" panose="020B0503020204020204" charset="-122"/>
                </a:rPr>
                <a:t>36</a:t>
              </a:r>
              <a:r>
                <a:rPr sz="2400" b="1" dirty="0">
                  <a:solidFill>
                    <a:srgbClr val="FFFFFF"/>
                  </a:solidFill>
                  <a:latin typeface="微软雅黑" panose="020B0503020204020204" charset="-122"/>
                </a:rPr>
                <a:t>%</a:t>
              </a:r>
            </a:p>
          </p:txBody>
        </p:sp>
        <p:sp>
          <p:nvSpPr>
            <p:cNvPr id="7" name="TextBox 32">
              <a:extLst>
                <a:ext uri="{FF2B5EF4-FFF2-40B4-BE49-F238E27FC236}">
                  <a16:creationId xmlns:a16="http://schemas.microsoft.com/office/drawing/2014/main" id="{2C327CE2-22BE-C53D-A10F-18223FE87C57}"/>
                </a:ext>
              </a:extLst>
            </p:cNvPr>
            <p:cNvSpPr txBox="1"/>
            <p:nvPr/>
          </p:nvSpPr>
          <p:spPr>
            <a:xfrm>
              <a:off x="10401805" y="2325840"/>
              <a:ext cx="1325880" cy="294953"/>
            </a:xfrm>
            <a:prstGeom prst="rect">
              <a:avLst/>
            </a:prstGeom>
            <a:noFill/>
            <a:ln>
              <a:noFill/>
            </a:ln>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1250" b="0" dirty="0">
                  <a:solidFill>
                    <a:srgbClr val="FFFFFF"/>
                  </a:solidFill>
                  <a:latin typeface="微软雅黑" panose="020B0503020204020204" charset="-122"/>
                </a:rPr>
                <a:t>作者主动撤销</a:t>
              </a:r>
              <a:endParaRPr sz="1250" b="0" dirty="0">
                <a:solidFill>
                  <a:srgbClr val="FFFFFF"/>
                </a:solidFill>
                <a:latin typeface="微软雅黑" panose="020B0503020204020204" charset="-122"/>
              </a:endParaRPr>
            </a:p>
          </p:txBody>
        </p:sp>
      </p:grpSp>
    </p:spTree>
    <p:extLst>
      <p:ext uri="{BB962C8B-B14F-4D97-AF65-F5344CB8AC3E}">
        <p14:creationId xmlns:p14="http://schemas.microsoft.com/office/powerpoint/2010/main" val="3903312885"/>
      </p:ext>
    </p:extLst>
  </p:cSld>
  <p:clrMapOvr>
    <a:masterClrMapping/>
  </p:clrMapOvr>
  <mc:AlternateContent xmlns:mc="http://schemas.openxmlformats.org/markup-compatibility/2006">
    <mc:Choice xmlns:p14="http://schemas.microsoft.com/office/powerpoint/2010/main" Requires="p14">
      <p:transition p14:dur="10" advTm="6769"/>
    </mc:Choice>
    <mc:Fallback>
      <p:transition advTm="676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38E1D-DFB1-58AC-24FB-83E206CA5DBE}"/>
            </a:ext>
          </a:extLst>
        </p:cNvPr>
        <p:cNvGrpSpPr/>
        <p:nvPr/>
      </p:nvGrpSpPr>
      <p:grpSpPr>
        <a:xfrm>
          <a:off x="0" y="0"/>
          <a:ext cx="0" cy="0"/>
          <a:chOff x="0" y="0"/>
          <a:chExt cx="0" cy="0"/>
        </a:xfrm>
      </p:grpSpPr>
      <p:cxnSp>
        <p:nvCxnSpPr>
          <p:cNvPr id="25" name="Connector 27">
            <a:extLst>
              <a:ext uri="{FF2B5EF4-FFF2-40B4-BE49-F238E27FC236}">
                <a16:creationId xmlns:a16="http://schemas.microsoft.com/office/drawing/2014/main" id="{342465D8-C52E-478F-5A96-B126279A7B4C}"/>
              </a:ext>
            </a:extLst>
          </p:cNvPr>
          <p:cNvCxnSpPr>
            <a:cxnSpLocks/>
          </p:cNvCxnSpPr>
          <p:nvPr/>
        </p:nvCxnSpPr>
        <p:spPr>
          <a:xfrm flipH="1" flipV="1">
            <a:off x="7236949" y="3846464"/>
            <a:ext cx="1396511" cy="464932"/>
          </a:xfrm>
          <a:prstGeom prst="line">
            <a:avLst/>
          </a:prstGeom>
          <a:ln w="25400">
            <a:solidFill>
              <a:srgbClr val="B9C2D2"/>
            </a:solidFill>
          </a:ln>
        </p:spPr>
        <p:style>
          <a:lnRef idx="2">
            <a:schemeClr val="accent1"/>
          </a:lnRef>
          <a:fillRef idx="0">
            <a:schemeClr val="accent1"/>
          </a:fillRef>
          <a:effectRef idx="1">
            <a:schemeClr val="accent1"/>
          </a:effectRef>
          <a:fontRef idx="minor">
            <a:schemeClr val="tx1"/>
          </a:fontRef>
        </p:style>
      </p:cxnSp>
      <p:cxnSp>
        <p:nvCxnSpPr>
          <p:cNvPr id="24" name="Connector 26">
            <a:extLst>
              <a:ext uri="{FF2B5EF4-FFF2-40B4-BE49-F238E27FC236}">
                <a16:creationId xmlns:a16="http://schemas.microsoft.com/office/drawing/2014/main" id="{90BFF82B-6380-E544-4678-A5553EB44B8E}"/>
              </a:ext>
            </a:extLst>
          </p:cNvPr>
          <p:cNvCxnSpPr>
            <a:cxnSpLocks/>
          </p:cNvCxnSpPr>
          <p:nvPr/>
        </p:nvCxnSpPr>
        <p:spPr>
          <a:xfrm flipV="1">
            <a:off x="3558540" y="3829293"/>
            <a:ext cx="999392" cy="482103"/>
          </a:xfrm>
          <a:prstGeom prst="line">
            <a:avLst/>
          </a:prstGeom>
          <a:ln w="25400">
            <a:solidFill>
              <a:srgbClr val="B9C2D2"/>
            </a:solidFill>
          </a:ln>
        </p:spPr>
        <p:style>
          <a:lnRef idx="2">
            <a:schemeClr val="accent1"/>
          </a:lnRef>
          <a:fillRef idx="0">
            <a:schemeClr val="accent1"/>
          </a:fillRef>
          <a:effectRef idx="1">
            <a:schemeClr val="accent1"/>
          </a:effectRef>
          <a:fontRef idx="minor">
            <a:schemeClr val="tx1"/>
          </a:fontRef>
        </p:style>
      </p:cxnSp>
      <p:grpSp>
        <p:nvGrpSpPr>
          <p:cNvPr id="6" name="组合 5">
            <a:extLst>
              <a:ext uri="{FF2B5EF4-FFF2-40B4-BE49-F238E27FC236}">
                <a16:creationId xmlns:a16="http://schemas.microsoft.com/office/drawing/2014/main" id="{92A0B33E-D708-7469-432F-A17F6FCD7196}"/>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DC840C1A-7DA3-224C-CBDD-177E508FA5A1}"/>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AC0D5926-1DFC-7B0C-19E5-3DC8DB80D0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939EEF51-ABEB-494A-2A87-7E221EA6DF9A}"/>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F0E97A75-26C1-4168-C7AF-F34E2B57DD94}"/>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D6F37B9A-C2BA-DAA6-FB7D-214048E1CB05}"/>
              </a:ext>
            </a:extLst>
          </p:cNvPr>
          <p:cNvSpPr txBox="1"/>
          <p:nvPr/>
        </p:nvSpPr>
        <p:spPr>
          <a:xfrm>
            <a:off x="908071" y="124158"/>
            <a:ext cx="5870935"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2.2 </a:t>
            </a:r>
            <a:r>
              <a:rPr lang="zh-CN" altLang="en-US" sz="3200" b="1" dirty="0">
                <a:solidFill>
                  <a:srgbClr val="002060"/>
                </a:solidFill>
                <a:latin typeface="+mn-ea"/>
              </a:rPr>
              <a:t>研究综述</a:t>
            </a:r>
            <a:r>
              <a:rPr lang="en-US" altLang="zh-CN" sz="3200" b="1" dirty="0">
                <a:solidFill>
                  <a:srgbClr val="002060"/>
                </a:solidFill>
                <a:latin typeface="+mn-ea"/>
              </a:rPr>
              <a:t>—</a:t>
            </a:r>
            <a:r>
              <a:rPr lang="zh-CN" altLang="en-US" sz="3200" b="1" dirty="0">
                <a:solidFill>
                  <a:srgbClr val="002060"/>
                </a:solidFill>
                <a:latin typeface="+mn-ea"/>
              </a:rPr>
              <a:t>撤稿影响</a:t>
            </a:r>
            <a:endParaRPr lang="zh-CN" altLang="en-US" sz="3200" b="1" dirty="0">
              <a:latin typeface="+mn-ea"/>
            </a:endParaRPr>
          </a:p>
        </p:txBody>
      </p:sp>
      <p:sp>
        <p:nvSpPr>
          <p:cNvPr id="2" name="Rounded Rectangle 10">
            <a:extLst>
              <a:ext uri="{FF2B5EF4-FFF2-40B4-BE49-F238E27FC236}">
                <a16:creationId xmlns:a16="http://schemas.microsoft.com/office/drawing/2014/main" id="{3650C247-B70A-EC3A-4727-E95646CACB78}"/>
              </a:ext>
            </a:extLst>
          </p:cNvPr>
          <p:cNvSpPr/>
          <p:nvPr/>
        </p:nvSpPr>
        <p:spPr>
          <a:xfrm>
            <a:off x="4518660" y="2971800"/>
            <a:ext cx="2743200" cy="914400"/>
          </a:xfrm>
          <a:prstGeom prst="roundRect">
            <a:avLst/>
          </a:prstGeom>
          <a:solidFill>
            <a:srgbClr val="D24D4C"/>
          </a:solidFill>
          <a:ln w="12700">
            <a:solidFill>
              <a:srgbClr val="D24D4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 name="Rounded Rectangle 12">
            <a:extLst>
              <a:ext uri="{FF2B5EF4-FFF2-40B4-BE49-F238E27FC236}">
                <a16:creationId xmlns:a16="http://schemas.microsoft.com/office/drawing/2014/main" id="{B23BF176-5963-FC0D-FB5F-F60F512CFA4F}"/>
              </a:ext>
            </a:extLst>
          </p:cNvPr>
          <p:cNvSpPr/>
          <p:nvPr/>
        </p:nvSpPr>
        <p:spPr>
          <a:xfrm>
            <a:off x="170496" y="1636623"/>
            <a:ext cx="3674080" cy="2056243"/>
          </a:xfrm>
          <a:prstGeom prst="roundRect">
            <a:avLst/>
          </a:prstGeom>
          <a:solidFill>
            <a:srgbClr val="EDF8F6"/>
          </a:solidFill>
          <a:ln w="12700">
            <a:solidFill>
              <a:srgbClr val="E2E7F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 name="TextBox 13">
            <a:extLst>
              <a:ext uri="{FF2B5EF4-FFF2-40B4-BE49-F238E27FC236}">
                <a16:creationId xmlns:a16="http://schemas.microsoft.com/office/drawing/2014/main" id="{C782B6FD-9EA8-6A91-3B6D-B2EB6195F919}"/>
              </a:ext>
            </a:extLst>
          </p:cNvPr>
          <p:cNvSpPr txBox="1"/>
          <p:nvPr/>
        </p:nvSpPr>
        <p:spPr>
          <a:xfrm>
            <a:off x="315058" y="1743075"/>
            <a:ext cx="1715204"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379C8F"/>
                </a:solidFill>
                <a:latin typeface="微软雅黑" panose="020B0503020204020204" charset="-122"/>
              </a:rPr>
              <a:t>涉事作者</a:t>
            </a:r>
            <a:endParaRPr sz="2400" b="1" dirty="0">
              <a:solidFill>
                <a:srgbClr val="379C8F"/>
              </a:solidFill>
              <a:latin typeface="微软雅黑" panose="020B0503020204020204" charset="-122"/>
            </a:endParaRPr>
          </a:p>
        </p:txBody>
      </p:sp>
      <p:sp>
        <p:nvSpPr>
          <p:cNvPr id="8" name="TextBox 14">
            <a:extLst>
              <a:ext uri="{FF2B5EF4-FFF2-40B4-BE49-F238E27FC236}">
                <a16:creationId xmlns:a16="http://schemas.microsoft.com/office/drawing/2014/main" id="{6817761C-9BD6-7A1C-4038-2ECF9BB114F0}"/>
              </a:ext>
            </a:extLst>
          </p:cNvPr>
          <p:cNvSpPr txBox="1"/>
          <p:nvPr/>
        </p:nvSpPr>
        <p:spPr>
          <a:xfrm>
            <a:off x="390958" y="2204417"/>
            <a:ext cx="3385038" cy="1435778"/>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8000"/>
              </a:lnSpc>
              <a:spcAft>
                <a:spcPts val="100"/>
              </a:spcAft>
            </a:pPr>
            <a:r>
              <a:rPr sz="2000" b="0" dirty="0">
                <a:solidFill>
                  <a:srgbClr val="343C4C"/>
                </a:solidFill>
                <a:latin typeface="宋体" panose="02010600030101010101" pitchFamily="2" charset="-122"/>
                <a:ea typeface="宋体" panose="02010600030101010101" pitchFamily="2" charset="-122"/>
              </a:rPr>
              <a:t>• </a:t>
            </a:r>
            <a:r>
              <a:rPr sz="2000" b="0" dirty="0" err="1">
                <a:solidFill>
                  <a:srgbClr val="343C4C"/>
                </a:solidFill>
                <a:latin typeface="宋体" panose="02010600030101010101" pitchFamily="2" charset="-122"/>
                <a:ea typeface="宋体" panose="02010600030101010101" pitchFamily="2" charset="-122"/>
              </a:rPr>
              <a:t>发文量、</a:t>
            </a:r>
            <a:r>
              <a:rPr sz="2000" b="0" dirty="0" err="1">
                <a:solidFill>
                  <a:srgbClr val="343C4C"/>
                </a:solidFill>
                <a:latin typeface="Times New Roman" panose="02020603050405020304" pitchFamily="18" charset="0"/>
                <a:ea typeface="宋体" panose="02010600030101010101" pitchFamily="2" charset="-122"/>
                <a:cs typeface="Times New Roman" panose="02020603050405020304" pitchFamily="18" charset="0"/>
              </a:rPr>
              <a:t>h</a:t>
            </a:r>
            <a:r>
              <a:rPr sz="2000" b="0" dirty="0">
                <a:solidFill>
                  <a:srgbClr val="343C4C"/>
                </a:solidFill>
                <a:latin typeface="Times New Roman" panose="02020603050405020304" pitchFamily="18" charset="0"/>
                <a:ea typeface="宋体" panose="02010600030101010101" pitchFamily="2" charset="-122"/>
                <a:cs typeface="Times New Roman" panose="02020603050405020304" pitchFamily="18" charset="0"/>
              </a:rPr>
              <a:t> </a:t>
            </a:r>
            <a:r>
              <a:rPr sz="2000" b="0" dirty="0" err="1">
                <a:solidFill>
                  <a:srgbClr val="343C4C"/>
                </a:solidFill>
                <a:latin typeface="宋体" panose="02010600030101010101" pitchFamily="2" charset="-122"/>
                <a:ea typeface="宋体" panose="02010600030101010101" pitchFamily="2" charset="-122"/>
              </a:rPr>
              <a:t>指数及职位晋升受到显著冲击</a:t>
            </a:r>
            <a:r>
              <a:rPr sz="2000" b="0" dirty="0">
                <a:solidFill>
                  <a:srgbClr val="343C4C"/>
                </a:solidFill>
                <a:latin typeface="宋体" panose="02010600030101010101" pitchFamily="2" charset="-122"/>
                <a:ea typeface="宋体" panose="02010600030101010101" pitchFamily="2" charset="-122"/>
              </a:rPr>
              <a:t>。</a:t>
            </a:r>
          </a:p>
          <a:p>
            <a:pPr algn="l">
              <a:lnSpc>
                <a:spcPct val="118000"/>
              </a:lnSpc>
              <a:spcAft>
                <a:spcPts val="100"/>
              </a:spcAft>
            </a:pPr>
            <a:r>
              <a:rPr sz="2000" b="0" dirty="0">
                <a:solidFill>
                  <a:srgbClr val="343C4C"/>
                </a:solidFill>
                <a:latin typeface="宋体" panose="02010600030101010101" pitchFamily="2" charset="-122"/>
                <a:ea typeface="宋体" panose="02010600030101010101" pitchFamily="2" charset="-122"/>
              </a:rPr>
              <a:t>• </a:t>
            </a:r>
            <a:r>
              <a:rPr sz="2000" b="0" dirty="0" err="1">
                <a:solidFill>
                  <a:srgbClr val="343C4C"/>
                </a:solidFill>
                <a:latin typeface="宋体" panose="02010600030101010101" pitchFamily="2" charset="-122"/>
                <a:ea typeface="宋体" panose="02010600030101010101" pitchFamily="2" charset="-122"/>
              </a:rPr>
              <a:t>早期经历撤稿者，后续科研产出受抑制更明显</a:t>
            </a:r>
            <a:r>
              <a:rPr sz="2000" b="0" dirty="0">
                <a:solidFill>
                  <a:srgbClr val="343C4C"/>
                </a:solidFill>
                <a:latin typeface="宋体" panose="02010600030101010101" pitchFamily="2" charset="-122"/>
                <a:ea typeface="宋体" panose="02010600030101010101" pitchFamily="2" charset="-122"/>
              </a:rPr>
              <a:t>。</a:t>
            </a:r>
          </a:p>
        </p:txBody>
      </p:sp>
      <p:sp>
        <p:nvSpPr>
          <p:cNvPr id="12" name="Rounded Rectangle 18">
            <a:extLst>
              <a:ext uri="{FF2B5EF4-FFF2-40B4-BE49-F238E27FC236}">
                <a16:creationId xmlns:a16="http://schemas.microsoft.com/office/drawing/2014/main" id="{73EE77DB-85BC-0CFA-8552-FF9F6C1EE0A7}"/>
              </a:ext>
            </a:extLst>
          </p:cNvPr>
          <p:cNvSpPr/>
          <p:nvPr/>
        </p:nvSpPr>
        <p:spPr>
          <a:xfrm>
            <a:off x="140677" y="3988336"/>
            <a:ext cx="3635319" cy="2150135"/>
          </a:xfrm>
          <a:prstGeom prst="roundRect">
            <a:avLst/>
          </a:prstGeom>
          <a:solidFill>
            <a:srgbClr val="FFF6EB"/>
          </a:solidFill>
          <a:ln w="12700">
            <a:solidFill>
              <a:srgbClr val="E2E7F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5" name="TextBox 19">
            <a:extLst>
              <a:ext uri="{FF2B5EF4-FFF2-40B4-BE49-F238E27FC236}">
                <a16:creationId xmlns:a16="http://schemas.microsoft.com/office/drawing/2014/main" id="{07D381D6-3616-5184-625A-AD14EBABED00}"/>
              </a:ext>
            </a:extLst>
          </p:cNvPr>
          <p:cNvSpPr txBox="1"/>
          <p:nvPr/>
        </p:nvSpPr>
        <p:spPr>
          <a:xfrm>
            <a:off x="315058" y="4091028"/>
            <a:ext cx="1412045"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F29529"/>
                </a:solidFill>
                <a:latin typeface="微软雅黑" panose="020B0503020204020204" charset="-122"/>
              </a:rPr>
              <a:t>直接引用</a:t>
            </a:r>
            <a:endParaRPr b="1" dirty="0">
              <a:solidFill>
                <a:srgbClr val="F29529"/>
              </a:solidFill>
              <a:latin typeface="微软雅黑" panose="020B0503020204020204" charset="-122"/>
            </a:endParaRPr>
          </a:p>
        </p:txBody>
      </p:sp>
      <p:sp>
        <p:nvSpPr>
          <p:cNvPr id="16" name="TextBox 20">
            <a:extLst>
              <a:ext uri="{FF2B5EF4-FFF2-40B4-BE49-F238E27FC236}">
                <a16:creationId xmlns:a16="http://schemas.microsoft.com/office/drawing/2014/main" id="{7D49C6C3-F535-0A2B-EA94-2412C20CB7DD}"/>
              </a:ext>
            </a:extLst>
          </p:cNvPr>
          <p:cNvSpPr txBox="1"/>
          <p:nvPr/>
        </p:nvSpPr>
        <p:spPr>
          <a:xfrm>
            <a:off x="333990" y="4654472"/>
            <a:ext cx="3361124" cy="1435778"/>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8000"/>
              </a:lnSpc>
              <a:spcAft>
                <a:spcPts val="100"/>
              </a:spcAft>
            </a:pPr>
            <a:r>
              <a:rPr sz="2000" dirty="0">
                <a:solidFill>
                  <a:srgbClr val="343C4C"/>
                </a:solidFill>
                <a:latin typeface="宋体" panose="02010600030101010101" pitchFamily="2" charset="-122"/>
                <a:ea typeface="宋体" panose="02010600030101010101" pitchFamily="2" charset="-122"/>
              </a:rPr>
              <a:t>• </a:t>
            </a:r>
            <a:r>
              <a:rPr sz="2000" dirty="0" err="1">
                <a:solidFill>
                  <a:srgbClr val="343C4C"/>
                </a:solidFill>
                <a:latin typeface="宋体" panose="02010600030101010101" pitchFamily="2" charset="-122"/>
                <a:ea typeface="宋体" panose="02010600030101010101" pitchFamily="2" charset="-122"/>
              </a:rPr>
              <a:t>撤稿后仍被引用，维持错误知识的网络可见度</a:t>
            </a:r>
            <a:r>
              <a:rPr sz="2000" dirty="0">
                <a:solidFill>
                  <a:srgbClr val="343C4C"/>
                </a:solidFill>
                <a:latin typeface="宋体" panose="02010600030101010101" pitchFamily="2" charset="-122"/>
                <a:ea typeface="宋体" panose="02010600030101010101" pitchFamily="2" charset="-122"/>
              </a:rPr>
              <a:t>。</a:t>
            </a:r>
          </a:p>
          <a:p>
            <a:pPr>
              <a:lnSpc>
                <a:spcPct val="118000"/>
              </a:lnSpc>
              <a:spcAft>
                <a:spcPts val="100"/>
              </a:spcAft>
            </a:pPr>
            <a:r>
              <a:rPr sz="2000" dirty="0">
                <a:solidFill>
                  <a:srgbClr val="343C4C"/>
                </a:solidFill>
                <a:latin typeface="宋体" panose="02010600030101010101" pitchFamily="2" charset="-122"/>
                <a:ea typeface="宋体" panose="02010600030101010101" pitchFamily="2" charset="-122"/>
              </a:rPr>
              <a:t>• </a:t>
            </a:r>
            <a:r>
              <a:rPr sz="2000" dirty="0" err="1">
                <a:solidFill>
                  <a:srgbClr val="343C4C"/>
                </a:solidFill>
                <a:latin typeface="宋体" panose="02010600030101010101" pitchFamily="2" charset="-122"/>
                <a:ea typeface="宋体" panose="02010600030101010101" pitchFamily="2" charset="-122"/>
              </a:rPr>
              <a:t>即便是批判性引用，也可能造成二次扩散</a:t>
            </a:r>
            <a:r>
              <a:rPr sz="2000" dirty="0">
                <a:solidFill>
                  <a:srgbClr val="343C4C"/>
                </a:solidFill>
                <a:latin typeface="宋体" panose="02010600030101010101" pitchFamily="2" charset="-122"/>
                <a:ea typeface="宋体" panose="02010600030101010101" pitchFamily="2" charset="-122"/>
              </a:rPr>
              <a:t>。</a:t>
            </a:r>
          </a:p>
        </p:txBody>
      </p:sp>
      <p:sp>
        <p:nvSpPr>
          <p:cNvPr id="17" name="Rounded Rectangle 21">
            <a:extLst>
              <a:ext uri="{FF2B5EF4-FFF2-40B4-BE49-F238E27FC236}">
                <a16:creationId xmlns:a16="http://schemas.microsoft.com/office/drawing/2014/main" id="{AE59C7EB-D942-29A3-74DD-9ECB12B42999}"/>
              </a:ext>
            </a:extLst>
          </p:cNvPr>
          <p:cNvSpPr/>
          <p:nvPr/>
        </p:nvSpPr>
        <p:spPr>
          <a:xfrm>
            <a:off x="8375343" y="4028750"/>
            <a:ext cx="3635319" cy="2093634"/>
          </a:xfrm>
          <a:prstGeom prst="roundRect">
            <a:avLst/>
          </a:prstGeom>
          <a:solidFill>
            <a:srgbClr val="FDF1F1"/>
          </a:solidFill>
          <a:ln w="12700">
            <a:solidFill>
              <a:srgbClr val="E2E7F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9" name="TextBox 22">
            <a:extLst>
              <a:ext uri="{FF2B5EF4-FFF2-40B4-BE49-F238E27FC236}">
                <a16:creationId xmlns:a16="http://schemas.microsoft.com/office/drawing/2014/main" id="{B619C319-6DE4-FB96-7FF1-8C514CCF1A0B}"/>
              </a:ext>
            </a:extLst>
          </p:cNvPr>
          <p:cNvSpPr txBox="1"/>
          <p:nvPr/>
        </p:nvSpPr>
        <p:spPr>
          <a:xfrm>
            <a:off x="8771647" y="4143765"/>
            <a:ext cx="1400322"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D24D4C"/>
                </a:solidFill>
                <a:latin typeface="微软雅黑" panose="020B0503020204020204" charset="-122"/>
              </a:rPr>
              <a:t>深层传播</a:t>
            </a:r>
            <a:endParaRPr sz="2400" b="1" dirty="0">
              <a:solidFill>
                <a:srgbClr val="D24D4C"/>
              </a:solidFill>
              <a:latin typeface="微软雅黑" panose="020B0503020204020204" charset="-122"/>
            </a:endParaRPr>
          </a:p>
        </p:txBody>
      </p:sp>
      <p:sp>
        <p:nvSpPr>
          <p:cNvPr id="20" name="TextBox 23">
            <a:extLst>
              <a:ext uri="{FF2B5EF4-FFF2-40B4-BE49-F238E27FC236}">
                <a16:creationId xmlns:a16="http://schemas.microsoft.com/office/drawing/2014/main" id="{AE9ED9C1-55E1-8F9D-DB97-33C6B7BDEA7B}"/>
              </a:ext>
            </a:extLst>
          </p:cNvPr>
          <p:cNvSpPr txBox="1"/>
          <p:nvPr/>
        </p:nvSpPr>
        <p:spPr>
          <a:xfrm>
            <a:off x="8557846" y="4622297"/>
            <a:ext cx="3300164" cy="1435778"/>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8000"/>
              </a:lnSpc>
              <a:spcAft>
                <a:spcPts val="100"/>
              </a:spcAft>
            </a:pPr>
            <a:r>
              <a:rPr sz="2000" dirty="0">
                <a:solidFill>
                  <a:srgbClr val="343C4C"/>
                </a:solidFill>
                <a:latin typeface="宋体" panose="02010600030101010101" pitchFamily="2" charset="-122"/>
                <a:ea typeface="宋体" panose="02010600030101010101" pitchFamily="2" charset="-122"/>
              </a:rPr>
              <a:t>• 负面影响可沿第</a:t>
            </a:r>
            <a:r>
              <a:rPr sz="2000" dirty="0">
                <a:solidFill>
                  <a:srgbClr val="343C4C"/>
                </a:solidFill>
                <a:latin typeface="Times New Roman" panose="02020603050405020304" pitchFamily="18" charset="0"/>
                <a:ea typeface="宋体" panose="02010600030101010101" pitchFamily="2" charset="-122"/>
                <a:cs typeface="Times New Roman" panose="02020603050405020304" pitchFamily="18" charset="0"/>
              </a:rPr>
              <a:t>3–6 </a:t>
            </a:r>
            <a:r>
              <a:rPr sz="2000" dirty="0" err="1">
                <a:solidFill>
                  <a:srgbClr val="343C4C"/>
                </a:solidFill>
                <a:latin typeface="宋体" panose="02010600030101010101" pitchFamily="2" charset="-122"/>
                <a:ea typeface="宋体" panose="02010600030101010101" pitchFamily="2" charset="-122"/>
              </a:rPr>
              <a:t>层引文关系持续扩散</a:t>
            </a:r>
            <a:r>
              <a:rPr sz="2000" dirty="0">
                <a:solidFill>
                  <a:srgbClr val="343C4C"/>
                </a:solidFill>
                <a:latin typeface="宋体" panose="02010600030101010101" pitchFamily="2" charset="-122"/>
                <a:ea typeface="宋体" panose="02010600030101010101" pitchFamily="2" charset="-122"/>
              </a:rPr>
              <a:t>。</a:t>
            </a:r>
          </a:p>
          <a:p>
            <a:pPr>
              <a:lnSpc>
                <a:spcPct val="118000"/>
              </a:lnSpc>
              <a:spcAft>
                <a:spcPts val="100"/>
              </a:spcAft>
            </a:pPr>
            <a:r>
              <a:rPr sz="2000" dirty="0">
                <a:solidFill>
                  <a:srgbClr val="343C4C"/>
                </a:solidFill>
                <a:latin typeface="宋体" panose="02010600030101010101" pitchFamily="2" charset="-122"/>
                <a:ea typeface="宋体" panose="02010600030101010101" pitchFamily="2" charset="-122"/>
              </a:rPr>
              <a:t>• </a:t>
            </a:r>
            <a:r>
              <a:rPr sz="2000" dirty="0" err="1">
                <a:solidFill>
                  <a:srgbClr val="343C4C"/>
                </a:solidFill>
                <a:latin typeface="宋体" panose="02010600030101010101" pitchFamily="2" charset="-122"/>
                <a:ea typeface="宋体" panose="02010600030101010101" pitchFamily="2" charset="-122"/>
              </a:rPr>
              <a:t>低影响力期刊对深层引文损失更加敏感</a:t>
            </a:r>
            <a:r>
              <a:rPr sz="2000" dirty="0">
                <a:solidFill>
                  <a:srgbClr val="343C4C"/>
                </a:solidFill>
                <a:latin typeface="宋体" panose="02010600030101010101" pitchFamily="2" charset="-122"/>
                <a:ea typeface="宋体" panose="02010600030101010101" pitchFamily="2" charset="-122"/>
              </a:rPr>
              <a:t>。</a:t>
            </a:r>
          </a:p>
        </p:txBody>
      </p:sp>
      <p:cxnSp>
        <p:nvCxnSpPr>
          <p:cNvPr id="22" name="Connector 24">
            <a:extLst>
              <a:ext uri="{FF2B5EF4-FFF2-40B4-BE49-F238E27FC236}">
                <a16:creationId xmlns:a16="http://schemas.microsoft.com/office/drawing/2014/main" id="{C4D62B72-4003-958A-56FD-F2101FC5AE28}"/>
              </a:ext>
            </a:extLst>
          </p:cNvPr>
          <p:cNvCxnSpPr>
            <a:cxnSpLocks/>
            <a:stCxn id="3" idx="3"/>
          </p:cNvCxnSpPr>
          <p:nvPr/>
        </p:nvCxnSpPr>
        <p:spPr>
          <a:xfrm>
            <a:off x="3844576" y="2664745"/>
            <a:ext cx="674084" cy="384778"/>
          </a:xfrm>
          <a:prstGeom prst="line">
            <a:avLst/>
          </a:prstGeom>
          <a:ln w="25400">
            <a:solidFill>
              <a:srgbClr val="B9C2D2"/>
            </a:solidFill>
          </a:ln>
        </p:spPr>
        <p:style>
          <a:lnRef idx="2">
            <a:schemeClr val="accent1"/>
          </a:lnRef>
          <a:fillRef idx="0">
            <a:schemeClr val="accent1"/>
          </a:fillRef>
          <a:effectRef idx="1">
            <a:schemeClr val="accent1"/>
          </a:effectRef>
          <a:fontRef idx="minor">
            <a:schemeClr val="tx1"/>
          </a:fontRef>
        </p:style>
      </p:cxnSp>
      <p:cxnSp>
        <p:nvCxnSpPr>
          <p:cNvPr id="23" name="Connector 25">
            <a:extLst>
              <a:ext uri="{FF2B5EF4-FFF2-40B4-BE49-F238E27FC236}">
                <a16:creationId xmlns:a16="http://schemas.microsoft.com/office/drawing/2014/main" id="{F6D1C53E-8A6A-7EF5-0799-B0D9AB336417}"/>
              </a:ext>
            </a:extLst>
          </p:cNvPr>
          <p:cNvCxnSpPr>
            <a:cxnSpLocks/>
            <a:stCxn id="34" idx="1"/>
          </p:cNvCxnSpPr>
          <p:nvPr/>
        </p:nvCxnSpPr>
        <p:spPr>
          <a:xfrm flipH="1">
            <a:off x="7194211" y="2670337"/>
            <a:ext cx="1120474" cy="339136"/>
          </a:xfrm>
          <a:prstGeom prst="line">
            <a:avLst/>
          </a:prstGeom>
          <a:ln w="25400">
            <a:solidFill>
              <a:srgbClr val="B9C2D2"/>
            </a:solidFill>
          </a:ln>
        </p:spPr>
        <p:style>
          <a:lnRef idx="2">
            <a:schemeClr val="accent1"/>
          </a:lnRef>
          <a:fillRef idx="0">
            <a:schemeClr val="accent1"/>
          </a:fillRef>
          <a:effectRef idx="1">
            <a:schemeClr val="accent1"/>
          </a:effectRef>
          <a:fontRef idx="minor">
            <a:schemeClr val="tx1"/>
          </a:fontRef>
        </p:style>
      </p:cxnSp>
      <p:sp>
        <p:nvSpPr>
          <p:cNvPr id="26" name="TextBox 28">
            <a:extLst>
              <a:ext uri="{FF2B5EF4-FFF2-40B4-BE49-F238E27FC236}">
                <a16:creationId xmlns:a16="http://schemas.microsoft.com/office/drawing/2014/main" id="{5E31EFB6-6FBB-370C-A41A-12860FD6669F}"/>
              </a:ext>
            </a:extLst>
          </p:cNvPr>
          <p:cNvSpPr txBox="1"/>
          <p:nvPr/>
        </p:nvSpPr>
        <p:spPr>
          <a:xfrm>
            <a:off x="1021080" y="6294590"/>
            <a:ext cx="11791335" cy="410369"/>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b="1" dirty="0">
                <a:solidFill>
                  <a:srgbClr val="0F2E6E"/>
                </a:solidFill>
                <a:latin typeface="微软雅黑" panose="020B0503020204020204" charset="-122"/>
              </a:rPr>
              <a:t>撤稿不是“</a:t>
            </a:r>
            <a:r>
              <a:rPr sz="2000" b="1" dirty="0" err="1">
                <a:solidFill>
                  <a:srgbClr val="0F2E6E"/>
                </a:solidFill>
                <a:latin typeface="微软雅黑" panose="020B0503020204020204" charset="-122"/>
              </a:rPr>
              <a:t>终点事件</a:t>
            </a:r>
            <a:r>
              <a:rPr sz="2000" b="1" dirty="0">
                <a:solidFill>
                  <a:srgbClr val="0F2E6E"/>
                </a:solidFill>
                <a:latin typeface="微软雅黑" panose="020B0503020204020204" charset="-122"/>
              </a:rPr>
              <a:t>”，</a:t>
            </a:r>
            <a:r>
              <a:rPr sz="2000" b="1" dirty="0" err="1">
                <a:solidFill>
                  <a:srgbClr val="0F2E6E"/>
                </a:solidFill>
                <a:latin typeface="微软雅黑" panose="020B0503020204020204" charset="-122"/>
              </a:rPr>
              <a:t>而是学术声誉受损、错误知识扩散与引文网络连锁反应的起点</a:t>
            </a:r>
            <a:endParaRPr sz="2000" b="1" dirty="0">
              <a:solidFill>
                <a:srgbClr val="0F2E6E"/>
              </a:solidFill>
              <a:latin typeface="微软雅黑" panose="020B0503020204020204" charset="-122"/>
            </a:endParaRPr>
          </a:p>
        </p:txBody>
      </p:sp>
      <p:sp>
        <p:nvSpPr>
          <p:cNvPr id="34" name="Rounded Rectangle 15">
            <a:extLst>
              <a:ext uri="{FF2B5EF4-FFF2-40B4-BE49-F238E27FC236}">
                <a16:creationId xmlns:a16="http://schemas.microsoft.com/office/drawing/2014/main" id="{01541938-7077-0C11-E400-70D82322FE3A}"/>
              </a:ext>
            </a:extLst>
          </p:cNvPr>
          <p:cNvSpPr/>
          <p:nvPr/>
        </p:nvSpPr>
        <p:spPr>
          <a:xfrm>
            <a:off x="8314685" y="1623830"/>
            <a:ext cx="3714568" cy="2093014"/>
          </a:xfrm>
          <a:prstGeom prst="roundRect">
            <a:avLst/>
          </a:prstGeom>
          <a:solidFill>
            <a:srgbClr val="EEF4FC"/>
          </a:solidFill>
          <a:ln w="12700">
            <a:solidFill>
              <a:srgbClr val="E2E7F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 name="TextBox 16">
            <a:extLst>
              <a:ext uri="{FF2B5EF4-FFF2-40B4-BE49-F238E27FC236}">
                <a16:creationId xmlns:a16="http://schemas.microsoft.com/office/drawing/2014/main" id="{8D5FDF8C-3D0B-1643-0DFB-70A5C4B7C07F}"/>
              </a:ext>
            </a:extLst>
          </p:cNvPr>
          <p:cNvSpPr txBox="1"/>
          <p:nvPr/>
        </p:nvSpPr>
        <p:spPr>
          <a:xfrm>
            <a:off x="8471536" y="1729366"/>
            <a:ext cx="1700433" cy="471924"/>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3B6DBD"/>
                </a:solidFill>
                <a:latin typeface="微软雅黑" panose="020B0503020204020204" charset="-122"/>
              </a:rPr>
              <a:t>出版期刊</a:t>
            </a:r>
            <a:endParaRPr sz="2400" b="1" dirty="0">
              <a:solidFill>
                <a:srgbClr val="3B6DBD"/>
              </a:solidFill>
              <a:latin typeface="微软雅黑" panose="020B0503020204020204" charset="-122"/>
            </a:endParaRPr>
          </a:p>
        </p:txBody>
      </p:sp>
      <p:sp>
        <p:nvSpPr>
          <p:cNvPr id="11" name="TextBox 17">
            <a:extLst>
              <a:ext uri="{FF2B5EF4-FFF2-40B4-BE49-F238E27FC236}">
                <a16:creationId xmlns:a16="http://schemas.microsoft.com/office/drawing/2014/main" id="{6F2F5D81-FEFF-718A-176E-1EC28BABE242}"/>
              </a:ext>
            </a:extLst>
          </p:cNvPr>
          <p:cNvSpPr txBox="1"/>
          <p:nvPr/>
        </p:nvSpPr>
        <p:spPr>
          <a:xfrm>
            <a:off x="8498644" y="2189721"/>
            <a:ext cx="3245251" cy="1435778"/>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8000"/>
              </a:lnSpc>
              <a:spcAft>
                <a:spcPts val="100"/>
              </a:spcAft>
            </a:pPr>
            <a:r>
              <a:rPr sz="2000" b="0" dirty="0">
                <a:solidFill>
                  <a:srgbClr val="343C4C"/>
                </a:solidFill>
                <a:latin typeface="宋体" panose="02010600030101010101" pitchFamily="2" charset="-122"/>
                <a:ea typeface="宋体" panose="02010600030101010101" pitchFamily="2" charset="-122"/>
              </a:rPr>
              <a:t>• </a:t>
            </a:r>
            <a:r>
              <a:rPr sz="2000" dirty="0" err="1">
                <a:solidFill>
                  <a:srgbClr val="343C4C"/>
                </a:solidFill>
                <a:latin typeface="宋体" panose="02010600030101010101" pitchFamily="2" charset="-122"/>
                <a:ea typeface="宋体" panose="02010600030101010101" pitchFamily="2" charset="-122"/>
              </a:rPr>
              <a:t>多数单篇撤稿对期刊整体影响因子冲击有限</a:t>
            </a:r>
            <a:r>
              <a:rPr sz="2000" dirty="0">
                <a:solidFill>
                  <a:srgbClr val="343C4C"/>
                </a:solidFill>
                <a:latin typeface="宋体" panose="02010600030101010101" pitchFamily="2" charset="-122"/>
                <a:ea typeface="宋体" panose="02010600030101010101" pitchFamily="2" charset="-122"/>
              </a:rPr>
              <a:t>。</a:t>
            </a:r>
          </a:p>
          <a:p>
            <a:pPr>
              <a:lnSpc>
                <a:spcPct val="118000"/>
              </a:lnSpc>
              <a:spcAft>
                <a:spcPts val="100"/>
              </a:spcAft>
            </a:pPr>
            <a:r>
              <a:rPr sz="2000" dirty="0">
                <a:solidFill>
                  <a:srgbClr val="343C4C"/>
                </a:solidFill>
                <a:latin typeface="宋体" panose="02010600030101010101" pitchFamily="2" charset="-122"/>
                <a:ea typeface="宋体" panose="02010600030101010101" pitchFamily="2" charset="-122"/>
              </a:rPr>
              <a:t>• </a:t>
            </a:r>
            <a:r>
              <a:rPr sz="2000" dirty="0" err="1">
                <a:solidFill>
                  <a:srgbClr val="343C4C"/>
                </a:solidFill>
                <a:latin typeface="宋体" panose="02010600030101010101" pitchFamily="2" charset="-122"/>
                <a:ea typeface="宋体" panose="02010600030101010101" pitchFamily="2" charset="-122"/>
              </a:rPr>
              <a:t>但中等分区期刊受到的负面影响相对更大</a:t>
            </a:r>
            <a:r>
              <a:rPr sz="2000" dirty="0">
                <a:solidFill>
                  <a:srgbClr val="343C4C"/>
                </a:solidFill>
                <a:latin typeface="宋体" panose="02010600030101010101" pitchFamily="2" charset="-122"/>
                <a:ea typeface="宋体" panose="02010600030101010101" pitchFamily="2" charset="-122"/>
              </a:rPr>
              <a:t>。</a:t>
            </a:r>
          </a:p>
        </p:txBody>
      </p:sp>
      <p:sp>
        <p:nvSpPr>
          <p:cNvPr id="39" name="TextBox 11">
            <a:extLst>
              <a:ext uri="{FF2B5EF4-FFF2-40B4-BE49-F238E27FC236}">
                <a16:creationId xmlns:a16="http://schemas.microsoft.com/office/drawing/2014/main" id="{673B5BC9-C3D0-D262-5661-63A8587BBBDA}"/>
              </a:ext>
            </a:extLst>
          </p:cNvPr>
          <p:cNvSpPr txBox="1"/>
          <p:nvPr/>
        </p:nvSpPr>
        <p:spPr>
          <a:xfrm>
            <a:off x="4655820" y="3209544"/>
            <a:ext cx="2468880" cy="219456"/>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400" b="1" dirty="0" err="1">
                <a:solidFill>
                  <a:srgbClr val="FFFFFF"/>
                </a:solidFill>
                <a:latin typeface="微软雅黑" panose="020B0503020204020204" charset="-122"/>
              </a:rPr>
              <a:t>撤稿事件</a:t>
            </a:r>
            <a:endParaRPr sz="2400" b="1" dirty="0">
              <a:solidFill>
                <a:srgbClr val="FFFFFF"/>
              </a:solidFill>
              <a:latin typeface="微软雅黑" panose="020B0503020204020204" charset="-122"/>
            </a:endParaRPr>
          </a:p>
        </p:txBody>
      </p:sp>
      <p:grpSp>
        <p:nvGrpSpPr>
          <p:cNvPr id="40" name="组合 39">
            <a:extLst>
              <a:ext uri="{FF2B5EF4-FFF2-40B4-BE49-F238E27FC236}">
                <a16:creationId xmlns:a16="http://schemas.microsoft.com/office/drawing/2014/main" id="{B7F27324-A163-F6B7-E768-BEE677473987}"/>
              </a:ext>
            </a:extLst>
          </p:cNvPr>
          <p:cNvGrpSpPr/>
          <p:nvPr/>
        </p:nvGrpSpPr>
        <p:grpSpPr>
          <a:xfrm>
            <a:off x="222436" y="877136"/>
            <a:ext cx="11688172" cy="538468"/>
            <a:chOff x="754" y="1749"/>
            <a:chExt cx="17280" cy="720"/>
          </a:xfrm>
        </p:grpSpPr>
        <p:sp>
          <p:nvSpPr>
            <p:cNvPr id="41" name="Rounded Rectangle 8">
              <a:extLst>
                <a:ext uri="{FF2B5EF4-FFF2-40B4-BE49-F238E27FC236}">
                  <a16:creationId xmlns:a16="http://schemas.microsoft.com/office/drawing/2014/main" id="{14D4E038-8703-9899-826E-B32DF816F278}"/>
                </a:ext>
              </a:extLst>
            </p:cNvPr>
            <p:cNvSpPr/>
            <p:nvPr/>
          </p:nvSpPr>
          <p:spPr>
            <a:xfrm>
              <a:off x="754" y="1749"/>
              <a:ext cx="17280" cy="720"/>
            </a:xfrm>
            <a:prstGeom prst="roundRect">
              <a:avLst/>
            </a:prstGeom>
            <a:solidFill>
              <a:srgbClr val="FFFFFF"/>
            </a:solidFill>
            <a:ln w="12700">
              <a:solidFill>
                <a:srgbClr val="E2E7F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42" name="TextBox 9">
              <a:extLst>
                <a:ext uri="{FF2B5EF4-FFF2-40B4-BE49-F238E27FC236}">
                  <a16:creationId xmlns:a16="http://schemas.microsoft.com/office/drawing/2014/main" id="{6FE57FEB-D8E0-98CC-C3B2-302B205E7860}"/>
                </a:ext>
              </a:extLst>
            </p:cNvPr>
            <p:cNvSpPr txBox="1"/>
            <p:nvPr/>
          </p:nvSpPr>
          <p:spPr>
            <a:xfrm>
              <a:off x="919" y="1846"/>
              <a:ext cx="16560" cy="549"/>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b="1" dirty="0" err="1">
                  <a:solidFill>
                    <a:srgbClr val="0F2E6E"/>
                  </a:solidFill>
                  <a:latin typeface="微软雅黑" panose="020B0503020204020204" charset="-122"/>
                </a:rPr>
                <a:t>撤稿事件的负面影响不仅作用于问题论文本身，还会同时波及涉事作者、出版期刊及整个引文网络</a:t>
              </a:r>
              <a:endParaRPr sz="2000" b="1" dirty="0">
                <a:solidFill>
                  <a:srgbClr val="0F2E6E"/>
                </a:solidFill>
                <a:latin typeface="微软雅黑" panose="020B0503020204020204" charset="-122"/>
              </a:endParaRPr>
            </a:p>
          </p:txBody>
        </p:sp>
      </p:grpSp>
    </p:spTree>
    <p:extLst>
      <p:ext uri="{BB962C8B-B14F-4D97-AF65-F5344CB8AC3E}">
        <p14:creationId xmlns:p14="http://schemas.microsoft.com/office/powerpoint/2010/main" val="3755037066"/>
      </p:ext>
    </p:extLst>
  </p:cSld>
  <p:clrMapOvr>
    <a:masterClrMapping/>
  </p:clrMapOvr>
  <mc:AlternateContent xmlns:mc="http://schemas.openxmlformats.org/markup-compatibility/2006">
    <mc:Choice xmlns:p14="http://schemas.microsoft.com/office/powerpoint/2010/main" Requires="p14">
      <p:transition p14:dur="10" advTm="43673"/>
    </mc:Choice>
    <mc:Fallback>
      <p:transition advTm="4367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7AF25-FBD2-BE50-C1C0-57FC25756D22}"/>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EBD9632F-E209-55DE-768F-0DA0BF365E57}"/>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FADA3AE6-2216-1CB2-F56C-8968BC9B22FF}"/>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8D207349-AB26-7413-C5A9-B86AA11942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9ADFAAE7-0BDF-188A-79C2-44D23CEA302D}"/>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AD7175E3-2F5C-DC99-256D-DEB98F0ACA17}"/>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CA648497-5546-6757-19F6-9B41A0CC3E5E}"/>
              </a:ext>
            </a:extLst>
          </p:cNvPr>
          <p:cNvSpPr txBox="1"/>
          <p:nvPr/>
        </p:nvSpPr>
        <p:spPr>
          <a:xfrm>
            <a:off x="908071" y="124158"/>
            <a:ext cx="7350329"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2.2 </a:t>
            </a:r>
            <a:r>
              <a:rPr lang="zh-CN" altLang="en-US" sz="3200" b="1" dirty="0">
                <a:solidFill>
                  <a:srgbClr val="002060"/>
                </a:solidFill>
                <a:latin typeface="+mn-ea"/>
              </a:rPr>
              <a:t>研究综述</a:t>
            </a:r>
            <a:r>
              <a:rPr lang="en-US" altLang="zh-CN" sz="3200" b="1" dirty="0">
                <a:solidFill>
                  <a:srgbClr val="002060"/>
                </a:solidFill>
                <a:latin typeface="+mn-ea"/>
              </a:rPr>
              <a:t>—</a:t>
            </a:r>
            <a:r>
              <a:rPr lang="zh-CN" altLang="en-US" sz="3200" b="1" dirty="0">
                <a:solidFill>
                  <a:srgbClr val="002060"/>
                </a:solidFill>
                <a:latin typeface="+mn-ea"/>
              </a:rPr>
              <a:t>撤稿的网络聚集风险</a:t>
            </a:r>
            <a:endParaRPr lang="zh-CN" altLang="en-US" sz="3200" b="1" dirty="0">
              <a:latin typeface="+mn-ea"/>
            </a:endParaRPr>
          </a:p>
        </p:txBody>
      </p:sp>
      <p:grpSp>
        <p:nvGrpSpPr>
          <p:cNvPr id="11" name="组合 10">
            <a:extLst>
              <a:ext uri="{FF2B5EF4-FFF2-40B4-BE49-F238E27FC236}">
                <a16:creationId xmlns:a16="http://schemas.microsoft.com/office/drawing/2014/main" id="{ED3C9BC8-41F4-C415-0CEE-7725D02FCD20}"/>
              </a:ext>
            </a:extLst>
          </p:cNvPr>
          <p:cNvGrpSpPr/>
          <p:nvPr/>
        </p:nvGrpSpPr>
        <p:grpSpPr>
          <a:xfrm>
            <a:off x="609600" y="815939"/>
            <a:ext cx="10972800" cy="567248"/>
            <a:chOff x="609600" y="815939"/>
            <a:chExt cx="10972800" cy="932524"/>
          </a:xfrm>
        </p:grpSpPr>
        <p:sp>
          <p:nvSpPr>
            <p:cNvPr id="9" name="Rounded Rectangle 8">
              <a:extLst>
                <a:ext uri="{FF2B5EF4-FFF2-40B4-BE49-F238E27FC236}">
                  <a16:creationId xmlns:a16="http://schemas.microsoft.com/office/drawing/2014/main" id="{F02C6841-0C1F-D442-0A84-0C655FC75BD3}"/>
                </a:ext>
              </a:extLst>
            </p:cNvPr>
            <p:cNvSpPr/>
            <p:nvPr/>
          </p:nvSpPr>
          <p:spPr>
            <a:xfrm>
              <a:off x="609600" y="815939"/>
              <a:ext cx="10972800" cy="932524"/>
            </a:xfrm>
            <a:prstGeom prst="roundRect">
              <a:avLst/>
            </a:prstGeom>
            <a:solidFill>
              <a:srgbClr val="FFFFFF"/>
            </a:solidFill>
            <a:ln w="12700">
              <a:solidFill>
                <a:srgbClr val="E2E7F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 name="TextBox 9">
              <a:extLst>
                <a:ext uri="{FF2B5EF4-FFF2-40B4-BE49-F238E27FC236}">
                  <a16:creationId xmlns:a16="http://schemas.microsoft.com/office/drawing/2014/main" id="{3383AF3D-57CB-3C7B-0841-4BA1A8B1241C}"/>
                </a:ext>
              </a:extLst>
            </p:cNvPr>
            <p:cNvSpPr txBox="1"/>
            <p:nvPr/>
          </p:nvSpPr>
          <p:spPr>
            <a:xfrm>
              <a:off x="819912" y="832104"/>
              <a:ext cx="10515600" cy="410369"/>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174994"/>
                  </a:solidFill>
                  <a:latin typeface="+mj-ea"/>
                  <a:ea typeface="+mj-ea"/>
                </a:rPr>
                <a:t>撤稿论文的网络聚集，往往源于少数高风险主体、封闭互引机制以及论文工厂的批量化生产</a:t>
              </a:r>
              <a:r>
                <a:rPr sz="2000" b="1" dirty="0">
                  <a:solidFill>
                    <a:srgbClr val="174994"/>
                  </a:solidFill>
                  <a:latin typeface="+mj-ea"/>
                  <a:ea typeface="+mj-ea"/>
                </a:rPr>
                <a:t>。</a:t>
              </a:r>
            </a:p>
          </p:txBody>
        </p:sp>
      </p:grpSp>
      <p:sp>
        <p:nvSpPr>
          <p:cNvPr id="7" name="Rounded Rectangle 50">
            <a:extLst>
              <a:ext uri="{FF2B5EF4-FFF2-40B4-BE49-F238E27FC236}">
                <a16:creationId xmlns:a16="http://schemas.microsoft.com/office/drawing/2014/main" id="{7F306064-B735-065C-5D12-44835587330D}"/>
              </a:ext>
            </a:extLst>
          </p:cNvPr>
          <p:cNvSpPr/>
          <p:nvPr/>
        </p:nvSpPr>
        <p:spPr>
          <a:xfrm>
            <a:off x="701040" y="6220671"/>
            <a:ext cx="10789920" cy="411480"/>
          </a:xfrm>
          <a:prstGeom prst="roundRect">
            <a:avLst/>
          </a:prstGeom>
          <a:solidFill>
            <a:srgbClr val="1C3D76"/>
          </a:solidFill>
          <a:ln w="12700">
            <a:solidFill>
              <a:srgbClr val="1C3D76"/>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TextBox 51">
            <a:extLst>
              <a:ext uri="{FF2B5EF4-FFF2-40B4-BE49-F238E27FC236}">
                <a16:creationId xmlns:a16="http://schemas.microsoft.com/office/drawing/2014/main" id="{BC582864-A202-640B-DFC6-76B71F3FFF59}"/>
              </a:ext>
            </a:extLst>
          </p:cNvPr>
          <p:cNvSpPr txBox="1"/>
          <p:nvPr/>
        </p:nvSpPr>
        <p:spPr>
          <a:xfrm>
            <a:off x="786151" y="6252560"/>
            <a:ext cx="10378440" cy="379591"/>
          </a:xfrm>
          <a:prstGeom prst="rect">
            <a:avLst/>
          </a:prstGeom>
          <a:noFill/>
        </p:spPr>
        <p:txBody>
          <a:bodyPr wrap="square" lIns="50800" tIns="50800" rIns="50800" bIns="5080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b="1" dirty="0" err="1">
                <a:solidFill>
                  <a:srgbClr val="FFFFFF"/>
                </a:solidFill>
                <a:latin typeface="微软雅黑" panose="020B0503020204020204" charset="-122"/>
              </a:rPr>
              <a:t>补充观察：撤稿论文的网络污染并不止于学术系统内部，亦可能渗透至维基百科等公共知识平台</a:t>
            </a:r>
            <a:r>
              <a:rPr b="1" dirty="0">
                <a:solidFill>
                  <a:srgbClr val="FFFFFF"/>
                </a:solidFill>
                <a:latin typeface="微软雅黑" panose="020B0503020204020204" charset="-122"/>
              </a:rPr>
              <a:t>。</a:t>
            </a:r>
          </a:p>
        </p:txBody>
      </p:sp>
      <p:pic>
        <p:nvPicPr>
          <p:cNvPr id="15" name="图片 14">
            <a:extLst>
              <a:ext uri="{FF2B5EF4-FFF2-40B4-BE49-F238E27FC236}">
                <a16:creationId xmlns:a16="http://schemas.microsoft.com/office/drawing/2014/main" id="{9A631E81-4426-217C-898B-0D87959BA0AE}"/>
              </a:ext>
            </a:extLst>
          </p:cNvPr>
          <p:cNvPicPr>
            <a:picLocks noChangeAspect="1"/>
          </p:cNvPicPr>
          <p:nvPr/>
        </p:nvPicPr>
        <p:blipFill>
          <a:blip r:embed="rId5"/>
          <a:stretch>
            <a:fillRect/>
          </a:stretch>
        </p:blipFill>
        <p:spPr>
          <a:xfrm>
            <a:off x="701040" y="1630171"/>
            <a:ext cx="10831286" cy="4449319"/>
          </a:xfrm>
          <a:prstGeom prst="rect">
            <a:avLst/>
          </a:prstGeom>
        </p:spPr>
      </p:pic>
    </p:spTree>
    <p:extLst>
      <p:ext uri="{BB962C8B-B14F-4D97-AF65-F5344CB8AC3E}">
        <p14:creationId xmlns:p14="http://schemas.microsoft.com/office/powerpoint/2010/main" val="3527057004"/>
      </p:ext>
    </p:extLst>
  </p:cSld>
  <p:clrMapOvr>
    <a:masterClrMapping/>
  </p:clrMapOvr>
  <mc:AlternateContent xmlns:mc="http://schemas.openxmlformats.org/markup-compatibility/2006">
    <mc:Choice xmlns:p14="http://schemas.microsoft.com/office/powerpoint/2010/main" Requires="p14">
      <p:transition p14:dur="10" advTm="16654"/>
    </mc:Choice>
    <mc:Fallback>
      <p:transition advTm="1665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35779-548A-A598-D7E3-DC36E8247F34}"/>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2BEB2ABF-DE35-17B2-08AA-F495F8CCDB8E}"/>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FEEF87E4-B6B3-2DD3-2F4F-6D8C4DECC76C}"/>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762E3ECC-E86D-5C7F-96FF-F848A26604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BA22EB8D-F70E-AA75-3F0B-F07E0BA5531C}"/>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DD06B894-E166-D5A9-372E-C3650723962F}"/>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7ACA33B8-89E5-040C-3CA4-4B93FAFD11EC}"/>
              </a:ext>
            </a:extLst>
          </p:cNvPr>
          <p:cNvSpPr txBox="1"/>
          <p:nvPr/>
        </p:nvSpPr>
        <p:spPr>
          <a:xfrm>
            <a:off x="908071" y="124158"/>
            <a:ext cx="7098329"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2.2 </a:t>
            </a:r>
            <a:r>
              <a:rPr lang="zh-CN" altLang="en-US" sz="3200" b="1" dirty="0">
                <a:solidFill>
                  <a:srgbClr val="002060"/>
                </a:solidFill>
                <a:latin typeface="+mn-ea"/>
              </a:rPr>
              <a:t>研究综述</a:t>
            </a:r>
            <a:r>
              <a:rPr lang="en-US" altLang="zh-CN" sz="3200" b="1" dirty="0">
                <a:solidFill>
                  <a:srgbClr val="002060"/>
                </a:solidFill>
                <a:latin typeface="+mn-ea"/>
              </a:rPr>
              <a:t>—</a:t>
            </a:r>
            <a:r>
              <a:rPr lang="zh-CN" altLang="en-US" sz="3200" b="1" dirty="0">
                <a:solidFill>
                  <a:srgbClr val="002060"/>
                </a:solidFill>
                <a:latin typeface="+mn-ea"/>
              </a:rPr>
              <a:t>撤稿的防范治理制度</a:t>
            </a:r>
            <a:endParaRPr lang="zh-CN" altLang="en-US" sz="3200" b="1" dirty="0">
              <a:latin typeface="+mn-ea"/>
            </a:endParaRPr>
          </a:p>
        </p:txBody>
      </p:sp>
      <p:pic>
        <p:nvPicPr>
          <p:cNvPr id="20" name="图片 19">
            <a:extLst>
              <a:ext uri="{FF2B5EF4-FFF2-40B4-BE49-F238E27FC236}">
                <a16:creationId xmlns:a16="http://schemas.microsoft.com/office/drawing/2014/main" id="{F48BDFF9-3931-C5AB-5A80-E9D67BD9B231}"/>
              </a:ext>
            </a:extLst>
          </p:cNvPr>
          <p:cNvPicPr>
            <a:picLocks/>
          </p:cNvPicPr>
          <p:nvPr/>
        </p:nvPicPr>
        <p:blipFill>
          <a:blip r:embed="rId5"/>
          <a:srcRect t="1710" b="24705"/>
          <a:stretch>
            <a:fillRect/>
          </a:stretch>
        </p:blipFill>
        <p:spPr>
          <a:xfrm>
            <a:off x="323950" y="1486152"/>
            <a:ext cx="11868050" cy="4013535"/>
          </a:xfrm>
          <a:prstGeom prst="rect">
            <a:avLst/>
          </a:prstGeom>
        </p:spPr>
      </p:pic>
      <p:sp>
        <p:nvSpPr>
          <p:cNvPr id="2" name="文本框 1">
            <a:extLst>
              <a:ext uri="{FF2B5EF4-FFF2-40B4-BE49-F238E27FC236}">
                <a16:creationId xmlns:a16="http://schemas.microsoft.com/office/drawing/2014/main" id="{3F58105E-9270-CB33-BAE1-AB3D51189A53}"/>
              </a:ext>
            </a:extLst>
          </p:cNvPr>
          <p:cNvSpPr txBox="1"/>
          <p:nvPr/>
        </p:nvSpPr>
        <p:spPr>
          <a:xfrm>
            <a:off x="1416148" y="5566117"/>
            <a:ext cx="10063089" cy="461665"/>
          </a:xfrm>
          <a:prstGeom prst="rect">
            <a:avLst/>
          </a:prstGeom>
          <a:noFill/>
        </p:spPr>
        <p:txBody>
          <a:bodyPr wrap="square" rtlCol="0">
            <a:spAutoFit/>
          </a:bodyPr>
          <a:lstStyle/>
          <a:p>
            <a:r>
              <a:rPr lang="zh-CN" altLang="en-US" sz="2400" b="1" dirty="0">
                <a:solidFill>
                  <a:srgbClr val="002060"/>
                </a:solidFill>
                <a:latin typeface="+mn-ea"/>
              </a:rPr>
              <a:t>治理关键：在引用发生前识别风险，在传播链条中及时阻断问题文献</a:t>
            </a:r>
          </a:p>
        </p:txBody>
      </p:sp>
    </p:spTree>
    <p:extLst>
      <p:ext uri="{BB962C8B-B14F-4D97-AF65-F5344CB8AC3E}">
        <p14:creationId xmlns:p14="http://schemas.microsoft.com/office/powerpoint/2010/main" val="2149957940"/>
      </p:ext>
    </p:extLst>
  </p:cSld>
  <p:clrMapOvr>
    <a:masterClrMapping/>
  </p:clrMapOvr>
  <mc:AlternateContent xmlns:mc="http://schemas.openxmlformats.org/markup-compatibility/2006">
    <mc:Choice xmlns:p14="http://schemas.microsoft.com/office/powerpoint/2010/main" Requires="p14">
      <p:transition p14:dur="10" advTm="7860"/>
    </mc:Choice>
    <mc:Fallback>
      <p:transition advTm="786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AF64F-5BBB-E848-BE70-F1FCB3538A8C}"/>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EBA050A9-9B2D-58C8-F248-77E4F3E002B7}"/>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FD319DC2-0D03-8F6B-F313-0A14C049915F}"/>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EDA62C40-A847-2087-228A-33F8624BB9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9512E2E2-220F-1C90-B1E1-85C7D034C4EA}"/>
              </a:ext>
            </a:extLst>
          </p:cNvPr>
          <p:cNvCxnSpPr>
            <a:cxnSpLocks/>
          </p:cNvCxnSpPr>
          <p:nvPr/>
        </p:nvCxnSpPr>
        <p:spPr>
          <a:xfrm>
            <a:off x="-79513" y="778510"/>
            <a:ext cx="12271513" cy="62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pic>
        <p:nvPicPr>
          <p:cNvPr id="13" name="图片 12" descr="中心全名">
            <a:extLst>
              <a:ext uri="{FF2B5EF4-FFF2-40B4-BE49-F238E27FC236}">
                <a16:creationId xmlns:a16="http://schemas.microsoft.com/office/drawing/2014/main" id="{4E6C2BE6-92F1-F73A-04DE-64573A9FAD7B}"/>
              </a:ext>
            </a:extLst>
          </p:cNvPr>
          <p:cNvPicPr>
            <a:picLocks noChangeAspect="1"/>
          </p:cNvPicPr>
          <p:nvPr/>
        </p:nvPicPr>
        <p:blipFill>
          <a:blip r:embed="rId4"/>
          <a:stretch>
            <a:fillRect/>
          </a:stretch>
        </p:blipFill>
        <p:spPr>
          <a:xfrm>
            <a:off x="8752233" y="38720"/>
            <a:ext cx="3131820" cy="648970"/>
          </a:xfrm>
          <a:prstGeom prst="rect">
            <a:avLst/>
          </a:prstGeom>
        </p:spPr>
      </p:pic>
      <p:sp>
        <p:nvSpPr>
          <p:cNvPr id="21" name="文本框 20">
            <a:extLst>
              <a:ext uri="{FF2B5EF4-FFF2-40B4-BE49-F238E27FC236}">
                <a16:creationId xmlns:a16="http://schemas.microsoft.com/office/drawing/2014/main" id="{4CBB1AA6-4C90-05FD-2B58-0AAAA0C4B907}"/>
              </a:ext>
            </a:extLst>
          </p:cNvPr>
          <p:cNvSpPr txBox="1"/>
          <p:nvPr/>
        </p:nvSpPr>
        <p:spPr>
          <a:xfrm>
            <a:off x="908071" y="124158"/>
            <a:ext cx="5870935" cy="584775"/>
          </a:xfrm>
          <a:prstGeom prst="rect">
            <a:avLst/>
          </a:prstGeom>
          <a:solidFill>
            <a:schemeClr val="bg1"/>
          </a:solidFill>
        </p:spPr>
        <p:txBody>
          <a:bodyPr wrap="square" rtlCol="0">
            <a:spAutoFit/>
          </a:bodyPr>
          <a:lstStyle/>
          <a:p>
            <a:r>
              <a:rPr lang="en-US" altLang="zh-CN" sz="3200" b="1" dirty="0">
                <a:solidFill>
                  <a:srgbClr val="002060"/>
                </a:solidFill>
                <a:latin typeface="+mn-ea"/>
              </a:rPr>
              <a:t>2.2 </a:t>
            </a:r>
            <a:r>
              <a:rPr lang="zh-CN" altLang="en-US" sz="3200" b="1" dirty="0">
                <a:solidFill>
                  <a:srgbClr val="002060"/>
                </a:solidFill>
                <a:latin typeface="+mn-ea"/>
              </a:rPr>
              <a:t>研究综述</a:t>
            </a:r>
            <a:endParaRPr lang="zh-CN" altLang="en-US" sz="3200" b="1" dirty="0">
              <a:latin typeface="+mn-ea"/>
            </a:endParaRPr>
          </a:p>
        </p:txBody>
      </p:sp>
      <p:sp>
        <p:nvSpPr>
          <p:cNvPr id="3" name="TextBox 3">
            <a:extLst>
              <a:ext uri="{FF2B5EF4-FFF2-40B4-BE49-F238E27FC236}">
                <a16:creationId xmlns:a16="http://schemas.microsoft.com/office/drawing/2014/main" id="{9B54D257-3712-DCEA-1C8C-4580C286AEBB}"/>
              </a:ext>
            </a:extLst>
          </p:cNvPr>
          <p:cNvSpPr txBox="1"/>
          <p:nvPr/>
        </p:nvSpPr>
        <p:spPr>
          <a:xfrm>
            <a:off x="-605497" y="822916"/>
            <a:ext cx="10972800" cy="332399"/>
          </a:xfrm>
          <a:prstGeom prst="rect">
            <a:avLst/>
          </a:prstGeom>
          <a:noFill/>
        </p:spPr>
        <p:txBody>
          <a:bodyPr wrap="square" lIns="54864" tIns="27432" rIns="54864" bIns="27432"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b="1" dirty="0" err="1">
                <a:solidFill>
                  <a:srgbClr val="042B6A"/>
                </a:solidFill>
                <a:latin typeface="微软雅黑" panose="020B0503020204020204" pitchFamily="34" charset="-122"/>
              </a:rPr>
              <a:t>已有研究为理解撤稿现象提供了基础，但仍需要进一步从现象描述走向网络风险预测</a:t>
            </a:r>
            <a:r>
              <a:rPr b="1" dirty="0">
                <a:solidFill>
                  <a:srgbClr val="042B6A"/>
                </a:solidFill>
                <a:latin typeface="微软雅黑" panose="020B0503020204020204" pitchFamily="34" charset="-122"/>
              </a:rPr>
              <a:t>。</a:t>
            </a:r>
          </a:p>
        </p:txBody>
      </p:sp>
      <p:sp>
        <p:nvSpPr>
          <p:cNvPr id="11" name="Rounded Rectangle 4">
            <a:extLst>
              <a:ext uri="{FF2B5EF4-FFF2-40B4-BE49-F238E27FC236}">
                <a16:creationId xmlns:a16="http://schemas.microsoft.com/office/drawing/2014/main" id="{425A3898-4DDB-10C1-A03F-628C4BA503D3}"/>
              </a:ext>
            </a:extLst>
          </p:cNvPr>
          <p:cNvSpPr/>
          <p:nvPr/>
        </p:nvSpPr>
        <p:spPr>
          <a:xfrm>
            <a:off x="222672" y="1211579"/>
            <a:ext cx="3610188" cy="3191225"/>
          </a:xfrm>
          <a:prstGeom prst="roundRect">
            <a:avLst/>
          </a:prstGeom>
          <a:solidFill>
            <a:srgbClr val="E6EFFB"/>
          </a:solidFill>
          <a:ln w="13970">
            <a:solidFill>
              <a:srgbClr val="1F5AA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9" name="Rounded Rectangle 5">
            <a:extLst>
              <a:ext uri="{FF2B5EF4-FFF2-40B4-BE49-F238E27FC236}">
                <a16:creationId xmlns:a16="http://schemas.microsoft.com/office/drawing/2014/main" id="{97998696-E959-B4A7-7C3E-8C3F25579F83}"/>
              </a:ext>
            </a:extLst>
          </p:cNvPr>
          <p:cNvSpPr/>
          <p:nvPr/>
        </p:nvSpPr>
        <p:spPr>
          <a:xfrm>
            <a:off x="222671" y="1211580"/>
            <a:ext cx="3655909" cy="411480"/>
          </a:xfrm>
          <a:prstGeom prst="roundRect">
            <a:avLst/>
          </a:prstGeom>
          <a:solidFill>
            <a:srgbClr val="1F5AA0"/>
          </a:solidFill>
          <a:ln w="15240">
            <a:no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sz="2400" b="1" dirty="0" err="1">
                <a:solidFill>
                  <a:srgbClr val="FFFFFF"/>
                </a:solidFill>
                <a:latin typeface="微软雅黑" panose="020B0503020204020204" pitchFamily="34" charset="-122"/>
              </a:rPr>
              <a:t>已有研究总结</a:t>
            </a:r>
            <a:endParaRPr sz="2400" b="1" dirty="0">
              <a:solidFill>
                <a:srgbClr val="FFFFFF"/>
              </a:solidFill>
              <a:latin typeface="微软雅黑" panose="020B0503020204020204" pitchFamily="34" charset="-122"/>
            </a:endParaRPr>
          </a:p>
        </p:txBody>
      </p:sp>
      <p:sp>
        <p:nvSpPr>
          <p:cNvPr id="24" name="TextBox 6">
            <a:extLst>
              <a:ext uri="{FF2B5EF4-FFF2-40B4-BE49-F238E27FC236}">
                <a16:creationId xmlns:a16="http://schemas.microsoft.com/office/drawing/2014/main" id="{F23BF21A-313C-C5EA-C9B2-56A06EA150C5}"/>
              </a:ext>
            </a:extLst>
          </p:cNvPr>
          <p:cNvSpPr txBox="1"/>
          <p:nvPr/>
        </p:nvSpPr>
        <p:spPr>
          <a:xfrm>
            <a:off x="348996" y="1695622"/>
            <a:ext cx="3337560" cy="2435795"/>
          </a:xfrm>
          <a:prstGeom prst="rect">
            <a:avLst/>
          </a:prstGeom>
          <a:noFill/>
        </p:spPr>
        <p:txBody>
          <a:bodyPr wrap="square" lIns="18288" tIns="0" rIns="18288"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Aft>
                <a:spcPts val="400"/>
              </a:spcAft>
              <a:defRPr sz="1320">
                <a:solidFill>
                  <a:srgbClr val="1E1E1E"/>
                </a:solidFill>
                <a:latin typeface="宋体" panose="02010600030101010101" pitchFamily="2" charset="-122"/>
              </a:defRPr>
            </a:pPr>
            <a:r>
              <a:rPr sz="2000" dirty="0" err="1">
                <a:latin typeface="宋体" panose="02010600030101010101" pitchFamily="2" charset="-122"/>
                <a:ea typeface="宋体" panose="02010600030101010101" pitchFamily="2" charset="-122"/>
              </a:rPr>
              <a:t>围绕撤稿数量、学科与期刊分布等，刻画撤稿的总体特征。关注撤稿原因及撤稿后持续被引问题</a:t>
            </a:r>
            <a:r>
              <a:rPr sz="2000" dirty="0">
                <a:latin typeface="宋体" panose="02010600030101010101" pitchFamily="2" charset="-122"/>
                <a:ea typeface="宋体" panose="02010600030101010101" pitchFamily="2" charset="-122"/>
              </a:rPr>
              <a:t>。</a:t>
            </a:r>
          </a:p>
          <a:p>
            <a:pPr>
              <a:lnSpc>
                <a:spcPct val="112000"/>
              </a:lnSpc>
              <a:spcAft>
                <a:spcPts val="400"/>
              </a:spcAft>
              <a:defRPr sz="1320">
                <a:solidFill>
                  <a:srgbClr val="1E1E1E"/>
                </a:solidFill>
                <a:latin typeface="宋体" panose="02010600030101010101" pitchFamily="2" charset="-122"/>
              </a:defRPr>
            </a:pPr>
            <a:r>
              <a:rPr sz="2000" dirty="0" err="1">
                <a:latin typeface="宋体" panose="02010600030101010101" pitchFamily="2" charset="-122"/>
                <a:ea typeface="宋体" panose="02010600030101010101" pitchFamily="2" charset="-122"/>
              </a:rPr>
              <a:t>开始引入机器学习、多源信号和引文相关指标，探索风险识别方法</a:t>
            </a:r>
            <a:r>
              <a:rPr sz="2000" dirty="0">
                <a:latin typeface="宋体" panose="02010600030101010101" pitchFamily="2" charset="-122"/>
                <a:ea typeface="宋体" panose="02010600030101010101" pitchFamily="2" charset="-122"/>
              </a:rPr>
              <a:t>。</a:t>
            </a:r>
          </a:p>
        </p:txBody>
      </p:sp>
      <p:sp>
        <p:nvSpPr>
          <p:cNvPr id="25" name="Rounded Rectangle 7">
            <a:extLst>
              <a:ext uri="{FF2B5EF4-FFF2-40B4-BE49-F238E27FC236}">
                <a16:creationId xmlns:a16="http://schemas.microsoft.com/office/drawing/2014/main" id="{684AF537-8F67-054D-EBA8-0FB16933DA90}"/>
              </a:ext>
            </a:extLst>
          </p:cNvPr>
          <p:cNvSpPr/>
          <p:nvPr/>
        </p:nvSpPr>
        <p:spPr>
          <a:xfrm>
            <a:off x="4427220" y="1211580"/>
            <a:ext cx="3337560" cy="3190604"/>
          </a:xfrm>
          <a:prstGeom prst="roundRect">
            <a:avLst/>
          </a:prstGeom>
          <a:solidFill>
            <a:srgbClr val="FFF2E2"/>
          </a:solidFill>
          <a:ln w="13970">
            <a:solidFill>
              <a:srgbClr val="EE8F23"/>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26" name="Rounded Rectangle 8">
            <a:extLst>
              <a:ext uri="{FF2B5EF4-FFF2-40B4-BE49-F238E27FC236}">
                <a16:creationId xmlns:a16="http://schemas.microsoft.com/office/drawing/2014/main" id="{3F7BA2C7-3AC9-94E0-4824-CB19D29F272B}"/>
              </a:ext>
            </a:extLst>
          </p:cNvPr>
          <p:cNvSpPr/>
          <p:nvPr/>
        </p:nvSpPr>
        <p:spPr>
          <a:xfrm>
            <a:off x="4427220" y="1211580"/>
            <a:ext cx="3337560" cy="411480"/>
          </a:xfrm>
          <a:prstGeom prst="roundRect">
            <a:avLst/>
          </a:prstGeom>
          <a:solidFill>
            <a:srgbClr val="EE8F23"/>
          </a:solidFill>
          <a:ln w="15240">
            <a:no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sz="2400" b="1" dirty="0" err="1">
                <a:solidFill>
                  <a:srgbClr val="FFFFFF"/>
                </a:solidFill>
                <a:latin typeface="微软雅黑" panose="020B0503020204020204" pitchFamily="34" charset="-122"/>
              </a:rPr>
              <a:t>尚存研究不足</a:t>
            </a:r>
            <a:endParaRPr sz="2400" b="1" dirty="0">
              <a:solidFill>
                <a:srgbClr val="FFFFFF"/>
              </a:solidFill>
              <a:latin typeface="微软雅黑" panose="020B0503020204020204" pitchFamily="34" charset="-122"/>
            </a:endParaRPr>
          </a:p>
        </p:txBody>
      </p:sp>
      <p:sp>
        <p:nvSpPr>
          <p:cNvPr id="27" name="TextBox 9">
            <a:extLst>
              <a:ext uri="{FF2B5EF4-FFF2-40B4-BE49-F238E27FC236}">
                <a16:creationId xmlns:a16="http://schemas.microsoft.com/office/drawing/2014/main" id="{76BCC99F-43B5-22FA-EA2D-8CC433E330E4}"/>
              </a:ext>
            </a:extLst>
          </p:cNvPr>
          <p:cNvSpPr txBox="1"/>
          <p:nvPr/>
        </p:nvSpPr>
        <p:spPr>
          <a:xfrm>
            <a:off x="4555235" y="1723644"/>
            <a:ext cx="3081528" cy="2091085"/>
          </a:xfrm>
          <a:prstGeom prst="rect">
            <a:avLst/>
          </a:prstGeom>
          <a:noFill/>
        </p:spPr>
        <p:txBody>
          <a:bodyPr wrap="square" lIns="18288" tIns="0" rIns="18288"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Aft>
                <a:spcPts val="400"/>
              </a:spcAft>
              <a:defRPr sz="1320">
                <a:solidFill>
                  <a:srgbClr val="1E1E1E"/>
                </a:solidFill>
                <a:latin typeface="宋体" panose="02010600030101010101" pitchFamily="2" charset="-122"/>
              </a:defRPr>
            </a:pPr>
            <a:r>
              <a:rPr sz="2000" dirty="0" err="1">
                <a:solidFill>
                  <a:srgbClr val="1E1E1E"/>
                </a:solidFill>
                <a:latin typeface="宋体" panose="02010600030101010101" pitchFamily="2" charset="-122"/>
                <a:ea typeface="宋体" panose="02010600030101010101" pitchFamily="2" charset="-122"/>
              </a:rPr>
              <a:t>多数研究仍以单篇论文或宏观统计为主，对撤稿论文上下游关系刻画不足</a:t>
            </a:r>
            <a:r>
              <a:rPr sz="2000" dirty="0">
                <a:solidFill>
                  <a:srgbClr val="1E1E1E"/>
                </a:solidFill>
                <a:latin typeface="宋体" panose="02010600030101010101" pitchFamily="2" charset="-122"/>
                <a:ea typeface="宋体" panose="02010600030101010101" pitchFamily="2" charset="-122"/>
              </a:rPr>
              <a:t>。</a:t>
            </a:r>
          </a:p>
          <a:p>
            <a:pPr>
              <a:lnSpc>
                <a:spcPct val="112000"/>
              </a:lnSpc>
              <a:spcAft>
                <a:spcPts val="400"/>
              </a:spcAft>
              <a:defRPr sz="1320">
                <a:solidFill>
                  <a:srgbClr val="1E1E1E"/>
                </a:solidFill>
                <a:latin typeface="宋体" panose="02010600030101010101" pitchFamily="2" charset="-122"/>
              </a:defRPr>
            </a:pPr>
            <a:r>
              <a:rPr sz="2000" dirty="0" err="1">
                <a:solidFill>
                  <a:srgbClr val="1E1E1E"/>
                </a:solidFill>
                <a:latin typeface="宋体" panose="02010600030101010101" pitchFamily="2" charset="-122"/>
                <a:ea typeface="宋体" panose="02010600030101010101" pitchFamily="2" charset="-122"/>
              </a:rPr>
              <a:t>对撤稿风险的识别多偏向事后解释，前置预警能力仍有提升空间</a:t>
            </a:r>
            <a:r>
              <a:rPr sz="2000" dirty="0">
                <a:solidFill>
                  <a:srgbClr val="1E1E1E"/>
                </a:solidFill>
                <a:latin typeface="宋体" panose="02010600030101010101" pitchFamily="2" charset="-122"/>
                <a:ea typeface="宋体" panose="02010600030101010101" pitchFamily="2" charset="-122"/>
              </a:rPr>
              <a:t>。</a:t>
            </a:r>
          </a:p>
        </p:txBody>
      </p:sp>
      <p:sp>
        <p:nvSpPr>
          <p:cNvPr id="28" name="Rounded Rectangle 10">
            <a:extLst>
              <a:ext uri="{FF2B5EF4-FFF2-40B4-BE49-F238E27FC236}">
                <a16:creationId xmlns:a16="http://schemas.microsoft.com/office/drawing/2014/main" id="{5922845A-D746-D478-5DA2-CE46F8AF106C}"/>
              </a:ext>
            </a:extLst>
          </p:cNvPr>
          <p:cNvSpPr/>
          <p:nvPr/>
        </p:nvSpPr>
        <p:spPr>
          <a:xfrm>
            <a:off x="8313420" y="1319638"/>
            <a:ext cx="3465576" cy="3187765"/>
          </a:xfrm>
          <a:prstGeom prst="roundRect">
            <a:avLst/>
          </a:prstGeom>
          <a:solidFill>
            <a:srgbClr val="E5F5EE"/>
          </a:solidFill>
          <a:ln w="13970">
            <a:solidFill>
              <a:srgbClr val="29805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29" name="Rounded Rectangle 11">
            <a:extLst>
              <a:ext uri="{FF2B5EF4-FFF2-40B4-BE49-F238E27FC236}">
                <a16:creationId xmlns:a16="http://schemas.microsoft.com/office/drawing/2014/main" id="{D31896F2-E336-FD03-7E2A-BF4B87516A67}"/>
              </a:ext>
            </a:extLst>
          </p:cNvPr>
          <p:cNvSpPr/>
          <p:nvPr/>
        </p:nvSpPr>
        <p:spPr>
          <a:xfrm>
            <a:off x="8313420" y="1211580"/>
            <a:ext cx="3337560" cy="411480"/>
          </a:xfrm>
          <a:prstGeom prst="roundRect">
            <a:avLst/>
          </a:prstGeom>
          <a:solidFill>
            <a:srgbClr val="29805B"/>
          </a:solidFill>
          <a:ln w="15240">
            <a:no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sz="2400" b="1" dirty="0" err="1">
                <a:solidFill>
                  <a:srgbClr val="FFFFFF"/>
                </a:solidFill>
                <a:latin typeface="微软雅黑" panose="020B0503020204020204" pitchFamily="34" charset="-122"/>
              </a:rPr>
              <a:t>本文研究承接</a:t>
            </a:r>
            <a:endParaRPr sz="2400" b="1" dirty="0">
              <a:solidFill>
                <a:srgbClr val="FFFFFF"/>
              </a:solidFill>
              <a:latin typeface="微软雅黑" panose="020B0503020204020204" pitchFamily="34" charset="-122"/>
            </a:endParaRPr>
          </a:p>
        </p:txBody>
      </p:sp>
      <p:sp>
        <p:nvSpPr>
          <p:cNvPr id="30" name="TextBox 12">
            <a:extLst>
              <a:ext uri="{FF2B5EF4-FFF2-40B4-BE49-F238E27FC236}">
                <a16:creationId xmlns:a16="http://schemas.microsoft.com/office/drawing/2014/main" id="{F0F547C7-EA0A-D7A8-93C9-C82D257AE1E1}"/>
              </a:ext>
            </a:extLst>
          </p:cNvPr>
          <p:cNvSpPr txBox="1"/>
          <p:nvPr/>
        </p:nvSpPr>
        <p:spPr>
          <a:xfrm>
            <a:off x="8441436" y="1723644"/>
            <a:ext cx="3081528" cy="1695079"/>
          </a:xfrm>
          <a:prstGeom prst="rect">
            <a:avLst/>
          </a:prstGeom>
          <a:noFill/>
        </p:spPr>
        <p:txBody>
          <a:bodyPr wrap="square" lIns="18288" tIns="0" rIns="18288"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2000"/>
              </a:lnSpc>
              <a:spcAft>
                <a:spcPts val="400"/>
              </a:spcAft>
              <a:defRPr sz="1320">
                <a:solidFill>
                  <a:srgbClr val="1E1E1E"/>
                </a:solidFill>
                <a:latin typeface="宋体" panose="02010600030101010101" pitchFamily="2" charset="-122"/>
              </a:defRPr>
            </a:pPr>
            <a:r>
              <a:rPr sz="2000" dirty="0" err="1">
                <a:solidFill>
                  <a:srgbClr val="1E1E1E"/>
                </a:solidFill>
                <a:latin typeface="宋体" panose="02010600030101010101" pitchFamily="2" charset="-122"/>
                <a:ea typeface="宋体" panose="02010600030101010101" pitchFamily="2" charset="-122"/>
              </a:rPr>
              <a:t>以撤稿论文及其施引论文为对象，构建大规</a:t>
            </a:r>
            <a:r>
              <a:rPr lang="zh-CN" altLang="en-US" sz="2000" dirty="0">
                <a:solidFill>
                  <a:srgbClr val="1E1E1E"/>
                </a:solidFill>
                <a:latin typeface="宋体" panose="02010600030101010101" pitchFamily="2" charset="-122"/>
                <a:ea typeface="宋体" panose="02010600030101010101" pitchFamily="2" charset="-122"/>
              </a:rPr>
              <a:t>模</a:t>
            </a:r>
            <a:r>
              <a:rPr sz="2000" dirty="0" err="1">
                <a:solidFill>
                  <a:srgbClr val="1E1E1E"/>
                </a:solidFill>
                <a:latin typeface="宋体" panose="02010600030101010101" pitchFamily="2" charset="-122"/>
                <a:ea typeface="宋体" panose="02010600030101010101" pitchFamily="2" charset="-122"/>
              </a:rPr>
              <a:t>网络。融合文献计量特征、作者合作特征、期刊分区与网络结构特征</a:t>
            </a:r>
            <a:r>
              <a:rPr sz="2000" dirty="0">
                <a:solidFill>
                  <a:srgbClr val="1E1E1E"/>
                </a:solidFill>
                <a:latin typeface="宋体" panose="02010600030101010101" pitchFamily="2" charset="-122"/>
                <a:ea typeface="宋体" panose="02010600030101010101" pitchFamily="2" charset="-122"/>
              </a:rPr>
              <a:t>。</a:t>
            </a:r>
          </a:p>
        </p:txBody>
      </p:sp>
      <p:sp>
        <p:nvSpPr>
          <p:cNvPr id="31" name="Right Arrow 13">
            <a:extLst>
              <a:ext uri="{FF2B5EF4-FFF2-40B4-BE49-F238E27FC236}">
                <a16:creationId xmlns:a16="http://schemas.microsoft.com/office/drawing/2014/main" id="{D85C9807-82CA-D0AE-4F5D-B7588CFCC9FA}"/>
              </a:ext>
            </a:extLst>
          </p:cNvPr>
          <p:cNvSpPr/>
          <p:nvPr/>
        </p:nvSpPr>
        <p:spPr>
          <a:xfrm>
            <a:off x="3960876" y="2372868"/>
            <a:ext cx="347472" cy="310896"/>
          </a:xfrm>
          <a:prstGeom prst="rightArrow">
            <a:avLst/>
          </a:prstGeom>
          <a:solidFill>
            <a:srgbClr val="042B6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2" name="Right Arrow 14">
            <a:extLst>
              <a:ext uri="{FF2B5EF4-FFF2-40B4-BE49-F238E27FC236}">
                <a16:creationId xmlns:a16="http://schemas.microsoft.com/office/drawing/2014/main" id="{A02CB04D-0618-B3A5-5485-301AB06CA86A}"/>
              </a:ext>
            </a:extLst>
          </p:cNvPr>
          <p:cNvSpPr/>
          <p:nvPr/>
        </p:nvSpPr>
        <p:spPr>
          <a:xfrm>
            <a:off x="7856220" y="2372868"/>
            <a:ext cx="347472" cy="310896"/>
          </a:xfrm>
          <a:prstGeom prst="rightArrow">
            <a:avLst/>
          </a:prstGeom>
          <a:solidFill>
            <a:srgbClr val="042B6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3" name="Rounded Rectangle 15">
            <a:extLst>
              <a:ext uri="{FF2B5EF4-FFF2-40B4-BE49-F238E27FC236}">
                <a16:creationId xmlns:a16="http://schemas.microsoft.com/office/drawing/2014/main" id="{9C608F31-F2FD-CDF7-F660-7618A9635138}"/>
              </a:ext>
            </a:extLst>
          </p:cNvPr>
          <p:cNvSpPr/>
          <p:nvPr/>
        </p:nvSpPr>
        <p:spPr>
          <a:xfrm>
            <a:off x="301400" y="4818155"/>
            <a:ext cx="11221563" cy="1384319"/>
          </a:xfrm>
          <a:prstGeom prst="roundRect">
            <a:avLst/>
          </a:prstGeom>
          <a:solidFill>
            <a:srgbClr val="F6F8FA"/>
          </a:solidFill>
          <a:ln w="12700">
            <a:solidFill>
              <a:srgbClr val="042B6A"/>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4" name="TextBox 16">
            <a:extLst>
              <a:ext uri="{FF2B5EF4-FFF2-40B4-BE49-F238E27FC236}">
                <a16:creationId xmlns:a16="http://schemas.microsoft.com/office/drawing/2014/main" id="{B7A6287C-1B36-0C2A-30DA-378B7CCFF54D}"/>
              </a:ext>
            </a:extLst>
          </p:cNvPr>
          <p:cNvSpPr txBox="1"/>
          <p:nvPr/>
        </p:nvSpPr>
        <p:spPr>
          <a:xfrm>
            <a:off x="526865" y="4435573"/>
            <a:ext cx="2263609" cy="424732"/>
          </a:xfrm>
          <a:prstGeom prst="rect">
            <a:avLst/>
          </a:prstGeom>
          <a:noFill/>
        </p:spPr>
        <p:txBody>
          <a:bodyPr wrap="square" lIns="54864" tIns="27432" rIns="54864" bIns="27432"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sz="2400" b="1" dirty="0" err="1">
                <a:solidFill>
                  <a:srgbClr val="042B6A"/>
                </a:solidFill>
                <a:latin typeface="微软雅黑" panose="020B0503020204020204" pitchFamily="34" charset="-122"/>
              </a:rPr>
              <a:t>章节承接</a:t>
            </a:r>
            <a:endParaRPr sz="2400" b="1" dirty="0">
              <a:solidFill>
                <a:srgbClr val="042B6A"/>
              </a:solidFill>
              <a:latin typeface="微软雅黑" panose="020B0503020204020204" pitchFamily="34" charset="-122"/>
            </a:endParaRPr>
          </a:p>
        </p:txBody>
      </p:sp>
      <p:sp>
        <p:nvSpPr>
          <p:cNvPr id="36" name="Rounded Rectangle 18">
            <a:extLst>
              <a:ext uri="{FF2B5EF4-FFF2-40B4-BE49-F238E27FC236}">
                <a16:creationId xmlns:a16="http://schemas.microsoft.com/office/drawing/2014/main" id="{02A023C6-79AE-FB85-26F3-7F05FF1837CE}"/>
              </a:ext>
            </a:extLst>
          </p:cNvPr>
          <p:cNvSpPr/>
          <p:nvPr/>
        </p:nvSpPr>
        <p:spPr>
          <a:xfrm>
            <a:off x="374904" y="5024628"/>
            <a:ext cx="3526302" cy="1054862"/>
          </a:xfrm>
          <a:prstGeom prst="roundRect">
            <a:avLst/>
          </a:prstGeom>
          <a:solidFill>
            <a:srgbClr val="FFFFFF"/>
          </a:solidFill>
          <a:ln w="15240">
            <a:solidFill>
              <a:srgbClr val="042B6A"/>
            </a:solidFill>
          </a:ln>
        </p:spPr>
        <p:style>
          <a:lnRef idx="1">
            <a:schemeClr val="accent1"/>
          </a:lnRef>
          <a:fillRef idx="3">
            <a:schemeClr val="accent1"/>
          </a:fillRef>
          <a:effectRef idx="2">
            <a:schemeClr val="accent1"/>
          </a:effectRef>
          <a:fontRef idx="minor">
            <a:schemeClr val="lt1"/>
          </a:fontRef>
        </p:style>
        <p:txBody>
          <a:bodyPr wrap="square"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sz="2000" b="1" dirty="0">
                <a:solidFill>
                  <a:srgbClr val="042B6A"/>
                </a:solidFill>
                <a:latin typeface="微软雅黑" panose="020B0503020204020204" pitchFamily="34" charset="-122"/>
              </a:rPr>
              <a:t>第3章  </a:t>
            </a:r>
            <a:r>
              <a:rPr sz="2000" b="1" dirty="0" err="1">
                <a:solidFill>
                  <a:srgbClr val="042B6A"/>
                </a:solidFill>
                <a:latin typeface="微软雅黑" panose="020B0503020204020204" pitchFamily="34" charset="-122"/>
              </a:rPr>
              <a:t>撤稿论文及施引论文</a:t>
            </a:r>
            <a:r>
              <a:rPr sz="2000" b="1" dirty="0">
                <a:solidFill>
                  <a:srgbClr val="042B6A"/>
                </a:solidFill>
                <a:latin typeface="微软雅黑" panose="020B0503020204020204" pitchFamily="34" charset="-122"/>
              </a:rPr>
              <a:t>
</a:t>
            </a:r>
            <a:r>
              <a:rPr sz="2000" b="1" dirty="0" err="1">
                <a:solidFill>
                  <a:srgbClr val="042B6A"/>
                </a:solidFill>
                <a:latin typeface="微软雅黑" panose="020B0503020204020204" pitchFamily="34" charset="-122"/>
              </a:rPr>
              <a:t>文献计量特征分析</a:t>
            </a:r>
            <a:endParaRPr sz="2000" b="1" dirty="0">
              <a:solidFill>
                <a:srgbClr val="042B6A"/>
              </a:solidFill>
              <a:latin typeface="微软雅黑" panose="020B0503020204020204" pitchFamily="34" charset="-122"/>
            </a:endParaRPr>
          </a:p>
        </p:txBody>
      </p:sp>
      <p:sp>
        <p:nvSpPr>
          <p:cNvPr id="37" name="Right Arrow 19">
            <a:extLst>
              <a:ext uri="{FF2B5EF4-FFF2-40B4-BE49-F238E27FC236}">
                <a16:creationId xmlns:a16="http://schemas.microsoft.com/office/drawing/2014/main" id="{56EB5259-BEF4-B894-AD2C-74537BCB2FB0}"/>
              </a:ext>
            </a:extLst>
          </p:cNvPr>
          <p:cNvSpPr/>
          <p:nvPr/>
        </p:nvSpPr>
        <p:spPr>
          <a:xfrm>
            <a:off x="3942705" y="5478208"/>
            <a:ext cx="530352" cy="228600"/>
          </a:xfrm>
          <a:prstGeom prst="rightArrow">
            <a:avLst/>
          </a:prstGeom>
          <a:solidFill>
            <a:srgbClr val="042B6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38" name="Rounded Rectangle 20">
            <a:extLst>
              <a:ext uri="{FF2B5EF4-FFF2-40B4-BE49-F238E27FC236}">
                <a16:creationId xmlns:a16="http://schemas.microsoft.com/office/drawing/2014/main" id="{90A8B5B4-4E2D-546F-A920-23CACDF3F978}"/>
              </a:ext>
            </a:extLst>
          </p:cNvPr>
          <p:cNvSpPr/>
          <p:nvPr/>
        </p:nvSpPr>
        <p:spPr>
          <a:xfrm>
            <a:off x="4473057" y="4961206"/>
            <a:ext cx="3526302" cy="1118284"/>
          </a:xfrm>
          <a:prstGeom prst="roundRect">
            <a:avLst/>
          </a:prstGeom>
          <a:solidFill>
            <a:srgbClr val="FFFFFF"/>
          </a:solidFill>
          <a:ln w="15240">
            <a:solidFill>
              <a:srgbClr val="042B6A"/>
            </a:solidFill>
          </a:ln>
        </p:spPr>
        <p:style>
          <a:lnRef idx="1">
            <a:schemeClr val="accent1"/>
          </a:lnRef>
          <a:fillRef idx="3">
            <a:schemeClr val="accent1"/>
          </a:fillRef>
          <a:effectRef idx="2">
            <a:schemeClr val="accent1"/>
          </a:effectRef>
          <a:fontRef idx="minor">
            <a:schemeClr val="lt1"/>
          </a:fontRef>
        </p:style>
        <p:txBody>
          <a:bodyPr wrap="square"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sz="2000" b="1" dirty="0">
                <a:solidFill>
                  <a:srgbClr val="042B6A"/>
                </a:solidFill>
                <a:latin typeface="微软雅黑" panose="020B0503020204020204" pitchFamily="34" charset="-122"/>
              </a:rPr>
              <a:t>第4章  </a:t>
            </a:r>
            <a:r>
              <a:rPr sz="2000" b="1" dirty="0" err="1">
                <a:solidFill>
                  <a:srgbClr val="042B6A"/>
                </a:solidFill>
                <a:latin typeface="微软雅黑" panose="020B0503020204020204" pitchFamily="34" charset="-122"/>
              </a:rPr>
              <a:t>引文网络数据集构建</a:t>
            </a:r>
            <a:r>
              <a:rPr sz="2000" b="1" dirty="0">
                <a:solidFill>
                  <a:srgbClr val="042B6A"/>
                </a:solidFill>
                <a:latin typeface="微软雅黑" panose="020B0503020204020204" pitchFamily="34" charset="-122"/>
              </a:rPr>
              <a:t>
</a:t>
            </a:r>
            <a:r>
              <a:rPr sz="2000" b="1" dirty="0" err="1">
                <a:solidFill>
                  <a:srgbClr val="042B6A"/>
                </a:solidFill>
                <a:latin typeface="微软雅黑" panose="020B0503020204020204" pitchFamily="34" charset="-122"/>
              </a:rPr>
              <a:t>与特征工程</a:t>
            </a:r>
            <a:endParaRPr sz="2000" b="1" dirty="0">
              <a:solidFill>
                <a:srgbClr val="042B6A"/>
              </a:solidFill>
              <a:latin typeface="微软雅黑" panose="020B0503020204020204" pitchFamily="34" charset="-122"/>
            </a:endParaRPr>
          </a:p>
        </p:txBody>
      </p:sp>
      <p:sp>
        <p:nvSpPr>
          <p:cNvPr id="39" name="Right Arrow 21">
            <a:extLst>
              <a:ext uri="{FF2B5EF4-FFF2-40B4-BE49-F238E27FC236}">
                <a16:creationId xmlns:a16="http://schemas.microsoft.com/office/drawing/2014/main" id="{44379AE7-1216-ABE3-0321-971C0EA24BDC}"/>
              </a:ext>
            </a:extLst>
          </p:cNvPr>
          <p:cNvSpPr/>
          <p:nvPr/>
        </p:nvSpPr>
        <p:spPr>
          <a:xfrm>
            <a:off x="8029956" y="5478208"/>
            <a:ext cx="530352" cy="228600"/>
          </a:xfrm>
          <a:prstGeom prst="rightArrow">
            <a:avLst/>
          </a:prstGeom>
          <a:solidFill>
            <a:srgbClr val="042B6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40" name="Rounded Rectangle 22">
            <a:extLst>
              <a:ext uri="{FF2B5EF4-FFF2-40B4-BE49-F238E27FC236}">
                <a16:creationId xmlns:a16="http://schemas.microsoft.com/office/drawing/2014/main" id="{0D5E6253-8C02-9725-BE87-F8E746DF6ED9}"/>
              </a:ext>
            </a:extLst>
          </p:cNvPr>
          <p:cNvSpPr/>
          <p:nvPr/>
        </p:nvSpPr>
        <p:spPr>
          <a:xfrm>
            <a:off x="8560308" y="5024628"/>
            <a:ext cx="2886104" cy="1004376"/>
          </a:xfrm>
          <a:prstGeom prst="roundRect">
            <a:avLst/>
          </a:prstGeom>
          <a:solidFill>
            <a:srgbClr val="FFFFFF"/>
          </a:solidFill>
          <a:ln w="15240">
            <a:solidFill>
              <a:srgbClr val="042B6A"/>
            </a:solidFill>
          </a:ln>
        </p:spPr>
        <p:style>
          <a:lnRef idx="1">
            <a:schemeClr val="accent1"/>
          </a:lnRef>
          <a:fillRef idx="3">
            <a:schemeClr val="accent1"/>
          </a:fillRef>
          <a:effectRef idx="2">
            <a:schemeClr val="accent1"/>
          </a:effectRef>
          <a:fontRef idx="minor">
            <a:schemeClr val="lt1"/>
          </a:fontRef>
        </p:style>
        <p:txBody>
          <a:bodyPr wrap="square"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sz="2000" b="1" dirty="0">
                <a:solidFill>
                  <a:srgbClr val="042B6A"/>
                </a:solidFill>
                <a:latin typeface="微软雅黑" panose="020B0503020204020204" pitchFamily="34" charset="-122"/>
              </a:rPr>
              <a:t>第5章  </a:t>
            </a:r>
            <a:r>
              <a:rPr sz="2000" b="1" dirty="0" err="1">
                <a:solidFill>
                  <a:srgbClr val="042B6A"/>
                </a:solidFill>
                <a:latin typeface="微软雅黑" panose="020B0503020204020204" pitchFamily="34" charset="-122"/>
              </a:rPr>
              <a:t>图学习建模</a:t>
            </a:r>
            <a:r>
              <a:rPr sz="2000" b="1" dirty="0">
                <a:solidFill>
                  <a:srgbClr val="042B6A"/>
                </a:solidFill>
                <a:latin typeface="微软雅黑" panose="020B0503020204020204" pitchFamily="34" charset="-122"/>
              </a:rPr>
              <a:t>
</a:t>
            </a:r>
            <a:r>
              <a:rPr sz="2000" b="1" dirty="0" err="1">
                <a:solidFill>
                  <a:srgbClr val="042B6A"/>
                </a:solidFill>
                <a:latin typeface="微软雅黑" panose="020B0503020204020204" pitchFamily="34" charset="-122"/>
              </a:rPr>
              <a:t>与风险预测</a:t>
            </a:r>
            <a:endParaRPr sz="2000" b="1" dirty="0">
              <a:solidFill>
                <a:srgbClr val="042B6A"/>
              </a:solidFill>
              <a:latin typeface="微软雅黑" panose="020B0503020204020204" pitchFamily="34" charset="-122"/>
            </a:endParaRPr>
          </a:p>
        </p:txBody>
      </p:sp>
      <p:sp>
        <p:nvSpPr>
          <p:cNvPr id="41" name="TextBox 23">
            <a:extLst>
              <a:ext uri="{FF2B5EF4-FFF2-40B4-BE49-F238E27FC236}">
                <a16:creationId xmlns:a16="http://schemas.microsoft.com/office/drawing/2014/main" id="{43B6CFCE-47CA-0754-B93C-345697E5308C}"/>
              </a:ext>
            </a:extLst>
          </p:cNvPr>
          <p:cNvSpPr txBox="1"/>
          <p:nvPr/>
        </p:nvSpPr>
        <p:spPr>
          <a:xfrm>
            <a:off x="381102" y="6363491"/>
            <a:ext cx="11717114" cy="363176"/>
          </a:xfrm>
          <a:prstGeom prst="rect">
            <a:avLst/>
          </a:prstGeom>
          <a:noFill/>
        </p:spPr>
        <p:txBody>
          <a:bodyPr wrap="square" lIns="54864" tIns="27432" rIns="54864" bIns="27432"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sz="2000" b="1" dirty="0" err="1">
                <a:solidFill>
                  <a:srgbClr val="C1272D"/>
                </a:solidFill>
                <a:latin typeface="微软雅黑" panose="020B0503020204020204" pitchFamily="34" charset="-122"/>
              </a:rPr>
              <a:t>由此，本文在既有研究基础上，将撤稿问题从描述与解释进一步推进到基于引文网络的风险识别与预警</a:t>
            </a:r>
            <a:endParaRPr sz="2000" b="1" dirty="0">
              <a:solidFill>
                <a:srgbClr val="C1272D"/>
              </a:solidFill>
              <a:latin typeface="微软雅黑" panose="020B0503020204020204" pitchFamily="34" charset="-122"/>
            </a:endParaRPr>
          </a:p>
        </p:txBody>
      </p:sp>
    </p:spTree>
    <p:extLst>
      <p:ext uri="{BB962C8B-B14F-4D97-AF65-F5344CB8AC3E}">
        <p14:creationId xmlns:p14="http://schemas.microsoft.com/office/powerpoint/2010/main" val="2363343213"/>
      </p:ext>
    </p:extLst>
  </p:cSld>
  <p:clrMapOvr>
    <a:masterClrMapping/>
  </p:clrMapOvr>
  <mc:AlternateContent xmlns:mc="http://schemas.openxmlformats.org/markup-compatibility/2006">
    <mc:Choice xmlns:p14="http://schemas.microsoft.com/office/powerpoint/2010/main" Requires="p14">
      <p:transition p14:dur="10" advTm="7039"/>
    </mc:Choice>
    <mc:Fallback>
      <p:transition advTm="703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F329B2-0C50-C097-0ADD-75699B0DFAC1}"/>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E6364860-5CF2-ADC3-3A51-17D842475D58}"/>
              </a:ext>
            </a:extLst>
          </p:cNvPr>
          <p:cNvSpPr/>
          <p:nvPr/>
        </p:nvSpPr>
        <p:spPr>
          <a:xfrm>
            <a:off x="5149955" y="3461825"/>
            <a:ext cx="1576072" cy="923330"/>
          </a:xfrm>
          <a:prstGeom prst="rect">
            <a:avLst/>
          </a:prstGeom>
        </p:spPr>
        <p:txBody>
          <a:bodyPr wrap="none">
            <a:spAutoFit/>
          </a:bodyPr>
          <a:lstStyle/>
          <a:p>
            <a:pP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绪论</a:t>
            </a:r>
          </a:p>
        </p:txBody>
      </p:sp>
      <p:sp>
        <p:nvSpPr>
          <p:cNvPr id="4" name="矩形 3">
            <a:extLst>
              <a:ext uri="{FF2B5EF4-FFF2-40B4-BE49-F238E27FC236}">
                <a16:creationId xmlns:a16="http://schemas.microsoft.com/office/drawing/2014/main" id="{579D8D48-A386-38B9-8B2A-6DA8A137E2DA}"/>
              </a:ext>
            </a:extLst>
          </p:cNvPr>
          <p:cNvSpPr/>
          <p:nvPr/>
        </p:nvSpPr>
        <p:spPr>
          <a:xfrm>
            <a:off x="2840508" y="4613492"/>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研究背景</a:t>
            </a:r>
          </a:p>
        </p:txBody>
      </p:sp>
      <p:sp>
        <p:nvSpPr>
          <p:cNvPr id="7" name="矩形 6">
            <a:extLst>
              <a:ext uri="{FF2B5EF4-FFF2-40B4-BE49-F238E27FC236}">
                <a16:creationId xmlns:a16="http://schemas.microsoft.com/office/drawing/2014/main" id="{E6A549ED-B17D-3F0D-5AC9-00C6DF4799C2}"/>
              </a:ext>
            </a:extLst>
          </p:cNvPr>
          <p:cNvSpPr/>
          <p:nvPr/>
        </p:nvSpPr>
        <p:spPr>
          <a:xfrm>
            <a:off x="5021714"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研究内容</a:t>
            </a:r>
          </a:p>
        </p:txBody>
      </p:sp>
      <p:sp>
        <p:nvSpPr>
          <p:cNvPr id="8" name="矩形 7">
            <a:extLst>
              <a:ext uri="{FF2B5EF4-FFF2-40B4-BE49-F238E27FC236}">
                <a16:creationId xmlns:a16="http://schemas.microsoft.com/office/drawing/2014/main" id="{54805A18-BD4B-D8F4-ECFF-B85C9C47A28C}"/>
              </a:ext>
            </a:extLst>
          </p:cNvPr>
          <p:cNvSpPr/>
          <p:nvPr/>
        </p:nvSpPr>
        <p:spPr>
          <a:xfrm>
            <a:off x="7202920"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研究意义</a:t>
            </a:r>
          </a:p>
        </p:txBody>
      </p:sp>
      <p:sp>
        <p:nvSpPr>
          <p:cNvPr id="9" name="Freeform 6">
            <a:extLst>
              <a:ext uri="{FF2B5EF4-FFF2-40B4-BE49-F238E27FC236}">
                <a16:creationId xmlns:a16="http://schemas.microsoft.com/office/drawing/2014/main" id="{72A0E2D7-B6A6-91BE-3DBD-E7ED318F9443}"/>
              </a:ext>
            </a:extLst>
          </p:cNvPr>
          <p:cNvSpPr/>
          <p:nvPr/>
        </p:nvSpPr>
        <p:spPr>
          <a:xfrm>
            <a:off x="0" y="914400"/>
            <a:ext cx="6008095" cy="59436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23F62"/>
              </a:solidFill>
              <a:effectLst/>
              <a:uLnTx/>
              <a:uFillTx/>
              <a:latin typeface="Arial" panose="020B0604020202020204"/>
              <a:ea typeface="微软雅黑" panose="020B0503020204020204" pitchFamily="34" charset="-122"/>
              <a:cs typeface="+mn-ea"/>
              <a:sym typeface="+mn-lt"/>
            </a:endParaRPr>
          </a:p>
        </p:txBody>
      </p:sp>
      <p:pic>
        <p:nvPicPr>
          <p:cNvPr id="10" name="图片 9">
            <a:extLst>
              <a:ext uri="{FF2B5EF4-FFF2-40B4-BE49-F238E27FC236}">
                <a16:creationId xmlns:a16="http://schemas.microsoft.com/office/drawing/2014/main" id="{5BD5A9E4-9A03-944D-B37C-C42C065FA2AE}"/>
              </a:ext>
            </a:extLst>
          </p:cNvPr>
          <p:cNvPicPr>
            <a:picLocks noChangeAspect="1"/>
          </p:cNvPicPr>
          <p:nvPr/>
        </p:nvPicPr>
        <p:blipFill>
          <a:blip r:embed="rId3"/>
          <a:stretch>
            <a:fillRect/>
          </a:stretch>
        </p:blipFill>
        <p:spPr>
          <a:xfrm>
            <a:off x="1506055" y="1659733"/>
            <a:ext cx="2668905" cy="2501265"/>
          </a:xfrm>
          <a:prstGeom prst="flowChartConnector">
            <a:avLst/>
          </a:prstGeom>
        </p:spPr>
      </p:pic>
      <p:sp>
        <p:nvSpPr>
          <p:cNvPr id="12" name="Rectangle 11">
            <a:extLst>
              <a:ext uri="{FF2B5EF4-FFF2-40B4-BE49-F238E27FC236}">
                <a16:creationId xmlns:a16="http://schemas.microsoft.com/office/drawing/2014/main" id="{753D7461-3BF1-E36F-5973-9C938FBFDDF0}"/>
              </a:ext>
            </a:extLst>
          </p:cNvPr>
          <p:cNvSpPr/>
          <p:nvPr/>
        </p:nvSpPr>
        <p:spPr>
          <a:xfrm>
            <a:off x="828864" y="4219015"/>
            <a:ext cx="3722947" cy="1275011"/>
          </a:xfrm>
          <a:prstGeom prst="rect">
            <a:avLst/>
          </a:prstGeom>
        </p:spPr>
        <p:txBody>
          <a:bodyPr wrap="square" tIns="72000" bIns="72000" anchor="t" anchorCtr="1">
            <a:spAutoFit/>
          </a:bodyPr>
          <a:lstStyle/>
          <a:p>
            <a:pPr algn="ctr" defTabSz="914400">
              <a:lnSpc>
                <a:spcPct val="150000"/>
              </a:lnSpc>
            </a:pPr>
            <a:r>
              <a:rPr lang="en-US" altLang="zh-CN" sz="2600" b="1" dirty="0">
                <a:solidFill>
                  <a:schemeClr val="bg1"/>
                </a:solidFill>
                <a:latin typeface="微软雅黑" panose="020B0503020204020204" pitchFamily="34" charset="-122"/>
                <a:ea typeface="微软雅黑" panose="020B0503020204020204" pitchFamily="34" charset="-122"/>
                <a:cs typeface="+mn-ea"/>
                <a:sym typeface="+mn-lt"/>
              </a:rPr>
              <a:t>3. </a:t>
            </a:r>
            <a:r>
              <a:rPr lang="zh-CN" altLang="en-US" sz="2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撤稿论文及其施引论文的文献计量分析</a:t>
            </a:r>
          </a:p>
        </p:txBody>
      </p:sp>
      <p:sp>
        <p:nvSpPr>
          <p:cNvPr id="13" name="Rectangle 9">
            <a:extLst>
              <a:ext uri="{FF2B5EF4-FFF2-40B4-BE49-F238E27FC236}">
                <a16:creationId xmlns:a16="http://schemas.microsoft.com/office/drawing/2014/main" id="{9D0CF82B-B47B-5712-A23F-6EB3A655EC84}"/>
              </a:ext>
            </a:extLst>
          </p:cNvPr>
          <p:cNvSpPr/>
          <p:nvPr/>
        </p:nvSpPr>
        <p:spPr>
          <a:xfrm>
            <a:off x="6057866" y="1386163"/>
            <a:ext cx="5398949" cy="5074654"/>
          </a:xfrm>
          <a:prstGeom prst="rect">
            <a:avLst/>
          </a:prstGeom>
        </p:spPr>
        <p:txBody>
          <a:bodyPr wrap="square">
            <a:noAutofit/>
          </a:bodyPr>
          <a:lstStyle/>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3.1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数据来源</a:t>
            </a:r>
          </a:p>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3.2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时间特征</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3.3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团队特征 </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3.4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国家特征</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3.5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学科分布</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3.6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期刊特征</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extLst>
      <p:ext uri="{BB962C8B-B14F-4D97-AF65-F5344CB8AC3E}">
        <p14:creationId xmlns:p14="http://schemas.microsoft.com/office/powerpoint/2010/main" val="226426141"/>
      </p:ext>
    </p:extLst>
  </p:cSld>
  <p:clrMapOvr>
    <a:masterClrMapping/>
  </p:clrMapOvr>
  <mc:AlternateContent xmlns:mc="http://schemas.openxmlformats.org/markup-compatibility/2006">
    <mc:Choice xmlns:p14="http://schemas.microsoft.com/office/powerpoint/2010/main" Requires="p14">
      <p:transition p14:dur="10" advTm="3525"/>
    </mc:Choice>
    <mc:Fallback>
      <p:transition advTm="352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B8CEC-1225-4139-3237-F33E419CC638}"/>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41A5056F-60D0-899A-7C4B-B7698C323E59}"/>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6B646086-EFE7-2A1C-E16E-E66CC4B6B18E}"/>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C09666D1-1FBC-67D2-B6F2-2C931546FC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4625E8B0-DB7D-4EE8-7013-A72E4FF277FD}"/>
              </a:ext>
            </a:extLst>
          </p:cNvPr>
          <p:cNvCxnSpPr>
            <a:cxnSpLocks/>
          </p:cNvCxnSpPr>
          <p:nvPr/>
        </p:nvCxnSpPr>
        <p:spPr>
          <a:xfrm>
            <a:off x="0" y="863221"/>
            <a:ext cx="1217197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99402B5B-3C53-0773-7296-D095D9540219}"/>
              </a:ext>
            </a:extLst>
          </p:cNvPr>
          <p:cNvSpPr txBox="1"/>
          <p:nvPr/>
        </p:nvSpPr>
        <p:spPr>
          <a:xfrm>
            <a:off x="966100" y="182103"/>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3.1 </a:t>
            </a:r>
            <a:r>
              <a:rPr lang="zh-CN" altLang="en-US" sz="2800" b="1" dirty="0">
                <a:solidFill>
                  <a:srgbClr val="002060"/>
                </a:solidFill>
                <a:latin typeface="+mn-ea"/>
              </a:rPr>
              <a:t>数据来源</a:t>
            </a:r>
          </a:p>
        </p:txBody>
      </p:sp>
      <p:pic>
        <p:nvPicPr>
          <p:cNvPr id="2" name="图片 1" descr="中心全名">
            <a:extLst>
              <a:ext uri="{FF2B5EF4-FFF2-40B4-BE49-F238E27FC236}">
                <a16:creationId xmlns:a16="http://schemas.microsoft.com/office/drawing/2014/main" id="{8410ABB4-E3D4-58F6-EADF-D1C092292096}"/>
              </a:ext>
            </a:extLst>
          </p:cNvPr>
          <p:cNvPicPr>
            <a:picLocks noChangeAspect="1"/>
          </p:cNvPicPr>
          <p:nvPr/>
        </p:nvPicPr>
        <p:blipFill>
          <a:blip r:embed="rId5"/>
          <a:stretch>
            <a:fillRect/>
          </a:stretch>
        </p:blipFill>
        <p:spPr>
          <a:xfrm>
            <a:off x="8780368" y="166969"/>
            <a:ext cx="3131820" cy="648970"/>
          </a:xfrm>
          <a:prstGeom prst="rect">
            <a:avLst/>
          </a:prstGeom>
        </p:spPr>
      </p:pic>
      <p:grpSp>
        <p:nvGrpSpPr>
          <p:cNvPr id="3" name="组合 2">
            <a:extLst>
              <a:ext uri="{FF2B5EF4-FFF2-40B4-BE49-F238E27FC236}">
                <a16:creationId xmlns:a16="http://schemas.microsoft.com/office/drawing/2014/main" id="{AFBDE1E9-249F-24BD-43C6-4D5415176026}"/>
              </a:ext>
            </a:extLst>
          </p:cNvPr>
          <p:cNvGrpSpPr/>
          <p:nvPr>
            <p:custDataLst>
              <p:tags r:id="rId1"/>
            </p:custDataLst>
          </p:nvPr>
        </p:nvGrpSpPr>
        <p:grpSpPr>
          <a:xfrm>
            <a:off x="526865" y="1069506"/>
            <a:ext cx="11299375" cy="1958777"/>
            <a:chOff x="4524" y="1412"/>
            <a:chExt cx="14136" cy="4102"/>
          </a:xfrm>
        </p:grpSpPr>
        <p:sp>
          <p:nvSpPr>
            <p:cNvPr id="7" name="矩形 6">
              <a:extLst>
                <a:ext uri="{FF2B5EF4-FFF2-40B4-BE49-F238E27FC236}">
                  <a16:creationId xmlns:a16="http://schemas.microsoft.com/office/drawing/2014/main" id="{7BEF6186-969D-068F-9515-E91E6C66292C}"/>
                </a:ext>
              </a:extLst>
            </p:cNvPr>
            <p:cNvSpPr/>
            <p:nvPr/>
          </p:nvSpPr>
          <p:spPr>
            <a:xfrm>
              <a:off x="4526" y="1412"/>
              <a:ext cx="14134" cy="4102"/>
            </a:xfrm>
            <a:prstGeom prst="rect">
              <a:avLst/>
            </a:prstGeom>
            <a:noFill/>
            <a:ln w="19050"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chemeClr val="tx1"/>
                </a:solidFill>
                <a:latin typeface="Calibri" panose="020F0502020204030204" charset="0"/>
                <a:ea typeface="SimSun" panose="02010600030101010101" pitchFamily="2" charset="-122"/>
                <a:cs typeface="Times New Roman" panose="02020603050405020304" pitchFamily="18" charset="0"/>
                <a:sym typeface="+mn-ea"/>
              </a:endParaRPr>
            </a:p>
          </p:txBody>
        </p:sp>
        <p:sp>
          <p:nvSpPr>
            <p:cNvPr id="8" name="矩形 7">
              <a:extLst>
                <a:ext uri="{FF2B5EF4-FFF2-40B4-BE49-F238E27FC236}">
                  <a16:creationId xmlns:a16="http://schemas.microsoft.com/office/drawing/2014/main" id="{E8890F72-7CCA-637E-1605-D201C0EE27F6}"/>
                </a:ext>
              </a:extLst>
            </p:cNvPr>
            <p:cNvSpPr/>
            <p:nvPr>
              <p:custDataLst>
                <p:tags r:id="rId2"/>
              </p:custDataLst>
            </p:nvPr>
          </p:nvSpPr>
          <p:spPr>
            <a:xfrm>
              <a:off x="4524" y="1413"/>
              <a:ext cx="1261" cy="4101"/>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eaVert" wrap="square" numCol="1" spcCol="0" rtlCol="0" fromWordArt="0" anchor="ctr" anchorCtr="0" forceAA="0" compatLnSpc="1">
              <a:noAutofit/>
            </a:bodyPr>
            <a:lstStyle/>
            <a:p>
              <a:pPr lvl="0" algn="ctr">
                <a:buClrTx/>
                <a:buSzTx/>
                <a:buFontTx/>
              </a:pPr>
              <a:r>
                <a:rPr lang="zh-CN" altLang="en-US" b="1" dirty="0">
                  <a:sym typeface="+mn-ea"/>
                </a:rPr>
                <a:t>数据来源</a:t>
              </a:r>
            </a:p>
          </p:txBody>
        </p:sp>
      </p:grpSp>
      <p:sp>
        <p:nvSpPr>
          <p:cNvPr id="11" name="文本框 10">
            <a:extLst>
              <a:ext uri="{FF2B5EF4-FFF2-40B4-BE49-F238E27FC236}">
                <a16:creationId xmlns:a16="http://schemas.microsoft.com/office/drawing/2014/main" id="{52E8048F-D5E1-D3EE-C16D-61604538D82F}"/>
              </a:ext>
            </a:extLst>
          </p:cNvPr>
          <p:cNvSpPr txBox="1"/>
          <p:nvPr/>
        </p:nvSpPr>
        <p:spPr>
          <a:xfrm>
            <a:off x="1693521" y="1139845"/>
            <a:ext cx="9970015" cy="1884427"/>
          </a:xfrm>
          <a:prstGeom prst="rect">
            <a:avLst/>
          </a:prstGeom>
          <a:noFill/>
        </p:spPr>
        <p:txBody>
          <a:bodyPr wrap="square" rtlCol="0" anchor="t">
            <a:spAutoFit/>
          </a:bodyPr>
          <a:lstStyle/>
          <a:p>
            <a:pPr>
              <a:lnSpc>
                <a:spcPct val="150000"/>
              </a:lnSpc>
            </a:pP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本研究基于</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Retraction Watch</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数据库，清洗出</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5</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万余篇有效撤稿论文，并通过</a:t>
            </a:r>
            <a:r>
              <a:rPr lang="en-US" altLang="zh-CN" sz="2000" dirty="0" err="1">
                <a:latin typeface="Times New Roman" panose="02020603050405020304" pitchFamily="18" charset="0"/>
                <a:ea typeface="宋体" panose="02010600030101010101" pitchFamily="2" charset="-122"/>
                <a:cs typeface="Times New Roman" panose="02020603050405020304" pitchFamily="18" charset="0"/>
              </a:rPr>
              <a:t>OpenAlex</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 API</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获取其施引论文，整合逾</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100</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万篇</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ARTICLE</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REVIEW</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类型论文。经去重、标准化、补缺失值及自编</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Python</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脚本补充指标，最终建立多维数据集，涵盖撤稿论文及其施引论文的基本信息、时间、团队等特征，为研究撤稿传播机制与学术影响提供数据基础。</a:t>
            </a:r>
          </a:p>
        </p:txBody>
      </p:sp>
      <p:sp>
        <p:nvSpPr>
          <p:cNvPr id="12" name="文本框 11">
            <a:extLst>
              <a:ext uri="{FF2B5EF4-FFF2-40B4-BE49-F238E27FC236}">
                <a16:creationId xmlns:a16="http://schemas.microsoft.com/office/drawing/2014/main" id="{1AE719DD-DF83-239B-4137-16877C42B609}"/>
              </a:ext>
            </a:extLst>
          </p:cNvPr>
          <p:cNvSpPr txBox="1"/>
          <p:nvPr/>
        </p:nvSpPr>
        <p:spPr>
          <a:xfrm>
            <a:off x="3656671" y="6442836"/>
            <a:ext cx="6096000" cy="275590"/>
          </a:xfrm>
          <a:prstGeom prst="rect">
            <a:avLst/>
          </a:prstGeom>
          <a:noFill/>
        </p:spPr>
        <p:txBody>
          <a:bodyPr wrap="square" rtlCol="0" anchor="t">
            <a:spAutoFit/>
          </a:bodyPr>
          <a:lstStyle/>
          <a:p>
            <a:pPr algn="ctr"/>
            <a:r>
              <a:rPr 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1 </a:t>
            </a:r>
            <a:r>
              <a:rPr lang="zh-CN" altLang="en-US" sz="12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sym typeface="+mn-ea"/>
              </a:rPr>
              <a:t>研究思路</a:t>
            </a:r>
            <a:endPar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endParaRPr>
          </a:p>
        </p:txBody>
      </p:sp>
      <p:pic>
        <p:nvPicPr>
          <p:cNvPr id="15" name="图片 14">
            <a:extLst>
              <a:ext uri="{FF2B5EF4-FFF2-40B4-BE49-F238E27FC236}">
                <a16:creationId xmlns:a16="http://schemas.microsoft.com/office/drawing/2014/main" id="{72CF373C-A0F9-975B-D305-252AD8298C22}"/>
              </a:ext>
            </a:extLst>
          </p:cNvPr>
          <p:cNvPicPr>
            <a:picLocks noChangeAspect="1"/>
          </p:cNvPicPr>
          <p:nvPr/>
        </p:nvPicPr>
        <p:blipFill>
          <a:blip r:embed="rId6"/>
          <a:stretch>
            <a:fillRect/>
          </a:stretch>
        </p:blipFill>
        <p:spPr>
          <a:xfrm>
            <a:off x="2256054" y="3065881"/>
            <a:ext cx="7693121" cy="3342265"/>
          </a:xfrm>
          <a:prstGeom prst="rect">
            <a:avLst/>
          </a:prstGeom>
        </p:spPr>
      </p:pic>
    </p:spTree>
    <p:extLst>
      <p:ext uri="{BB962C8B-B14F-4D97-AF65-F5344CB8AC3E}">
        <p14:creationId xmlns:p14="http://schemas.microsoft.com/office/powerpoint/2010/main" val="165523712"/>
      </p:ext>
    </p:extLst>
  </p:cSld>
  <p:clrMapOvr>
    <a:masterClrMapping/>
  </p:clrMapOvr>
  <mc:AlternateContent xmlns:mc="http://schemas.openxmlformats.org/markup-compatibility/2006">
    <mc:Choice xmlns:p14="http://schemas.microsoft.com/office/powerpoint/2010/main" Requires="p14">
      <p:transition p14:dur="10" advTm="15702"/>
    </mc:Choice>
    <mc:Fallback>
      <p:transition advTm="15702"/>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A9520-5839-EE62-9FE2-58BBD6A3DA3A}"/>
            </a:ext>
          </a:extLst>
        </p:cNvPr>
        <p:cNvGrpSpPr/>
        <p:nvPr/>
      </p:nvGrpSpPr>
      <p:grpSpPr>
        <a:xfrm>
          <a:off x="0" y="0"/>
          <a:ext cx="0" cy="0"/>
          <a:chOff x="0" y="0"/>
          <a:chExt cx="0" cy="0"/>
        </a:xfrm>
      </p:grpSpPr>
      <p:sp>
        <p:nvSpPr>
          <p:cNvPr id="37" name="矩形: 圆角 36">
            <a:extLst>
              <a:ext uri="{FF2B5EF4-FFF2-40B4-BE49-F238E27FC236}">
                <a16:creationId xmlns:a16="http://schemas.microsoft.com/office/drawing/2014/main" id="{81B66959-C47F-72A5-5AB2-0C0321AF014F}"/>
              </a:ext>
            </a:extLst>
          </p:cNvPr>
          <p:cNvSpPr/>
          <p:nvPr/>
        </p:nvSpPr>
        <p:spPr>
          <a:xfrm>
            <a:off x="280988" y="5368809"/>
            <a:ext cx="11890986" cy="1379654"/>
          </a:xfrm>
          <a:prstGeom prst="roundRect">
            <a:avLst/>
          </a:prstGeom>
          <a:solidFill>
            <a:schemeClr val="accent6">
              <a:lumMod val="20000"/>
              <a:lumOff val="80000"/>
            </a:schemeClr>
          </a:solidFill>
          <a:ln>
            <a:noFill/>
          </a:ln>
          <a:effectLst>
            <a:outerShdw blurRad="50800" dist="38100" dir="2700000" sx="34000" sy="34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D8E037DA-1505-A540-83DB-3816C1D65D81}"/>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3E597CCE-1C51-B53E-738C-2D1DECFC743A}"/>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5673BB65-4708-7308-95F6-4332F8CCB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662F0AFD-6C1D-B288-3E43-6E46A0773C6F}"/>
              </a:ext>
            </a:extLst>
          </p:cNvPr>
          <p:cNvCxnSpPr>
            <a:cxnSpLocks/>
          </p:cNvCxnSpPr>
          <p:nvPr/>
        </p:nvCxnSpPr>
        <p:spPr>
          <a:xfrm>
            <a:off x="0" y="863221"/>
            <a:ext cx="1217197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CBFF61E7-C1D4-875C-A8C6-E7DCB8D9E894}"/>
              </a:ext>
            </a:extLst>
          </p:cNvPr>
          <p:cNvSpPr txBox="1"/>
          <p:nvPr/>
        </p:nvSpPr>
        <p:spPr>
          <a:xfrm>
            <a:off x="966100" y="182103"/>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3.1 </a:t>
            </a:r>
            <a:r>
              <a:rPr lang="zh-CN" altLang="en-US" sz="2800" b="1" dirty="0">
                <a:solidFill>
                  <a:srgbClr val="002060"/>
                </a:solidFill>
                <a:latin typeface="+mn-ea"/>
              </a:rPr>
              <a:t>数据来源</a:t>
            </a:r>
          </a:p>
        </p:txBody>
      </p:sp>
      <p:pic>
        <p:nvPicPr>
          <p:cNvPr id="2" name="图片 1" descr="中心全名">
            <a:extLst>
              <a:ext uri="{FF2B5EF4-FFF2-40B4-BE49-F238E27FC236}">
                <a16:creationId xmlns:a16="http://schemas.microsoft.com/office/drawing/2014/main" id="{91E0FC45-201B-0FE1-24F1-8460EAE4756A}"/>
              </a:ext>
            </a:extLst>
          </p:cNvPr>
          <p:cNvPicPr>
            <a:picLocks noChangeAspect="1"/>
          </p:cNvPicPr>
          <p:nvPr/>
        </p:nvPicPr>
        <p:blipFill>
          <a:blip r:embed="rId4"/>
          <a:stretch>
            <a:fillRect/>
          </a:stretch>
        </p:blipFill>
        <p:spPr>
          <a:xfrm>
            <a:off x="8780368" y="166969"/>
            <a:ext cx="3131820" cy="648970"/>
          </a:xfrm>
          <a:prstGeom prst="rect">
            <a:avLst/>
          </a:prstGeom>
        </p:spPr>
      </p:pic>
      <p:pic>
        <p:nvPicPr>
          <p:cNvPr id="14" name="图片 13">
            <a:extLst>
              <a:ext uri="{FF2B5EF4-FFF2-40B4-BE49-F238E27FC236}">
                <a16:creationId xmlns:a16="http://schemas.microsoft.com/office/drawing/2014/main" id="{D9B799B1-05E3-39BC-675D-2C0A56EC8643}"/>
              </a:ext>
            </a:extLst>
          </p:cNvPr>
          <p:cNvPicPr>
            <a:picLocks noChangeAspect="1"/>
          </p:cNvPicPr>
          <p:nvPr/>
        </p:nvPicPr>
        <p:blipFill>
          <a:blip r:embed="rId5"/>
          <a:stretch>
            <a:fillRect/>
          </a:stretch>
        </p:blipFill>
        <p:spPr>
          <a:xfrm>
            <a:off x="333597" y="1229626"/>
            <a:ext cx="8373644" cy="1477328"/>
          </a:xfrm>
          <a:prstGeom prst="rect">
            <a:avLst/>
          </a:prstGeom>
          <a:effectLst>
            <a:outerShdw blurRad="50800" dist="38100" dir="2700000" algn="tl" rotWithShape="0">
              <a:prstClr val="black">
                <a:alpha val="40000"/>
              </a:prstClr>
            </a:outerShdw>
          </a:effectLst>
        </p:spPr>
      </p:pic>
      <p:sp>
        <p:nvSpPr>
          <p:cNvPr id="24" name="矩形 23">
            <a:extLst>
              <a:ext uri="{FF2B5EF4-FFF2-40B4-BE49-F238E27FC236}">
                <a16:creationId xmlns:a16="http://schemas.microsoft.com/office/drawing/2014/main" id="{4D4E6686-8430-93AF-786F-B128A9779B57}"/>
              </a:ext>
            </a:extLst>
          </p:cNvPr>
          <p:cNvSpPr/>
          <p:nvPr/>
        </p:nvSpPr>
        <p:spPr>
          <a:xfrm>
            <a:off x="347665" y="1014308"/>
            <a:ext cx="2676889" cy="39858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t>数据源文件概览</a:t>
            </a:r>
          </a:p>
        </p:txBody>
      </p:sp>
      <p:pic>
        <p:nvPicPr>
          <p:cNvPr id="28" name="图形 27">
            <a:extLst>
              <a:ext uri="{FF2B5EF4-FFF2-40B4-BE49-F238E27FC236}">
                <a16:creationId xmlns:a16="http://schemas.microsoft.com/office/drawing/2014/main" id="{9D26798A-B6AB-A2AE-499E-E22ED080EC5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7665" y="977960"/>
            <a:ext cx="468130" cy="468130"/>
          </a:xfrm>
          <a:prstGeom prst="rect">
            <a:avLst/>
          </a:prstGeom>
        </p:spPr>
      </p:pic>
      <p:sp>
        <p:nvSpPr>
          <p:cNvPr id="29" name="矩形 28">
            <a:extLst>
              <a:ext uri="{FF2B5EF4-FFF2-40B4-BE49-F238E27FC236}">
                <a16:creationId xmlns:a16="http://schemas.microsoft.com/office/drawing/2014/main" id="{E087A908-D46B-0003-7721-C922A2ABB5AE}"/>
              </a:ext>
            </a:extLst>
          </p:cNvPr>
          <p:cNvSpPr/>
          <p:nvPr/>
        </p:nvSpPr>
        <p:spPr>
          <a:xfrm>
            <a:off x="333597" y="2817776"/>
            <a:ext cx="2676889" cy="39858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t>核心数据网络</a:t>
            </a:r>
          </a:p>
        </p:txBody>
      </p:sp>
      <p:pic>
        <p:nvPicPr>
          <p:cNvPr id="31" name="图形 30">
            <a:extLst>
              <a:ext uri="{FF2B5EF4-FFF2-40B4-BE49-F238E27FC236}">
                <a16:creationId xmlns:a16="http://schemas.microsoft.com/office/drawing/2014/main" id="{CA5225F4-93BE-AB8B-3A6A-6BFD5BC826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235" y="2761489"/>
            <a:ext cx="907311" cy="511161"/>
          </a:xfrm>
          <a:prstGeom prst="rect">
            <a:avLst/>
          </a:prstGeom>
        </p:spPr>
      </p:pic>
      <p:graphicFrame>
        <p:nvGraphicFramePr>
          <p:cNvPr id="35" name="表格 34">
            <a:extLst>
              <a:ext uri="{FF2B5EF4-FFF2-40B4-BE49-F238E27FC236}">
                <a16:creationId xmlns:a16="http://schemas.microsoft.com/office/drawing/2014/main" id="{5915CDA6-4093-D399-0C4D-7C22AF0E09C3}"/>
              </a:ext>
            </a:extLst>
          </p:cNvPr>
          <p:cNvGraphicFramePr>
            <a:graphicFrameLocks noGrp="1"/>
          </p:cNvGraphicFramePr>
          <p:nvPr>
            <p:extLst>
              <p:ext uri="{D42A27DB-BD31-4B8C-83A1-F6EECF244321}">
                <p14:modId xmlns:p14="http://schemas.microsoft.com/office/powerpoint/2010/main" val="2152502703"/>
              </p:ext>
            </p:extLst>
          </p:nvPr>
        </p:nvGraphicFramePr>
        <p:xfrm>
          <a:off x="353424" y="3229567"/>
          <a:ext cx="10363200" cy="188722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3971696704"/>
                    </a:ext>
                  </a:extLst>
                </a:gridCol>
                <a:gridCol w="609600">
                  <a:extLst>
                    <a:ext uri="{9D8B030D-6E8A-4147-A177-3AD203B41FA5}">
                      <a16:colId xmlns:a16="http://schemas.microsoft.com/office/drawing/2014/main" val="3555523853"/>
                    </a:ext>
                  </a:extLst>
                </a:gridCol>
                <a:gridCol w="609600">
                  <a:extLst>
                    <a:ext uri="{9D8B030D-6E8A-4147-A177-3AD203B41FA5}">
                      <a16:colId xmlns:a16="http://schemas.microsoft.com/office/drawing/2014/main" val="1387324674"/>
                    </a:ext>
                  </a:extLst>
                </a:gridCol>
                <a:gridCol w="609600">
                  <a:extLst>
                    <a:ext uri="{9D8B030D-6E8A-4147-A177-3AD203B41FA5}">
                      <a16:colId xmlns:a16="http://schemas.microsoft.com/office/drawing/2014/main" val="1432692846"/>
                    </a:ext>
                  </a:extLst>
                </a:gridCol>
                <a:gridCol w="609600">
                  <a:extLst>
                    <a:ext uri="{9D8B030D-6E8A-4147-A177-3AD203B41FA5}">
                      <a16:colId xmlns:a16="http://schemas.microsoft.com/office/drawing/2014/main" val="3087072997"/>
                    </a:ext>
                  </a:extLst>
                </a:gridCol>
                <a:gridCol w="609600">
                  <a:extLst>
                    <a:ext uri="{9D8B030D-6E8A-4147-A177-3AD203B41FA5}">
                      <a16:colId xmlns:a16="http://schemas.microsoft.com/office/drawing/2014/main" val="2883209712"/>
                    </a:ext>
                  </a:extLst>
                </a:gridCol>
                <a:gridCol w="609600">
                  <a:extLst>
                    <a:ext uri="{9D8B030D-6E8A-4147-A177-3AD203B41FA5}">
                      <a16:colId xmlns:a16="http://schemas.microsoft.com/office/drawing/2014/main" val="1462203888"/>
                    </a:ext>
                  </a:extLst>
                </a:gridCol>
                <a:gridCol w="609600">
                  <a:extLst>
                    <a:ext uri="{9D8B030D-6E8A-4147-A177-3AD203B41FA5}">
                      <a16:colId xmlns:a16="http://schemas.microsoft.com/office/drawing/2014/main" val="397003025"/>
                    </a:ext>
                  </a:extLst>
                </a:gridCol>
                <a:gridCol w="609600">
                  <a:extLst>
                    <a:ext uri="{9D8B030D-6E8A-4147-A177-3AD203B41FA5}">
                      <a16:colId xmlns:a16="http://schemas.microsoft.com/office/drawing/2014/main" val="3389138895"/>
                    </a:ext>
                  </a:extLst>
                </a:gridCol>
                <a:gridCol w="609600">
                  <a:extLst>
                    <a:ext uri="{9D8B030D-6E8A-4147-A177-3AD203B41FA5}">
                      <a16:colId xmlns:a16="http://schemas.microsoft.com/office/drawing/2014/main" val="2786830687"/>
                    </a:ext>
                  </a:extLst>
                </a:gridCol>
                <a:gridCol w="609600">
                  <a:extLst>
                    <a:ext uri="{9D8B030D-6E8A-4147-A177-3AD203B41FA5}">
                      <a16:colId xmlns:a16="http://schemas.microsoft.com/office/drawing/2014/main" val="3191409990"/>
                    </a:ext>
                  </a:extLst>
                </a:gridCol>
                <a:gridCol w="609600">
                  <a:extLst>
                    <a:ext uri="{9D8B030D-6E8A-4147-A177-3AD203B41FA5}">
                      <a16:colId xmlns:a16="http://schemas.microsoft.com/office/drawing/2014/main" val="611563510"/>
                    </a:ext>
                  </a:extLst>
                </a:gridCol>
                <a:gridCol w="609600">
                  <a:extLst>
                    <a:ext uri="{9D8B030D-6E8A-4147-A177-3AD203B41FA5}">
                      <a16:colId xmlns:a16="http://schemas.microsoft.com/office/drawing/2014/main" val="2548440939"/>
                    </a:ext>
                  </a:extLst>
                </a:gridCol>
                <a:gridCol w="609600">
                  <a:extLst>
                    <a:ext uri="{9D8B030D-6E8A-4147-A177-3AD203B41FA5}">
                      <a16:colId xmlns:a16="http://schemas.microsoft.com/office/drawing/2014/main" val="1793940700"/>
                    </a:ext>
                  </a:extLst>
                </a:gridCol>
                <a:gridCol w="609600">
                  <a:extLst>
                    <a:ext uri="{9D8B030D-6E8A-4147-A177-3AD203B41FA5}">
                      <a16:colId xmlns:a16="http://schemas.microsoft.com/office/drawing/2014/main" val="1217091582"/>
                    </a:ext>
                  </a:extLst>
                </a:gridCol>
                <a:gridCol w="609600">
                  <a:extLst>
                    <a:ext uri="{9D8B030D-6E8A-4147-A177-3AD203B41FA5}">
                      <a16:colId xmlns:a16="http://schemas.microsoft.com/office/drawing/2014/main" val="512722511"/>
                    </a:ext>
                  </a:extLst>
                </a:gridCol>
                <a:gridCol w="609600">
                  <a:extLst>
                    <a:ext uri="{9D8B030D-6E8A-4147-A177-3AD203B41FA5}">
                      <a16:colId xmlns:a16="http://schemas.microsoft.com/office/drawing/2014/main" val="3336895203"/>
                    </a:ext>
                  </a:extLst>
                </a:gridCol>
              </a:tblGrid>
              <a:tr h="177800">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a:t>
                      </a:r>
                      <a:r>
                        <a:rPr lang="en-US" sz="1100" b="1" u="none" strike="noStrike" dirty="0">
                          <a:solidFill>
                            <a:schemeClr val="bg1"/>
                          </a:solidFill>
                          <a:effectLst/>
                          <a:latin typeface="Times New Roman" panose="02020603050405020304" pitchFamily="18" charset="0"/>
                          <a:cs typeface="Times New Roman" panose="02020603050405020304" pitchFamily="18" charset="0"/>
                        </a:rPr>
                        <a:t>DOI</a:t>
                      </a:r>
                      <a:endParaRPr 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a:t>
                      </a:r>
                      <a:r>
                        <a:rPr lang="en-US" sz="1100" b="1" u="none" strike="noStrike" dirty="0" err="1">
                          <a:solidFill>
                            <a:schemeClr val="bg1"/>
                          </a:solidFill>
                          <a:effectLst/>
                          <a:latin typeface="Times New Roman" panose="02020603050405020304" pitchFamily="18" charset="0"/>
                          <a:cs typeface="Times New Roman" panose="02020603050405020304" pitchFamily="18" charset="0"/>
                        </a:rPr>
                        <a:t>OpenAlexID</a:t>
                      </a:r>
                      <a:endParaRPr 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原始文献标题</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原始文献发表年份</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原始文献作者人数</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原始文献作者国家列表</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原始文献国家数量</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原始文献是否国际合作</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原始文献引用数</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原始文献参考文献数</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原始文献期刊</a:t>
                      </a:r>
                      <a:r>
                        <a:rPr lang="en-US" sz="1100" b="1" u="none" strike="noStrike" dirty="0">
                          <a:solidFill>
                            <a:schemeClr val="bg1"/>
                          </a:solidFill>
                          <a:effectLst/>
                          <a:latin typeface="Times New Roman" panose="02020603050405020304" pitchFamily="18" charset="0"/>
                          <a:cs typeface="Times New Roman" panose="02020603050405020304" pitchFamily="18" charset="0"/>
                        </a:rPr>
                        <a:t>ISSN</a:t>
                      </a:r>
                      <a:endParaRPr 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原始文献是否撤稿</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原始文献学科</a:t>
                      </a:r>
                      <a:r>
                        <a:rPr lang="en-US" sz="1100" b="1" u="none" strike="noStrike" dirty="0">
                          <a:solidFill>
                            <a:schemeClr val="bg1"/>
                          </a:solidFill>
                          <a:effectLst/>
                          <a:latin typeface="Times New Roman" panose="02020603050405020304" pitchFamily="18" charset="0"/>
                          <a:cs typeface="Times New Roman" panose="02020603050405020304" pitchFamily="18" charset="0"/>
                        </a:rPr>
                        <a:t>Domain</a:t>
                      </a:r>
                      <a:endParaRPr 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原始文献学科</a:t>
                      </a:r>
                      <a:r>
                        <a:rPr lang="en-US" sz="1100" b="1" u="none" strike="noStrike" dirty="0">
                          <a:solidFill>
                            <a:schemeClr val="bg1"/>
                          </a:solidFill>
                          <a:effectLst/>
                          <a:latin typeface="Times New Roman" panose="02020603050405020304" pitchFamily="18" charset="0"/>
                          <a:cs typeface="Times New Roman" panose="02020603050405020304" pitchFamily="18" charset="0"/>
                        </a:rPr>
                        <a:t>Field</a:t>
                      </a:r>
                      <a:endParaRPr 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原始文献学科</a:t>
                      </a:r>
                      <a:r>
                        <a:rPr lang="en-US" sz="1100" b="1" u="none" strike="noStrike" dirty="0">
                          <a:solidFill>
                            <a:schemeClr val="bg1"/>
                          </a:solidFill>
                          <a:effectLst/>
                          <a:latin typeface="Times New Roman" panose="02020603050405020304" pitchFamily="18" charset="0"/>
                          <a:cs typeface="Times New Roman" panose="02020603050405020304" pitchFamily="18" charset="0"/>
                        </a:rPr>
                        <a:t>Subfield</a:t>
                      </a:r>
                      <a:endParaRPr 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r>
                        <a:rPr lang="zh-CN" altLang="en-US" sz="1100" b="1" u="none" strike="noStrike" dirty="0">
                          <a:solidFill>
                            <a:schemeClr val="bg1"/>
                          </a:solidFill>
                          <a:effectLst/>
                          <a:latin typeface="Times New Roman" panose="02020603050405020304" pitchFamily="18" charset="0"/>
                          <a:cs typeface="Times New Roman" panose="02020603050405020304" pitchFamily="18" charset="0"/>
                        </a:rPr>
                        <a:t>最短到中心节点长度</a:t>
                      </a: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tc>
                  <a:txBody>
                    <a:bodyPr/>
                    <a:lstStyle/>
                    <a:p>
                      <a:pPr algn="ctr" fontAlgn="t">
                        <a:buNone/>
                      </a:pPr>
                      <a:endParaRPr lang="zh-CN" altLang="en-US" sz="1100" b="1" i="0" u="none" strike="noStrike" dirty="0">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solidFill>
                      <a:srgbClr val="002060"/>
                    </a:solidFill>
                  </a:tcPr>
                </a:tc>
                <a:extLst>
                  <a:ext uri="{0D108BD9-81ED-4DB2-BD59-A6C34878D82A}">
                    <a16:rowId xmlns:a16="http://schemas.microsoft.com/office/drawing/2014/main" val="274148865"/>
                  </a:ext>
                </a:extLst>
              </a:tr>
              <a:tr h="177800">
                <a:tc>
                  <a:txBody>
                    <a:bodyPr/>
                    <a:lstStyle/>
                    <a:p>
                      <a:pPr algn="l" fontAlgn="b">
                        <a:buNone/>
                      </a:pPr>
                      <a:r>
                        <a:rPr lang="en-US" sz="900" u="none" strike="noStrike" dirty="0">
                          <a:effectLst/>
                          <a:latin typeface="Times New Roman" panose="02020603050405020304" pitchFamily="18" charset="0"/>
                          <a:cs typeface="Times New Roman" panose="02020603050405020304" pitchFamily="18" charset="0"/>
                        </a:rPr>
                        <a:t>10.1016/j.clinre.2021.101682</a:t>
                      </a:r>
                      <a:endParaRPr lang="en-US"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l" fontAlgn="b">
                        <a:buNone/>
                      </a:pPr>
                      <a:r>
                        <a:rPr lang="en-US" sz="900" u="none" strike="noStrike" dirty="0">
                          <a:effectLst/>
                          <a:latin typeface="Times New Roman" panose="02020603050405020304" pitchFamily="18" charset="0"/>
                          <a:cs typeface="Times New Roman" panose="02020603050405020304" pitchFamily="18" charset="0"/>
                        </a:rPr>
                        <a:t>https://openalex.org/W3152812481</a:t>
                      </a:r>
                      <a:endParaRPr lang="en-US"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l" fontAlgn="b">
                        <a:buNone/>
                      </a:pPr>
                      <a:r>
                        <a:rPr lang="en-US" sz="900" u="none" strike="noStrike" dirty="0">
                          <a:effectLst/>
                          <a:latin typeface="Times New Roman" panose="02020603050405020304" pitchFamily="18" charset="0"/>
                          <a:cs typeface="Times New Roman" panose="02020603050405020304" pitchFamily="18" charset="0"/>
                        </a:rPr>
                        <a:t>TEMPORARY REMOVAL: Cola-caused inflated liver</a:t>
                      </a:r>
                      <a:endParaRPr lang="en-US"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r>
                        <a:rPr lang="en-US" altLang="zh-CN" sz="900" u="none" strike="noStrike" dirty="0">
                          <a:effectLst/>
                          <a:latin typeface="Times New Roman" panose="02020603050405020304" pitchFamily="18" charset="0"/>
                          <a:cs typeface="Times New Roman" panose="02020603050405020304" pitchFamily="18" charset="0"/>
                        </a:rPr>
                        <a:t>2021</a:t>
                      </a: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r>
                        <a:rPr lang="en-US" altLang="zh-CN" sz="900" u="none" strike="noStrike" dirty="0">
                          <a:effectLst/>
                          <a:latin typeface="Times New Roman" panose="02020603050405020304" pitchFamily="18" charset="0"/>
                          <a:cs typeface="Times New Roman" panose="02020603050405020304" pitchFamily="18" charset="0"/>
                        </a:rPr>
                        <a:t>3</a:t>
                      </a: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l" fontAlgn="b">
                        <a:buNone/>
                      </a:pPr>
                      <a:r>
                        <a:rPr lang="en-US" sz="900" u="none" strike="noStrike" dirty="0">
                          <a:effectLst/>
                          <a:latin typeface="Times New Roman" panose="02020603050405020304" pitchFamily="18" charset="0"/>
                          <a:cs typeface="Times New Roman" panose="02020603050405020304" pitchFamily="18" charset="0"/>
                        </a:rPr>
                        <a:t>CN|CN|CN|CN|CN|CN</a:t>
                      </a:r>
                      <a:endParaRPr lang="en-US"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r>
                        <a:rPr lang="en-US" altLang="zh-CN" sz="900" u="none" strike="noStrike" dirty="0">
                          <a:effectLst/>
                          <a:latin typeface="Times New Roman" panose="02020603050405020304" pitchFamily="18" charset="0"/>
                          <a:cs typeface="Times New Roman" panose="02020603050405020304" pitchFamily="18" charset="0"/>
                        </a:rPr>
                        <a:t>1</a:t>
                      </a: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r>
                        <a:rPr lang="en-US" altLang="zh-CN" sz="900" u="none" strike="noStrike" dirty="0">
                          <a:effectLst/>
                          <a:latin typeface="Times New Roman" panose="02020603050405020304" pitchFamily="18" charset="0"/>
                          <a:cs typeface="Times New Roman" panose="02020603050405020304" pitchFamily="18" charset="0"/>
                        </a:rPr>
                        <a:t>0</a:t>
                      </a: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r>
                        <a:rPr lang="en-US" altLang="zh-CN" sz="900" u="none" strike="noStrike" dirty="0">
                          <a:effectLst/>
                          <a:latin typeface="Times New Roman" panose="02020603050405020304" pitchFamily="18" charset="0"/>
                          <a:cs typeface="Times New Roman" panose="02020603050405020304" pitchFamily="18" charset="0"/>
                        </a:rPr>
                        <a:t>0</a:t>
                      </a: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r>
                        <a:rPr lang="en-US" altLang="zh-CN" sz="900" u="none" strike="noStrike" dirty="0">
                          <a:effectLst/>
                          <a:latin typeface="Times New Roman" panose="02020603050405020304" pitchFamily="18" charset="0"/>
                          <a:cs typeface="Times New Roman" panose="02020603050405020304" pitchFamily="18" charset="0"/>
                        </a:rPr>
                        <a:t>0</a:t>
                      </a: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l" fontAlgn="b">
                        <a:buNone/>
                      </a:pPr>
                      <a:r>
                        <a:rPr lang="en-US" sz="900" u="none" strike="noStrike" dirty="0">
                          <a:effectLst/>
                          <a:latin typeface="Times New Roman" panose="02020603050405020304" pitchFamily="18" charset="0"/>
                          <a:cs typeface="Times New Roman" panose="02020603050405020304" pitchFamily="18" charset="0"/>
                        </a:rPr>
                        <a:t>{'</a:t>
                      </a:r>
                      <a:r>
                        <a:rPr lang="en-US" sz="900" u="none" strike="noStrike" dirty="0" err="1">
                          <a:effectLst/>
                          <a:latin typeface="Times New Roman" panose="02020603050405020304" pitchFamily="18" charset="0"/>
                          <a:cs typeface="Times New Roman" panose="02020603050405020304" pitchFamily="18" charset="0"/>
                        </a:rPr>
                        <a:t>issn</a:t>
                      </a:r>
                      <a:r>
                        <a:rPr lang="en-US" sz="900" u="none" strike="noStrike" dirty="0">
                          <a:effectLst/>
                          <a:latin typeface="Times New Roman" panose="02020603050405020304" pitchFamily="18" charset="0"/>
                          <a:cs typeface="Times New Roman" panose="02020603050405020304" pitchFamily="18" charset="0"/>
                        </a:rPr>
                        <a:t>': ['2210-7401', '2210-741X'], '</a:t>
                      </a:r>
                      <a:r>
                        <a:rPr lang="en-US" sz="900" u="none" strike="noStrike" dirty="0" err="1">
                          <a:effectLst/>
                          <a:latin typeface="Times New Roman" panose="02020603050405020304" pitchFamily="18" charset="0"/>
                          <a:cs typeface="Times New Roman" panose="02020603050405020304" pitchFamily="18" charset="0"/>
                        </a:rPr>
                        <a:t>issn_l</a:t>
                      </a:r>
                      <a:r>
                        <a:rPr lang="en-US" sz="900" u="none" strike="noStrike" dirty="0">
                          <a:effectLst/>
                          <a:latin typeface="Times New Roman" panose="02020603050405020304" pitchFamily="18" charset="0"/>
                          <a:cs typeface="Times New Roman" panose="02020603050405020304" pitchFamily="18" charset="0"/>
                        </a:rPr>
                        <a:t>': '2210-7401'}</a:t>
                      </a:r>
                      <a:endParaRPr lang="en-US"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r>
                        <a:rPr lang="en-US" altLang="zh-CN" sz="900" u="none" strike="noStrike" dirty="0">
                          <a:effectLst/>
                          <a:latin typeface="Times New Roman" panose="02020603050405020304" pitchFamily="18" charset="0"/>
                          <a:cs typeface="Times New Roman" panose="02020603050405020304" pitchFamily="18" charset="0"/>
                        </a:rPr>
                        <a:t>0</a:t>
                      </a: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l" fontAlgn="b">
                        <a:buNone/>
                      </a:pPr>
                      <a:r>
                        <a:rPr lang="en-US" sz="900" u="none" strike="noStrike" dirty="0">
                          <a:effectLst/>
                          <a:latin typeface="Times New Roman" panose="02020603050405020304" pitchFamily="18" charset="0"/>
                          <a:cs typeface="Times New Roman" panose="02020603050405020304" pitchFamily="18" charset="0"/>
                        </a:rPr>
                        <a:t>{'id': 'https://openalex.org/domains/1', '</a:t>
                      </a:r>
                      <a:r>
                        <a:rPr lang="en-US" sz="900" u="none" strike="noStrike" dirty="0" err="1">
                          <a:effectLst/>
                          <a:latin typeface="Times New Roman" panose="02020603050405020304" pitchFamily="18" charset="0"/>
                          <a:cs typeface="Times New Roman" panose="02020603050405020304" pitchFamily="18" charset="0"/>
                        </a:rPr>
                        <a:t>display_name</a:t>
                      </a:r>
                      <a:r>
                        <a:rPr lang="en-US" sz="900" u="none" strike="noStrike" dirty="0">
                          <a:effectLst/>
                          <a:latin typeface="Times New Roman" panose="02020603050405020304" pitchFamily="18" charset="0"/>
                          <a:cs typeface="Times New Roman" panose="02020603050405020304" pitchFamily="18" charset="0"/>
                        </a:rPr>
                        <a:t>': 'Life Sciences'}</a:t>
                      </a:r>
                      <a:endParaRPr lang="en-US"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l" fontAlgn="b">
                        <a:buNone/>
                      </a:pPr>
                      <a:r>
                        <a:rPr lang="en-US" sz="900" u="none" strike="noStrike" dirty="0">
                          <a:effectLst/>
                          <a:latin typeface="Times New Roman" panose="02020603050405020304" pitchFamily="18" charset="0"/>
                          <a:cs typeface="Times New Roman" panose="02020603050405020304" pitchFamily="18" charset="0"/>
                        </a:rPr>
                        <a:t>{'id': 'https://openalex.org/fields/11', '</a:t>
                      </a:r>
                      <a:r>
                        <a:rPr lang="en-US" sz="900" u="none" strike="noStrike" dirty="0" err="1">
                          <a:effectLst/>
                          <a:latin typeface="Times New Roman" panose="02020603050405020304" pitchFamily="18" charset="0"/>
                          <a:cs typeface="Times New Roman" panose="02020603050405020304" pitchFamily="18" charset="0"/>
                        </a:rPr>
                        <a:t>display_name</a:t>
                      </a:r>
                      <a:r>
                        <a:rPr lang="en-US" sz="900" u="none" strike="noStrike" dirty="0">
                          <a:effectLst/>
                          <a:latin typeface="Times New Roman" panose="02020603050405020304" pitchFamily="18" charset="0"/>
                          <a:cs typeface="Times New Roman" panose="02020603050405020304" pitchFamily="18" charset="0"/>
                        </a:rPr>
                        <a:t>': 'Agricultural and Biological Sciences'}</a:t>
                      </a:r>
                      <a:endParaRPr lang="en-US"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l" fontAlgn="b">
                        <a:buNone/>
                      </a:pPr>
                      <a:r>
                        <a:rPr lang="en-US" sz="900" u="none" strike="noStrike" dirty="0">
                          <a:effectLst/>
                          <a:latin typeface="Times New Roman" panose="02020603050405020304" pitchFamily="18" charset="0"/>
                          <a:cs typeface="Times New Roman" panose="02020603050405020304" pitchFamily="18" charset="0"/>
                        </a:rPr>
                        <a:t>{'id': 'https://openalex.org/subfields/1110', '</a:t>
                      </a:r>
                      <a:r>
                        <a:rPr lang="en-US" sz="900" u="none" strike="noStrike" dirty="0" err="1">
                          <a:effectLst/>
                          <a:latin typeface="Times New Roman" panose="02020603050405020304" pitchFamily="18" charset="0"/>
                          <a:cs typeface="Times New Roman" panose="02020603050405020304" pitchFamily="18" charset="0"/>
                        </a:rPr>
                        <a:t>display_name</a:t>
                      </a:r>
                      <a:r>
                        <a:rPr lang="en-US" sz="900" u="none" strike="noStrike" dirty="0">
                          <a:effectLst/>
                          <a:latin typeface="Times New Roman" panose="02020603050405020304" pitchFamily="18" charset="0"/>
                          <a:cs typeface="Times New Roman" panose="02020603050405020304" pitchFamily="18" charset="0"/>
                        </a:rPr>
                        <a:t>': 'Plant Science'}</a:t>
                      </a:r>
                      <a:endParaRPr lang="en-US"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r>
                        <a:rPr lang="en-US" altLang="zh-CN" sz="900" u="none" strike="noStrike" dirty="0">
                          <a:effectLst/>
                          <a:latin typeface="Times New Roman" panose="02020603050405020304" pitchFamily="18" charset="0"/>
                          <a:cs typeface="Times New Roman" panose="02020603050405020304" pitchFamily="18" charset="0"/>
                        </a:rPr>
                        <a:t>0</a:t>
                      </a: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tc>
                  <a:txBody>
                    <a:bodyPr/>
                    <a:lstStyle/>
                    <a:p>
                      <a:pPr algn="r" fontAlgn="b">
                        <a:buNone/>
                      </a:pPr>
                      <a:endParaRPr lang="en-US" altLang="zh-CN" sz="900" b="0" i="0" u="none" strike="noStrike"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350" marR="6350" marT="6350" marB="0" anchor="b"/>
                </a:tc>
                <a:extLst>
                  <a:ext uri="{0D108BD9-81ED-4DB2-BD59-A6C34878D82A}">
                    <a16:rowId xmlns:a16="http://schemas.microsoft.com/office/drawing/2014/main" val="233233619"/>
                  </a:ext>
                </a:extLst>
              </a:tr>
            </a:tbl>
          </a:graphicData>
        </a:graphic>
      </p:graphicFrame>
      <p:sp>
        <p:nvSpPr>
          <p:cNvPr id="36" name="矩形 35">
            <a:extLst>
              <a:ext uri="{FF2B5EF4-FFF2-40B4-BE49-F238E27FC236}">
                <a16:creationId xmlns:a16="http://schemas.microsoft.com/office/drawing/2014/main" id="{6E952BD3-027B-9D36-549F-F6C4F5ABE7F1}"/>
              </a:ext>
            </a:extLst>
          </p:cNvPr>
          <p:cNvSpPr/>
          <p:nvPr/>
        </p:nvSpPr>
        <p:spPr>
          <a:xfrm>
            <a:off x="347665" y="5169517"/>
            <a:ext cx="2676889" cy="39858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t>数据字段说明</a:t>
            </a:r>
          </a:p>
        </p:txBody>
      </p:sp>
      <p:sp>
        <p:nvSpPr>
          <p:cNvPr id="38" name="矩形: 圆角 37">
            <a:extLst>
              <a:ext uri="{FF2B5EF4-FFF2-40B4-BE49-F238E27FC236}">
                <a16:creationId xmlns:a16="http://schemas.microsoft.com/office/drawing/2014/main" id="{EFB36C66-1C5A-5EF3-B953-EFE42EDFBF30}"/>
              </a:ext>
            </a:extLst>
          </p:cNvPr>
          <p:cNvSpPr/>
          <p:nvPr/>
        </p:nvSpPr>
        <p:spPr>
          <a:xfrm>
            <a:off x="664978" y="5604509"/>
            <a:ext cx="1816285"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343C4C"/>
                </a:solidFill>
                <a:latin typeface="Times New Roman" panose="02020603050405020304" pitchFamily="18" charset="0"/>
                <a:cs typeface="Times New Roman" panose="02020603050405020304" pitchFamily="18" charset="0"/>
              </a:rPr>
              <a:t>原始文献</a:t>
            </a:r>
            <a:r>
              <a:rPr lang="en-US" altLang="zh-CN" sz="1600" dirty="0">
                <a:solidFill>
                  <a:srgbClr val="343C4C"/>
                </a:solidFill>
                <a:latin typeface="Times New Roman" panose="02020603050405020304" pitchFamily="18" charset="0"/>
                <a:cs typeface="Times New Roman" panose="02020603050405020304" pitchFamily="18" charset="0"/>
              </a:rPr>
              <a:t>DOI</a:t>
            </a:r>
            <a:endParaRPr lang="zh-CN" altLang="en-US" sz="1600" dirty="0">
              <a:solidFill>
                <a:srgbClr val="343C4C"/>
              </a:solidFill>
              <a:latin typeface="Times New Roman" panose="02020603050405020304" pitchFamily="18" charset="0"/>
              <a:cs typeface="Times New Roman" panose="02020603050405020304" pitchFamily="18" charset="0"/>
            </a:endParaRPr>
          </a:p>
        </p:txBody>
      </p:sp>
      <p:sp>
        <p:nvSpPr>
          <p:cNvPr id="39" name="矩形: 圆角 38">
            <a:extLst>
              <a:ext uri="{FF2B5EF4-FFF2-40B4-BE49-F238E27FC236}">
                <a16:creationId xmlns:a16="http://schemas.microsoft.com/office/drawing/2014/main" id="{4FE5F864-8B72-FF27-84D3-275C5507CAF5}"/>
              </a:ext>
            </a:extLst>
          </p:cNvPr>
          <p:cNvSpPr/>
          <p:nvPr/>
        </p:nvSpPr>
        <p:spPr>
          <a:xfrm>
            <a:off x="664979" y="6013652"/>
            <a:ext cx="1816284" cy="475166"/>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343C4C"/>
                </a:solidFill>
                <a:latin typeface="Times New Roman" panose="02020603050405020304" pitchFamily="18" charset="0"/>
                <a:cs typeface="Times New Roman" panose="02020603050405020304" pitchFamily="18" charset="0"/>
              </a:rPr>
              <a:t>原始文献</a:t>
            </a:r>
            <a:r>
              <a:rPr lang="en-US" altLang="zh-CN" sz="1600" dirty="0" err="1">
                <a:solidFill>
                  <a:srgbClr val="343C4C"/>
                </a:solidFill>
                <a:latin typeface="Times New Roman" panose="02020603050405020304" pitchFamily="18" charset="0"/>
                <a:cs typeface="Times New Roman" panose="02020603050405020304" pitchFamily="18" charset="0"/>
              </a:rPr>
              <a:t>OpenAlex</a:t>
            </a:r>
            <a:r>
              <a:rPr lang="en-US" altLang="zh-CN" sz="1600" dirty="0">
                <a:solidFill>
                  <a:srgbClr val="343C4C"/>
                </a:solidFill>
                <a:latin typeface="Times New Roman" panose="02020603050405020304" pitchFamily="18" charset="0"/>
                <a:cs typeface="Times New Roman" panose="02020603050405020304" pitchFamily="18" charset="0"/>
              </a:rPr>
              <a:t> ID</a:t>
            </a:r>
            <a:endParaRPr lang="zh-CN" altLang="en-US" sz="1600" dirty="0">
              <a:solidFill>
                <a:srgbClr val="343C4C"/>
              </a:solidFill>
              <a:latin typeface="Times New Roman" panose="02020603050405020304" pitchFamily="18" charset="0"/>
              <a:cs typeface="Times New Roman" panose="02020603050405020304" pitchFamily="18" charset="0"/>
            </a:endParaRPr>
          </a:p>
        </p:txBody>
      </p:sp>
      <p:sp>
        <p:nvSpPr>
          <p:cNvPr id="41" name="矩形: 圆角 40">
            <a:extLst>
              <a:ext uri="{FF2B5EF4-FFF2-40B4-BE49-F238E27FC236}">
                <a16:creationId xmlns:a16="http://schemas.microsoft.com/office/drawing/2014/main" id="{B288BCF6-F32A-9DAC-A1AC-0727D23DA182}"/>
              </a:ext>
            </a:extLst>
          </p:cNvPr>
          <p:cNvSpPr/>
          <p:nvPr/>
        </p:nvSpPr>
        <p:spPr>
          <a:xfrm>
            <a:off x="2808913" y="5588059"/>
            <a:ext cx="1991691"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原始文献发表年份</a:t>
            </a:r>
          </a:p>
        </p:txBody>
      </p:sp>
      <p:sp>
        <p:nvSpPr>
          <p:cNvPr id="42" name="矩形: 圆角 41">
            <a:extLst>
              <a:ext uri="{FF2B5EF4-FFF2-40B4-BE49-F238E27FC236}">
                <a16:creationId xmlns:a16="http://schemas.microsoft.com/office/drawing/2014/main" id="{7A8E1BFC-4B34-765B-7433-0852655C5366}"/>
              </a:ext>
            </a:extLst>
          </p:cNvPr>
          <p:cNvSpPr/>
          <p:nvPr/>
        </p:nvSpPr>
        <p:spPr>
          <a:xfrm>
            <a:off x="2808912" y="6068981"/>
            <a:ext cx="1991691"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原始文献作者人数</a:t>
            </a:r>
          </a:p>
        </p:txBody>
      </p:sp>
      <p:sp>
        <p:nvSpPr>
          <p:cNvPr id="44" name="矩形: 圆角 43">
            <a:extLst>
              <a:ext uri="{FF2B5EF4-FFF2-40B4-BE49-F238E27FC236}">
                <a16:creationId xmlns:a16="http://schemas.microsoft.com/office/drawing/2014/main" id="{F16BF4B6-A001-DF88-F1F5-3F04CEF2515B}"/>
              </a:ext>
            </a:extLst>
          </p:cNvPr>
          <p:cNvSpPr/>
          <p:nvPr/>
        </p:nvSpPr>
        <p:spPr>
          <a:xfrm>
            <a:off x="9342969" y="5544806"/>
            <a:ext cx="1991691"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原始文献国家数量</a:t>
            </a:r>
          </a:p>
        </p:txBody>
      </p:sp>
      <p:sp>
        <p:nvSpPr>
          <p:cNvPr id="46" name="矩形: 圆角 45">
            <a:extLst>
              <a:ext uri="{FF2B5EF4-FFF2-40B4-BE49-F238E27FC236}">
                <a16:creationId xmlns:a16="http://schemas.microsoft.com/office/drawing/2014/main" id="{9AD94F26-BDAF-D3B2-05A1-14AA4CCEA1F7}"/>
              </a:ext>
            </a:extLst>
          </p:cNvPr>
          <p:cNvSpPr/>
          <p:nvPr/>
        </p:nvSpPr>
        <p:spPr>
          <a:xfrm>
            <a:off x="7142694" y="5568102"/>
            <a:ext cx="2057561"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原始文献参考文献数</a:t>
            </a:r>
          </a:p>
        </p:txBody>
      </p:sp>
      <p:sp>
        <p:nvSpPr>
          <p:cNvPr id="47" name="矩形: 圆角 46">
            <a:extLst>
              <a:ext uri="{FF2B5EF4-FFF2-40B4-BE49-F238E27FC236}">
                <a16:creationId xmlns:a16="http://schemas.microsoft.com/office/drawing/2014/main" id="{2C984563-1E09-D36B-6FD4-31BF19D33E40}"/>
              </a:ext>
            </a:extLst>
          </p:cNvPr>
          <p:cNvSpPr/>
          <p:nvPr/>
        </p:nvSpPr>
        <p:spPr>
          <a:xfrm>
            <a:off x="5038310" y="6062617"/>
            <a:ext cx="1991691"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rgbClr val="343C4C"/>
                </a:solidFill>
                <a:latin typeface="Times New Roman" panose="02020603050405020304" pitchFamily="18" charset="0"/>
                <a:cs typeface="Times New Roman" panose="02020603050405020304" pitchFamily="18" charset="0"/>
              </a:rPr>
              <a:t>ISSN</a:t>
            </a:r>
            <a:endParaRPr lang="zh-CN" altLang="en-US" sz="1600" dirty="0">
              <a:solidFill>
                <a:srgbClr val="343C4C"/>
              </a:solidFill>
              <a:latin typeface="Times New Roman" panose="02020603050405020304" pitchFamily="18" charset="0"/>
              <a:cs typeface="Times New Roman" panose="02020603050405020304" pitchFamily="18" charset="0"/>
            </a:endParaRPr>
          </a:p>
        </p:txBody>
      </p:sp>
      <p:sp>
        <p:nvSpPr>
          <p:cNvPr id="49" name="矩形: 圆角 48">
            <a:extLst>
              <a:ext uri="{FF2B5EF4-FFF2-40B4-BE49-F238E27FC236}">
                <a16:creationId xmlns:a16="http://schemas.microsoft.com/office/drawing/2014/main" id="{2859BBCB-D2A8-65A2-E840-41A35F0FD751}"/>
              </a:ext>
            </a:extLst>
          </p:cNvPr>
          <p:cNvSpPr/>
          <p:nvPr/>
        </p:nvSpPr>
        <p:spPr>
          <a:xfrm>
            <a:off x="7127511" y="6042745"/>
            <a:ext cx="1991691"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是否撤稿</a:t>
            </a:r>
          </a:p>
        </p:txBody>
      </p:sp>
      <p:sp>
        <p:nvSpPr>
          <p:cNvPr id="50" name="矩形: 圆角 49">
            <a:extLst>
              <a:ext uri="{FF2B5EF4-FFF2-40B4-BE49-F238E27FC236}">
                <a16:creationId xmlns:a16="http://schemas.microsoft.com/office/drawing/2014/main" id="{4CBEA0F2-11CF-EDD9-9818-81F79637B90A}"/>
              </a:ext>
            </a:extLst>
          </p:cNvPr>
          <p:cNvSpPr/>
          <p:nvPr/>
        </p:nvSpPr>
        <p:spPr>
          <a:xfrm>
            <a:off x="9350432" y="6034709"/>
            <a:ext cx="1991691"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学科特征</a:t>
            </a:r>
          </a:p>
        </p:txBody>
      </p:sp>
      <p:sp>
        <p:nvSpPr>
          <p:cNvPr id="51" name="矩形: 圆角 50">
            <a:extLst>
              <a:ext uri="{FF2B5EF4-FFF2-40B4-BE49-F238E27FC236}">
                <a16:creationId xmlns:a16="http://schemas.microsoft.com/office/drawing/2014/main" id="{A00A393E-7BB9-1A20-C0B0-719641F74410}"/>
              </a:ext>
            </a:extLst>
          </p:cNvPr>
          <p:cNvSpPr/>
          <p:nvPr/>
        </p:nvSpPr>
        <p:spPr>
          <a:xfrm>
            <a:off x="5038310" y="5589705"/>
            <a:ext cx="1991691" cy="369182"/>
          </a:xfrm>
          <a:prstGeom prst="roundRect">
            <a:avLst/>
          </a:prstGeom>
          <a:solidFill>
            <a:schemeClr val="accent6">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solidFill>
              </a:rPr>
              <a:t>网络特征</a:t>
            </a:r>
          </a:p>
        </p:txBody>
      </p:sp>
    </p:spTree>
    <p:extLst>
      <p:ext uri="{BB962C8B-B14F-4D97-AF65-F5344CB8AC3E}">
        <p14:creationId xmlns:p14="http://schemas.microsoft.com/office/powerpoint/2010/main" val="1046967274"/>
      </p:ext>
    </p:extLst>
  </p:cSld>
  <p:clrMapOvr>
    <a:masterClrMapping/>
  </p:clrMapOvr>
  <mc:AlternateContent xmlns:mc="http://schemas.openxmlformats.org/markup-compatibility/2006">
    <mc:Choice xmlns:p14="http://schemas.microsoft.com/office/powerpoint/2010/main" Requires="p14">
      <p:transition p14:dur="10" advTm="5842"/>
    </mc:Choice>
    <mc:Fallback>
      <p:transition advTm="584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53906-96FF-5C44-B95B-35C69266268D}"/>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BEB69C94-309B-F938-78EB-1B446B67BC70}"/>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CFFEF83D-CD78-177B-AA45-6F1C09CEF475}"/>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532B8060-A17C-253F-F46E-5A3B2005DA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DABFEBCC-D25A-B95C-F9D5-E24AD91D41B0}"/>
              </a:ext>
            </a:extLst>
          </p:cNvPr>
          <p:cNvCxnSpPr>
            <a:cxnSpLocks/>
          </p:cNvCxnSpPr>
          <p:nvPr/>
        </p:nvCxnSpPr>
        <p:spPr>
          <a:xfrm flipV="1">
            <a:off x="32312" y="755610"/>
            <a:ext cx="12159688" cy="16694"/>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958D4F8A-684B-5C52-06FF-C0065D1CCF7A}"/>
              </a:ext>
            </a:extLst>
          </p:cNvPr>
          <p:cNvSpPr txBox="1"/>
          <p:nvPr/>
        </p:nvSpPr>
        <p:spPr>
          <a:xfrm>
            <a:off x="847403" y="102079"/>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3.2 </a:t>
            </a:r>
            <a:r>
              <a:rPr lang="zh-CN" altLang="en-US" sz="2800" b="1" dirty="0">
                <a:solidFill>
                  <a:srgbClr val="002060"/>
                </a:solidFill>
                <a:latin typeface="+mn-ea"/>
              </a:rPr>
              <a:t>时间特征</a:t>
            </a:r>
          </a:p>
        </p:txBody>
      </p:sp>
      <p:pic>
        <p:nvPicPr>
          <p:cNvPr id="2" name="图片 1">
            <a:extLst>
              <a:ext uri="{FF2B5EF4-FFF2-40B4-BE49-F238E27FC236}">
                <a16:creationId xmlns:a16="http://schemas.microsoft.com/office/drawing/2014/main" id="{0EFBB606-FF03-CB7C-741D-BCB68A6390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86" y="970804"/>
            <a:ext cx="6016914" cy="3087360"/>
          </a:xfrm>
          <a:prstGeom prst="rect">
            <a:avLst/>
          </a:prstGeom>
          <a:noFill/>
        </p:spPr>
      </p:pic>
      <p:sp>
        <p:nvSpPr>
          <p:cNvPr id="17" name="文本框 16">
            <a:extLst>
              <a:ext uri="{FF2B5EF4-FFF2-40B4-BE49-F238E27FC236}">
                <a16:creationId xmlns:a16="http://schemas.microsoft.com/office/drawing/2014/main" id="{99D29523-7442-9DC7-A0B0-AFF162328069}"/>
              </a:ext>
            </a:extLst>
          </p:cNvPr>
          <p:cNvSpPr txBox="1"/>
          <p:nvPr/>
        </p:nvSpPr>
        <p:spPr>
          <a:xfrm>
            <a:off x="354340" y="3964004"/>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2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撤稿论文与施引论文的发表年份分布</a:t>
            </a:r>
          </a:p>
        </p:txBody>
      </p:sp>
      <p:pic>
        <p:nvPicPr>
          <p:cNvPr id="18" name="图片 17" descr="中心全名">
            <a:extLst>
              <a:ext uri="{FF2B5EF4-FFF2-40B4-BE49-F238E27FC236}">
                <a16:creationId xmlns:a16="http://schemas.microsoft.com/office/drawing/2014/main" id="{403F4789-60C5-392B-0878-8C02EF439B55}"/>
              </a:ext>
            </a:extLst>
          </p:cNvPr>
          <p:cNvPicPr>
            <a:picLocks noChangeAspect="1"/>
          </p:cNvPicPr>
          <p:nvPr/>
        </p:nvPicPr>
        <p:blipFill>
          <a:blip r:embed="rId4"/>
          <a:stretch>
            <a:fillRect/>
          </a:stretch>
        </p:blipFill>
        <p:spPr>
          <a:xfrm>
            <a:off x="8837509" y="63005"/>
            <a:ext cx="3131820" cy="648970"/>
          </a:xfrm>
          <a:prstGeom prst="rect">
            <a:avLst/>
          </a:prstGeom>
        </p:spPr>
      </p:pic>
      <p:pic>
        <p:nvPicPr>
          <p:cNvPr id="16" name="图片 15">
            <a:extLst>
              <a:ext uri="{FF2B5EF4-FFF2-40B4-BE49-F238E27FC236}">
                <a16:creationId xmlns:a16="http://schemas.microsoft.com/office/drawing/2014/main" id="{0F76C1DA-04B6-6A97-B759-DB6615728AF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27464" y="927169"/>
            <a:ext cx="6185450" cy="2923661"/>
          </a:xfrm>
          <a:prstGeom prst="rect">
            <a:avLst/>
          </a:prstGeom>
          <a:noFill/>
        </p:spPr>
      </p:pic>
      <p:sp>
        <p:nvSpPr>
          <p:cNvPr id="19" name="文本框 18">
            <a:extLst>
              <a:ext uri="{FF2B5EF4-FFF2-40B4-BE49-F238E27FC236}">
                <a16:creationId xmlns:a16="http://schemas.microsoft.com/office/drawing/2014/main" id="{65D181CC-69DC-EED4-5BD3-000C01D9F23E}"/>
              </a:ext>
            </a:extLst>
          </p:cNvPr>
          <p:cNvSpPr txBox="1"/>
          <p:nvPr/>
        </p:nvSpPr>
        <p:spPr>
          <a:xfrm>
            <a:off x="5873329" y="3911535"/>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3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撤稿论文施引时滞特征分布</a:t>
            </a:r>
          </a:p>
        </p:txBody>
      </p:sp>
      <p:sp>
        <p:nvSpPr>
          <p:cNvPr id="20" name="文本框 96">
            <a:extLst>
              <a:ext uri="{FF2B5EF4-FFF2-40B4-BE49-F238E27FC236}">
                <a16:creationId xmlns:a16="http://schemas.microsoft.com/office/drawing/2014/main" id="{9B7E9B3A-D226-5CA7-600C-F2F1399D595B}"/>
              </a:ext>
            </a:extLst>
          </p:cNvPr>
          <p:cNvSpPr txBox="1"/>
          <p:nvPr/>
        </p:nvSpPr>
        <p:spPr>
          <a:xfrm>
            <a:off x="1158240" y="4461540"/>
            <a:ext cx="10248876" cy="1740849"/>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dirty="0">
                <a:latin typeface="+mj-ea"/>
                <a:ea typeface="+mj-ea"/>
                <a:cs typeface="OPPOSans R" panose="00020600040101010101" pitchFamily="18" charset="-122"/>
              </a:rPr>
              <a:t>      </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撤稿论文的引用行为呈现出明显的非对称特征。在统计中将撤稿当年及撤稿后一年内的引用归为撤稿前引用（占比</a:t>
            </a:r>
            <a:r>
              <a:rPr lang="en-US"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71.9</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），以考虑论文发表和撤稿公告的滞后周期；而撤稿一年后的引用则视为撤稿后引用（占比</a:t>
            </a:r>
            <a:r>
              <a:rPr lang="en-US"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28.1</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）。结果显示，撤稿当年引用量达到峰值（</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6.4</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万条），随后逐年递减，长期影响依然显著</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撤稿后第</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5</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年引用量仍有</a:t>
            </a:r>
            <a:r>
              <a:rPr lang="en-US" altLang="zh-CN" sz="2000" dirty="0">
                <a:latin typeface="Times New Roman" panose="02020603050405020304" pitchFamily="18" charset="0"/>
                <a:ea typeface="宋体" panose="02010600030101010101" pitchFamily="2" charset="-122"/>
                <a:cs typeface="Times New Roman" panose="02020603050405020304" pitchFamily="18" charset="0"/>
              </a:rPr>
              <a:t>1.4</a:t>
            </a:r>
            <a:r>
              <a:rPr lang="zh-CN" altLang="en-US" sz="2000" dirty="0">
                <a:latin typeface="Times New Roman" panose="02020603050405020304" pitchFamily="18" charset="0"/>
                <a:ea typeface="宋体" panose="02010600030101010101" pitchFamily="2" charset="-122"/>
                <a:cs typeface="Times New Roman" panose="02020603050405020304" pitchFamily="18" charset="0"/>
              </a:rPr>
              <a:t>万条。</a:t>
            </a:r>
          </a:p>
        </p:txBody>
      </p:sp>
    </p:spTree>
    <p:extLst>
      <p:ext uri="{BB962C8B-B14F-4D97-AF65-F5344CB8AC3E}">
        <p14:creationId xmlns:p14="http://schemas.microsoft.com/office/powerpoint/2010/main" val="905236595"/>
      </p:ext>
    </p:extLst>
  </p:cSld>
  <p:clrMapOvr>
    <a:masterClrMapping/>
  </p:clrMapOvr>
  <mc:AlternateContent xmlns:mc="http://schemas.openxmlformats.org/markup-compatibility/2006">
    <mc:Choice xmlns:p14="http://schemas.microsoft.com/office/powerpoint/2010/main" Requires="p14">
      <p:transition p14:dur="10" advTm="18459"/>
    </mc:Choice>
    <mc:Fallback>
      <p:transition advTm="1845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4A790-291D-3632-3C2B-3D06A5CD9B28}"/>
            </a:ext>
          </a:extLst>
        </p:cNvPr>
        <p:cNvGrpSpPr/>
        <p:nvPr/>
      </p:nvGrpSpPr>
      <p:grpSpPr>
        <a:xfrm>
          <a:off x="0" y="0"/>
          <a:ext cx="0" cy="0"/>
          <a:chOff x="0" y="0"/>
          <a:chExt cx="0" cy="0"/>
        </a:xfrm>
      </p:grpSpPr>
      <p:sp>
        <p:nvSpPr>
          <p:cNvPr id="20" name="矩形: 圆角 19">
            <a:extLst>
              <a:ext uri="{FF2B5EF4-FFF2-40B4-BE49-F238E27FC236}">
                <a16:creationId xmlns:a16="http://schemas.microsoft.com/office/drawing/2014/main" id="{7215ADE5-7A8E-742B-1CF8-54C9579A277C}"/>
              </a:ext>
            </a:extLst>
          </p:cNvPr>
          <p:cNvSpPr/>
          <p:nvPr/>
        </p:nvSpPr>
        <p:spPr>
          <a:xfrm>
            <a:off x="4618824" y="4550137"/>
            <a:ext cx="3911885" cy="208235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a16="http://schemas.microsoft.com/office/drawing/2014/main" id="{3852C545-C3A9-115E-507C-B6CC3433B2B6}"/>
              </a:ext>
            </a:extLst>
          </p:cNvPr>
          <p:cNvSpPr/>
          <p:nvPr/>
        </p:nvSpPr>
        <p:spPr>
          <a:xfrm>
            <a:off x="222670" y="4528641"/>
            <a:ext cx="4338777" cy="208235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81C4AC4B-C273-87D0-3F6C-3679EAA24A62}"/>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A50432A4-791C-FCCD-8F89-62EB2A66F98E}"/>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ADB2159C-69AB-3765-A4C7-EC5B146E8E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27B16F46-161A-01A2-5A1C-A8ED13D9E003}"/>
              </a:ext>
            </a:extLst>
          </p:cNvPr>
          <p:cNvCxnSpPr>
            <a:cxnSpLocks/>
          </p:cNvCxnSpPr>
          <p:nvPr/>
        </p:nvCxnSpPr>
        <p:spPr>
          <a:xfrm flipV="1">
            <a:off x="0" y="81593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9CF24AC8-F88C-A9B6-D752-5F1460265CF7}"/>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3.2 </a:t>
            </a:r>
            <a:r>
              <a:rPr lang="zh-CN" altLang="en-US" sz="2800" b="1" dirty="0">
                <a:solidFill>
                  <a:srgbClr val="002060"/>
                </a:solidFill>
                <a:latin typeface="+mn-ea"/>
              </a:rPr>
              <a:t>时间特征</a:t>
            </a:r>
          </a:p>
        </p:txBody>
      </p:sp>
      <p:pic>
        <p:nvPicPr>
          <p:cNvPr id="3" name="图片 2">
            <a:extLst>
              <a:ext uri="{FF2B5EF4-FFF2-40B4-BE49-F238E27FC236}">
                <a16:creationId xmlns:a16="http://schemas.microsoft.com/office/drawing/2014/main" id="{BF79FE32-FB0E-4430-15AC-E487C3F2A69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9215" y="846735"/>
            <a:ext cx="5819336" cy="3429152"/>
          </a:xfrm>
          <a:prstGeom prst="rect">
            <a:avLst/>
          </a:prstGeom>
          <a:noFill/>
        </p:spPr>
      </p:pic>
      <p:sp>
        <p:nvSpPr>
          <p:cNvPr id="9" name="矩形 8">
            <a:extLst>
              <a:ext uri="{FF2B5EF4-FFF2-40B4-BE49-F238E27FC236}">
                <a16:creationId xmlns:a16="http://schemas.microsoft.com/office/drawing/2014/main" id="{20FEB1BA-4F4A-3AD7-E1AB-E08B87943E79}"/>
              </a:ext>
            </a:extLst>
          </p:cNvPr>
          <p:cNvSpPr/>
          <p:nvPr/>
        </p:nvSpPr>
        <p:spPr>
          <a:xfrm>
            <a:off x="1204577" y="4334398"/>
            <a:ext cx="2202697" cy="462698"/>
          </a:xfrm>
          <a:prstGeom prst="rect">
            <a:avLst/>
          </a:prstGeom>
          <a:solidFill>
            <a:srgbClr val="002060"/>
          </a:solidFill>
          <a:ln>
            <a:noFill/>
          </a:ln>
          <a:effectLst>
            <a:outerShdw blurRad="254000" dist="114300" dir="5400000" sx="90000" sy="90000" rotWithShape="0">
              <a:srgbClr val="1D46F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j-ea"/>
                <a:ea typeface="+mj-ea"/>
                <a:cs typeface="OPPOSans R" panose="00020600040101010101" pitchFamily="18" charset="-122"/>
              </a:rPr>
              <a:t>发表后的</a:t>
            </a:r>
            <a:r>
              <a:rPr lang="en-US" altLang="zh-CN" sz="2000" b="1" dirty="0">
                <a:latin typeface="Times New Roman" panose="02020603050405020304" pitchFamily="18" charset="0"/>
                <a:ea typeface="+mj-ea"/>
                <a:cs typeface="Times New Roman" panose="02020603050405020304" pitchFamily="18" charset="0"/>
              </a:rPr>
              <a:t>0--5</a:t>
            </a:r>
            <a:r>
              <a:rPr lang="zh-CN" altLang="en-US" sz="2000" b="1" dirty="0">
                <a:latin typeface="+mj-ea"/>
                <a:ea typeface="+mj-ea"/>
                <a:cs typeface="OPPOSans R" panose="00020600040101010101" pitchFamily="18" charset="-122"/>
              </a:rPr>
              <a:t>年</a:t>
            </a:r>
          </a:p>
        </p:txBody>
      </p:sp>
      <p:sp>
        <p:nvSpPr>
          <p:cNvPr id="11" name="文本框 96">
            <a:extLst>
              <a:ext uri="{FF2B5EF4-FFF2-40B4-BE49-F238E27FC236}">
                <a16:creationId xmlns:a16="http://schemas.microsoft.com/office/drawing/2014/main" id="{7F90EFA8-38D9-00AC-D546-15F2A6499176}"/>
              </a:ext>
            </a:extLst>
          </p:cNvPr>
          <p:cNvSpPr txBox="1"/>
          <p:nvPr/>
        </p:nvSpPr>
        <p:spPr>
          <a:xfrm>
            <a:off x="5643705" y="5065221"/>
            <a:ext cx="2839113" cy="141934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2000" dirty="0">
                <a:latin typeface="Times New Roman" panose="02020603050405020304" pitchFamily="18" charset="0"/>
                <a:ea typeface="宋体" panose="02010600030101010101" pitchFamily="2" charset="-122"/>
              </a:rPr>
              <a:t>撤稿速度相较于第一阶段明显放缓，但仍有</a:t>
            </a:r>
            <a:r>
              <a:rPr lang="en-US" altLang="zh-CN" sz="2000" dirty="0">
                <a:latin typeface="Times New Roman" panose="02020603050405020304" pitchFamily="18" charset="0"/>
                <a:ea typeface="宋体" panose="02010600030101010101" pitchFamily="2" charset="-122"/>
              </a:rPr>
              <a:t>7%</a:t>
            </a:r>
            <a:r>
              <a:rPr lang="zh-CN" altLang="en-US" sz="2000" dirty="0">
                <a:latin typeface="Times New Roman" panose="02020603050405020304" pitchFamily="18" charset="0"/>
                <a:ea typeface="宋体" panose="02010600030101010101" pitchFamily="2" charset="-122"/>
              </a:rPr>
              <a:t>左右的论文被撤销。</a:t>
            </a:r>
          </a:p>
        </p:txBody>
      </p:sp>
      <p:sp>
        <p:nvSpPr>
          <p:cNvPr id="12" name="矩形 11">
            <a:extLst>
              <a:ext uri="{FF2B5EF4-FFF2-40B4-BE49-F238E27FC236}">
                <a16:creationId xmlns:a16="http://schemas.microsoft.com/office/drawing/2014/main" id="{39173243-02DC-A3C5-228B-FAD4B69B780A}"/>
              </a:ext>
            </a:extLst>
          </p:cNvPr>
          <p:cNvSpPr/>
          <p:nvPr/>
        </p:nvSpPr>
        <p:spPr>
          <a:xfrm>
            <a:off x="9324538" y="4501563"/>
            <a:ext cx="2135781" cy="462698"/>
          </a:xfrm>
          <a:prstGeom prst="rect">
            <a:avLst/>
          </a:prstGeom>
          <a:solidFill>
            <a:srgbClr val="062F88"/>
          </a:solidFill>
          <a:ln>
            <a:noFill/>
          </a:ln>
          <a:effectLst>
            <a:outerShdw blurRad="254000" dist="114300" dir="5400000" sx="90000" sy="90000" rotWithShape="0">
              <a:srgbClr val="1D46F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j-ea"/>
                <a:ea typeface="+mj-ea"/>
                <a:cs typeface="OPPOSans R" panose="00020600040101010101" pitchFamily="18" charset="-122"/>
              </a:rPr>
              <a:t>发表</a:t>
            </a:r>
            <a:r>
              <a:rPr lang="en-US" altLang="zh-CN" sz="2000" b="1" dirty="0">
                <a:latin typeface="Times New Roman" panose="02020603050405020304" pitchFamily="18" charset="0"/>
                <a:ea typeface="+mj-ea"/>
                <a:cs typeface="Times New Roman" panose="02020603050405020304" pitchFamily="18" charset="0"/>
              </a:rPr>
              <a:t>16</a:t>
            </a:r>
            <a:r>
              <a:rPr lang="zh-CN" altLang="en-US" sz="2000" b="1" dirty="0">
                <a:latin typeface="+mj-ea"/>
                <a:ea typeface="+mj-ea"/>
                <a:cs typeface="OPPOSans R" panose="00020600040101010101" pitchFamily="18" charset="-122"/>
              </a:rPr>
              <a:t>年及以后</a:t>
            </a:r>
          </a:p>
        </p:txBody>
      </p:sp>
      <p:sp>
        <p:nvSpPr>
          <p:cNvPr id="13" name="文本框 96">
            <a:extLst>
              <a:ext uri="{FF2B5EF4-FFF2-40B4-BE49-F238E27FC236}">
                <a16:creationId xmlns:a16="http://schemas.microsoft.com/office/drawing/2014/main" id="{33FC3306-8881-A032-4BA0-3B8ABC8A5A78}"/>
              </a:ext>
            </a:extLst>
          </p:cNvPr>
          <p:cNvSpPr txBox="1"/>
          <p:nvPr/>
        </p:nvSpPr>
        <p:spPr>
          <a:xfrm>
            <a:off x="9324538" y="5111427"/>
            <a:ext cx="2503151" cy="1338581"/>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2000" dirty="0">
                <a:solidFill>
                  <a:schemeClr val="tx1"/>
                </a:solidFill>
                <a:latin typeface="+mj-ea"/>
                <a:ea typeface="+mj-ea"/>
                <a:cs typeface="OPPOSans R" panose="00020600040101010101" pitchFamily="18" charset="-122"/>
              </a:rPr>
              <a:t>此时大部分问题论文已经被撤销，生存曲线趋于平缓。</a:t>
            </a:r>
          </a:p>
        </p:txBody>
      </p:sp>
      <p:sp>
        <p:nvSpPr>
          <p:cNvPr id="2" name="文本框 96">
            <a:extLst>
              <a:ext uri="{FF2B5EF4-FFF2-40B4-BE49-F238E27FC236}">
                <a16:creationId xmlns:a16="http://schemas.microsoft.com/office/drawing/2014/main" id="{C69B995A-151E-47DB-31FF-1309DE41CF7F}"/>
              </a:ext>
            </a:extLst>
          </p:cNvPr>
          <p:cNvSpPr txBox="1"/>
          <p:nvPr/>
        </p:nvSpPr>
        <p:spPr>
          <a:xfrm>
            <a:off x="1270370" y="4873592"/>
            <a:ext cx="3000830" cy="1836545"/>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2000" dirty="0">
                <a:solidFill>
                  <a:schemeClr val="tx1"/>
                </a:solidFill>
                <a:latin typeface="Times New Roman" panose="02020603050405020304" pitchFamily="18" charset="0"/>
                <a:ea typeface="宋体" panose="02010600030101010101" pitchFamily="2" charset="-122"/>
                <a:cs typeface="OPPOSans R" panose="00020600040101010101" pitchFamily="18" charset="-122"/>
              </a:rPr>
              <a:t>这是论文被撤销的高发期，累计撤稿率迅速攀升，大约 </a:t>
            </a:r>
            <a:r>
              <a:rPr lang="en-US" altLang="zh-CN" sz="20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85%</a:t>
            </a:r>
            <a:r>
              <a:rPr lang="en-US" altLang="zh-CN" sz="2000" dirty="0">
                <a:solidFill>
                  <a:schemeClr val="tx1"/>
                </a:solidFill>
                <a:latin typeface="Times New Roman" panose="02020603050405020304" pitchFamily="18" charset="0"/>
                <a:ea typeface="宋体" panose="02010600030101010101" pitchFamily="2" charset="-122"/>
                <a:cs typeface="OPPOSans R" panose="00020600040101010101" pitchFamily="18" charset="-122"/>
              </a:rPr>
              <a:t> </a:t>
            </a:r>
            <a:r>
              <a:rPr lang="zh-CN" altLang="en-US" sz="2000" dirty="0">
                <a:solidFill>
                  <a:schemeClr val="tx1"/>
                </a:solidFill>
                <a:latin typeface="Times New Roman" panose="02020603050405020304" pitchFamily="18" charset="0"/>
                <a:ea typeface="宋体" panose="02010600030101010101" pitchFamily="2" charset="-122"/>
                <a:cs typeface="OPPOSans R" panose="00020600040101010101" pitchFamily="18" charset="-122"/>
              </a:rPr>
              <a:t>的问题论文在此阶段被集中撤销。</a:t>
            </a:r>
            <a:endParaRPr lang="zh-CN" altLang="en-US" sz="2000" dirty="0">
              <a:solidFill>
                <a:schemeClr val="tx1"/>
              </a:solidFill>
              <a:highlight>
                <a:srgbClr val="FFFF00"/>
              </a:highlight>
              <a:latin typeface="Times New Roman" panose="02020603050405020304" pitchFamily="18" charset="0"/>
              <a:ea typeface="宋体" panose="02010600030101010101" pitchFamily="2" charset="-122"/>
              <a:cs typeface="OPPOSans R" panose="00020600040101010101" pitchFamily="18" charset="-122"/>
            </a:endParaRPr>
          </a:p>
        </p:txBody>
      </p:sp>
      <p:sp>
        <p:nvSpPr>
          <p:cNvPr id="14" name="文本框 13">
            <a:extLst>
              <a:ext uri="{FF2B5EF4-FFF2-40B4-BE49-F238E27FC236}">
                <a16:creationId xmlns:a16="http://schemas.microsoft.com/office/drawing/2014/main" id="{2A491C2D-982B-035C-1629-D547DBB4AABC}"/>
              </a:ext>
            </a:extLst>
          </p:cNvPr>
          <p:cNvSpPr txBox="1"/>
          <p:nvPr/>
        </p:nvSpPr>
        <p:spPr>
          <a:xfrm>
            <a:off x="3311627" y="4613114"/>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3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论文发表后不同年限的累计撤稿率</a:t>
            </a:r>
          </a:p>
        </p:txBody>
      </p:sp>
      <p:pic>
        <p:nvPicPr>
          <p:cNvPr id="15" name="图片 14" descr="中心全名">
            <a:extLst>
              <a:ext uri="{FF2B5EF4-FFF2-40B4-BE49-F238E27FC236}">
                <a16:creationId xmlns:a16="http://schemas.microsoft.com/office/drawing/2014/main" id="{83F008D9-D00A-5C1B-FE6E-9ABA2BE4EDEB}"/>
              </a:ext>
            </a:extLst>
          </p:cNvPr>
          <p:cNvPicPr>
            <a:picLocks noChangeAspect="1"/>
          </p:cNvPicPr>
          <p:nvPr/>
        </p:nvPicPr>
        <p:blipFill>
          <a:blip r:embed="rId5"/>
          <a:stretch>
            <a:fillRect/>
          </a:stretch>
        </p:blipFill>
        <p:spPr>
          <a:xfrm>
            <a:off x="8780368" y="166969"/>
            <a:ext cx="3131820" cy="648970"/>
          </a:xfrm>
          <a:prstGeom prst="rect">
            <a:avLst/>
          </a:prstGeom>
        </p:spPr>
      </p:pic>
      <p:sp>
        <p:nvSpPr>
          <p:cNvPr id="22" name="矩形: 圆角 21">
            <a:extLst>
              <a:ext uri="{FF2B5EF4-FFF2-40B4-BE49-F238E27FC236}">
                <a16:creationId xmlns:a16="http://schemas.microsoft.com/office/drawing/2014/main" id="{EC2B83D2-BB08-2593-DEBF-B04641EB070C}"/>
              </a:ext>
            </a:extLst>
          </p:cNvPr>
          <p:cNvSpPr/>
          <p:nvPr/>
        </p:nvSpPr>
        <p:spPr>
          <a:xfrm>
            <a:off x="8592506" y="4528640"/>
            <a:ext cx="3507544" cy="208235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a:extLst>
              <a:ext uri="{FF2B5EF4-FFF2-40B4-BE49-F238E27FC236}">
                <a16:creationId xmlns:a16="http://schemas.microsoft.com/office/drawing/2014/main" id="{CEB9153A-B4DB-B7D0-BE8C-BE0B2AE28706}"/>
              </a:ext>
            </a:extLst>
          </p:cNvPr>
          <p:cNvGrpSpPr/>
          <p:nvPr/>
        </p:nvGrpSpPr>
        <p:grpSpPr>
          <a:xfrm>
            <a:off x="695761" y="4219853"/>
            <a:ext cx="726718" cy="645222"/>
            <a:chOff x="9950660" y="3177339"/>
            <a:chExt cx="883536" cy="833761"/>
          </a:xfrm>
        </p:grpSpPr>
        <p:sp>
          <p:nvSpPr>
            <p:cNvPr id="24" name="椭圆 23">
              <a:extLst>
                <a:ext uri="{FF2B5EF4-FFF2-40B4-BE49-F238E27FC236}">
                  <a16:creationId xmlns:a16="http://schemas.microsoft.com/office/drawing/2014/main" id="{0160A6D9-3CA4-4D4D-613E-C76CD0A058CB}"/>
                </a:ext>
              </a:extLst>
            </p:cNvPr>
            <p:cNvSpPr/>
            <p:nvPr/>
          </p:nvSpPr>
          <p:spPr>
            <a:xfrm>
              <a:off x="9950660" y="3177339"/>
              <a:ext cx="883536" cy="833761"/>
            </a:xfrm>
            <a:prstGeom prst="ellipse">
              <a:avLst/>
            </a:prstGeom>
            <a:solidFill>
              <a:schemeClr val="bg1"/>
            </a:solid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EEB0A4F5-BF98-97EA-1775-23C1C33FA108}"/>
                </a:ext>
              </a:extLst>
            </p:cNvPr>
            <p:cNvSpPr/>
            <p:nvPr/>
          </p:nvSpPr>
          <p:spPr>
            <a:xfrm>
              <a:off x="9987491" y="3226506"/>
              <a:ext cx="809873" cy="735427"/>
            </a:xfrm>
            <a:prstGeom prst="ellipse">
              <a:avLst/>
            </a:prstGeom>
            <a:solidFill>
              <a:srgbClr val="002060"/>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a:extLst>
              <a:ext uri="{FF2B5EF4-FFF2-40B4-BE49-F238E27FC236}">
                <a16:creationId xmlns:a16="http://schemas.microsoft.com/office/drawing/2014/main" id="{8F745D39-C947-65C9-B668-34D5D0A737EC}"/>
              </a:ext>
            </a:extLst>
          </p:cNvPr>
          <p:cNvSpPr/>
          <p:nvPr/>
        </p:nvSpPr>
        <p:spPr>
          <a:xfrm>
            <a:off x="9336099" y="4394562"/>
            <a:ext cx="2202697" cy="462698"/>
          </a:xfrm>
          <a:prstGeom prst="rect">
            <a:avLst/>
          </a:prstGeom>
          <a:solidFill>
            <a:srgbClr val="002060"/>
          </a:solidFill>
          <a:ln>
            <a:noFill/>
          </a:ln>
          <a:effectLst>
            <a:outerShdw blurRad="254000" dist="114300" dir="5400000" sx="90000" sy="90000" rotWithShape="0">
              <a:srgbClr val="1D46F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j-ea"/>
                <a:ea typeface="+mj-ea"/>
                <a:cs typeface="OPPOSans R" panose="00020600040101010101" pitchFamily="18" charset="-122"/>
              </a:rPr>
              <a:t>发表</a:t>
            </a:r>
            <a:r>
              <a:rPr lang="en-US" altLang="zh-CN" sz="2000" b="1" dirty="0">
                <a:latin typeface="+mj-ea"/>
                <a:ea typeface="+mj-ea"/>
                <a:cs typeface="OPPOSans R" panose="00020600040101010101" pitchFamily="18" charset="-122"/>
              </a:rPr>
              <a:t>16</a:t>
            </a:r>
            <a:r>
              <a:rPr lang="zh-CN" altLang="en-US" sz="2000" b="1" dirty="0">
                <a:latin typeface="+mj-ea"/>
                <a:ea typeface="+mj-ea"/>
                <a:cs typeface="OPPOSans R" panose="00020600040101010101" pitchFamily="18" charset="-122"/>
              </a:rPr>
              <a:t>年后</a:t>
            </a:r>
          </a:p>
        </p:txBody>
      </p:sp>
      <p:grpSp>
        <p:nvGrpSpPr>
          <p:cNvPr id="27" name="组合 26">
            <a:extLst>
              <a:ext uri="{FF2B5EF4-FFF2-40B4-BE49-F238E27FC236}">
                <a16:creationId xmlns:a16="http://schemas.microsoft.com/office/drawing/2014/main" id="{714F560E-F8DA-D46F-83B3-F4F24454EF34}"/>
              </a:ext>
            </a:extLst>
          </p:cNvPr>
          <p:cNvGrpSpPr/>
          <p:nvPr/>
        </p:nvGrpSpPr>
        <p:grpSpPr>
          <a:xfrm>
            <a:off x="8913454" y="4302964"/>
            <a:ext cx="726718" cy="645222"/>
            <a:chOff x="9950660" y="3177339"/>
            <a:chExt cx="883536" cy="833761"/>
          </a:xfrm>
        </p:grpSpPr>
        <p:sp>
          <p:nvSpPr>
            <p:cNvPr id="28" name="椭圆 27">
              <a:extLst>
                <a:ext uri="{FF2B5EF4-FFF2-40B4-BE49-F238E27FC236}">
                  <a16:creationId xmlns:a16="http://schemas.microsoft.com/office/drawing/2014/main" id="{45F22B01-6333-FAA6-1A33-FC8E5DBA92E6}"/>
                </a:ext>
              </a:extLst>
            </p:cNvPr>
            <p:cNvSpPr/>
            <p:nvPr/>
          </p:nvSpPr>
          <p:spPr>
            <a:xfrm>
              <a:off x="9950660" y="3177339"/>
              <a:ext cx="883536" cy="833761"/>
            </a:xfrm>
            <a:prstGeom prst="ellipse">
              <a:avLst/>
            </a:prstGeom>
            <a:solidFill>
              <a:schemeClr val="bg1"/>
            </a:solid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77787CE3-1F00-6CB0-92E4-28D9EFB1394A}"/>
                </a:ext>
              </a:extLst>
            </p:cNvPr>
            <p:cNvSpPr/>
            <p:nvPr/>
          </p:nvSpPr>
          <p:spPr>
            <a:xfrm>
              <a:off x="9987487" y="3226506"/>
              <a:ext cx="809873" cy="735427"/>
            </a:xfrm>
            <a:prstGeom prst="ellipse">
              <a:avLst/>
            </a:prstGeom>
            <a:solidFill>
              <a:srgbClr val="002060"/>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a:extLst>
              <a:ext uri="{FF2B5EF4-FFF2-40B4-BE49-F238E27FC236}">
                <a16:creationId xmlns:a16="http://schemas.microsoft.com/office/drawing/2014/main" id="{52006D0E-F1CC-136A-03E4-5203A3BC0B27}"/>
              </a:ext>
            </a:extLst>
          </p:cNvPr>
          <p:cNvSpPr/>
          <p:nvPr/>
        </p:nvSpPr>
        <p:spPr>
          <a:xfrm>
            <a:off x="5690128" y="4419999"/>
            <a:ext cx="2202697" cy="462698"/>
          </a:xfrm>
          <a:prstGeom prst="rect">
            <a:avLst/>
          </a:prstGeom>
          <a:solidFill>
            <a:srgbClr val="D3B0AD"/>
          </a:solidFill>
          <a:ln>
            <a:noFill/>
          </a:ln>
          <a:effectLst>
            <a:outerShdw blurRad="254000" dist="114300" dir="5400000" sx="90000" sy="90000" rotWithShape="0">
              <a:srgbClr val="1D46F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j-ea"/>
                <a:ea typeface="+mj-ea"/>
                <a:cs typeface="OPPOSans R" panose="00020600040101010101" pitchFamily="18" charset="-122"/>
              </a:rPr>
              <a:t>发表后的</a:t>
            </a:r>
            <a:r>
              <a:rPr lang="en-US" altLang="zh-CN" sz="2000" b="1" dirty="0">
                <a:latin typeface="Times New Roman" panose="02020603050405020304" pitchFamily="18" charset="0"/>
                <a:ea typeface="+mj-ea"/>
                <a:cs typeface="Times New Roman" panose="02020603050405020304" pitchFamily="18" charset="0"/>
              </a:rPr>
              <a:t>6--15</a:t>
            </a:r>
            <a:r>
              <a:rPr lang="zh-CN" altLang="en-US" sz="2000" b="1" dirty="0">
                <a:latin typeface="+mj-ea"/>
                <a:ea typeface="+mj-ea"/>
                <a:cs typeface="OPPOSans R" panose="00020600040101010101" pitchFamily="18" charset="-122"/>
              </a:rPr>
              <a:t>年</a:t>
            </a:r>
          </a:p>
        </p:txBody>
      </p:sp>
      <p:grpSp>
        <p:nvGrpSpPr>
          <p:cNvPr id="31" name="组合 30">
            <a:extLst>
              <a:ext uri="{FF2B5EF4-FFF2-40B4-BE49-F238E27FC236}">
                <a16:creationId xmlns:a16="http://schemas.microsoft.com/office/drawing/2014/main" id="{963FC920-2A66-6DA5-64B4-3A65866C217F}"/>
              </a:ext>
            </a:extLst>
          </p:cNvPr>
          <p:cNvGrpSpPr/>
          <p:nvPr/>
        </p:nvGrpSpPr>
        <p:grpSpPr>
          <a:xfrm>
            <a:off x="5060044" y="4351714"/>
            <a:ext cx="726718" cy="645222"/>
            <a:chOff x="9950660" y="3177339"/>
            <a:chExt cx="883536" cy="833761"/>
          </a:xfrm>
        </p:grpSpPr>
        <p:sp>
          <p:nvSpPr>
            <p:cNvPr id="32" name="椭圆 31">
              <a:extLst>
                <a:ext uri="{FF2B5EF4-FFF2-40B4-BE49-F238E27FC236}">
                  <a16:creationId xmlns:a16="http://schemas.microsoft.com/office/drawing/2014/main" id="{AF25752C-0E48-53A1-09B4-C906C9087885}"/>
                </a:ext>
              </a:extLst>
            </p:cNvPr>
            <p:cNvSpPr/>
            <p:nvPr/>
          </p:nvSpPr>
          <p:spPr>
            <a:xfrm>
              <a:off x="9950660" y="3177339"/>
              <a:ext cx="883536" cy="833761"/>
            </a:xfrm>
            <a:prstGeom prst="ellipse">
              <a:avLst/>
            </a:prstGeom>
            <a:solidFill>
              <a:schemeClr val="bg1"/>
            </a:solid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id="{455C7D30-A10D-04A7-5E51-D367DE4EE009}"/>
                </a:ext>
              </a:extLst>
            </p:cNvPr>
            <p:cNvSpPr/>
            <p:nvPr/>
          </p:nvSpPr>
          <p:spPr>
            <a:xfrm>
              <a:off x="9987491" y="3226506"/>
              <a:ext cx="809873" cy="735427"/>
            </a:xfrm>
            <a:prstGeom prst="ellipse">
              <a:avLst/>
            </a:prstGeom>
            <a:solidFill>
              <a:srgbClr val="D3B0AD"/>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8" name="图片 17">
            <a:extLst>
              <a:ext uri="{FF2B5EF4-FFF2-40B4-BE49-F238E27FC236}">
                <a16:creationId xmlns:a16="http://schemas.microsoft.com/office/drawing/2014/main" id="{105ECCF6-0E01-C103-AC4C-2C3EBCE604AC}"/>
              </a:ext>
            </a:extLst>
          </p:cNvPr>
          <p:cNvPicPr>
            <a:picLocks noChangeAspect="1"/>
          </p:cNvPicPr>
          <p:nvPr/>
        </p:nvPicPr>
        <p:blipFill>
          <a:blip r:embed="rId6"/>
          <a:stretch>
            <a:fillRect/>
          </a:stretch>
        </p:blipFill>
        <p:spPr>
          <a:xfrm>
            <a:off x="267438" y="5021269"/>
            <a:ext cx="958165" cy="990104"/>
          </a:xfrm>
          <a:prstGeom prst="rect">
            <a:avLst/>
          </a:prstGeom>
        </p:spPr>
      </p:pic>
      <p:pic>
        <p:nvPicPr>
          <p:cNvPr id="35" name="图片 34">
            <a:extLst>
              <a:ext uri="{FF2B5EF4-FFF2-40B4-BE49-F238E27FC236}">
                <a16:creationId xmlns:a16="http://schemas.microsoft.com/office/drawing/2014/main" id="{E6012DFA-B774-AD7E-8700-2D9CEE4F72CD}"/>
              </a:ext>
            </a:extLst>
          </p:cNvPr>
          <p:cNvPicPr>
            <a:picLocks noChangeAspect="1"/>
          </p:cNvPicPr>
          <p:nvPr/>
        </p:nvPicPr>
        <p:blipFill>
          <a:blip r:embed="rId7"/>
          <a:stretch>
            <a:fillRect/>
          </a:stretch>
        </p:blipFill>
        <p:spPr>
          <a:xfrm>
            <a:off x="4782949" y="5189101"/>
            <a:ext cx="834894" cy="756844"/>
          </a:xfrm>
          <a:prstGeom prst="rect">
            <a:avLst/>
          </a:prstGeom>
        </p:spPr>
      </p:pic>
      <p:sp>
        <p:nvSpPr>
          <p:cNvPr id="36" name="文本框 96">
            <a:extLst>
              <a:ext uri="{FF2B5EF4-FFF2-40B4-BE49-F238E27FC236}">
                <a16:creationId xmlns:a16="http://schemas.microsoft.com/office/drawing/2014/main" id="{9372E6B1-9FF2-D9CF-B3E4-D3489E10F495}"/>
              </a:ext>
            </a:extLst>
          </p:cNvPr>
          <p:cNvSpPr txBox="1"/>
          <p:nvPr/>
        </p:nvSpPr>
        <p:spPr>
          <a:xfrm>
            <a:off x="9641682" y="4992896"/>
            <a:ext cx="2282880" cy="1419340"/>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2000" dirty="0">
                <a:latin typeface="Times New Roman" panose="02020603050405020304" pitchFamily="18" charset="0"/>
                <a:ea typeface="宋体" panose="02010600030101010101" pitchFamily="2" charset="-122"/>
              </a:rPr>
              <a:t>此时大部分问题论文已经被撤销，生存曲线趋于平缓。</a:t>
            </a:r>
          </a:p>
        </p:txBody>
      </p:sp>
      <p:pic>
        <p:nvPicPr>
          <p:cNvPr id="38" name="图片 37">
            <a:extLst>
              <a:ext uri="{FF2B5EF4-FFF2-40B4-BE49-F238E27FC236}">
                <a16:creationId xmlns:a16="http://schemas.microsoft.com/office/drawing/2014/main" id="{14CF6D30-61D4-E4F1-DBFE-714E2F81C71E}"/>
              </a:ext>
            </a:extLst>
          </p:cNvPr>
          <p:cNvPicPr>
            <a:picLocks noChangeAspect="1"/>
          </p:cNvPicPr>
          <p:nvPr/>
        </p:nvPicPr>
        <p:blipFill>
          <a:blip r:embed="rId8"/>
          <a:stretch>
            <a:fillRect/>
          </a:stretch>
        </p:blipFill>
        <p:spPr>
          <a:xfrm>
            <a:off x="8683990" y="5157064"/>
            <a:ext cx="935061" cy="820918"/>
          </a:xfrm>
          <a:prstGeom prst="rect">
            <a:avLst/>
          </a:prstGeom>
        </p:spPr>
      </p:pic>
      <p:pic>
        <p:nvPicPr>
          <p:cNvPr id="40" name="图形 39">
            <a:extLst>
              <a:ext uri="{FF2B5EF4-FFF2-40B4-BE49-F238E27FC236}">
                <a16:creationId xmlns:a16="http://schemas.microsoft.com/office/drawing/2014/main" id="{19FB3D17-4887-F10F-93BB-B0350DAEF15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3432" y="4274373"/>
            <a:ext cx="520174" cy="520174"/>
          </a:xfrm>
          <a:prstGeom prst="rect">
            <a:avLst/>
          </a:prstGeom>
        </p:spPr>
      </p:pic>
      <p:pic>
        <p:nvPicPr>
          <p:cNvPr id="42" name="图形 41">
            <a:extLst>
              <a:ext uri="{FF2B5EF4-FFF2-40B4-BE49-F238E27FC236}">
                <a16:creationId xmlns:a16="http://schemas.microsoft.com/office/drawing/2014/main" id="{C0691DB6-812F-0A08-F58B-CDFE925D08F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089088" y="4341026"/>
            <a:ext cx="727057" cy="581646"/>
          </a:xfrm>
          <a:prstGeom prst="rect">
            <a:avLst/>
          </a:prstGeom>
        </p:spPr>
      </p:pic>
      <p:pic>
        <p:nvPicPr>
          <p:cNvPr id="50" name="图形 49">
            <a:extLst>
              <a:ext uri="{FF2B5EF4-FFF2-40B4-BE49-F238E27FC236}">
                <a16:creationId xmlns:a16="http://schemas.microsoft.com/office/drawing/2014/main" id="{79B5D71A-3A41-6704-7DA7-E899C2AC047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055733" y="4409484"/>
            <a:ext cx="462698" cy="462698"/>
          </a:xfrm>
          <a:prstGeom prst="rect">
            <a:avLst/>
          </a:prstGeom>
        </p:spPr>
      </p:pic>
      <p:sp>
        <p:nvSpPr>
          <p:cNvPr id="51" name="文本框 50">
            <a:extLst>
              <a:ext uri="{FF2B5EF4-FFF2-40B4-BE49-F238E27FC236}">
                <a16:creationId xmlns:a16="http://schemas.microsoft.com/office/drawing/2014/main" id="{09CBAFC4-BD21-BB8B-98AC-7E0DF03388E4}"/>
              </a:ext>
            </a:extLst>
          </p:cNvPr>
          <p:cNvSpPr txBox="1"/>
          <p:nvPr/>
        </p:nvSpPr>
        <p:spPr>
          <a:xfrm>
            <a:off x="3353171" y="4144736"/>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4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撤稿论文生存时滞分布</a:t>
            </a:r>
          </a:p>
        </p:txBody>
      </p:sp>
    </p:spTree>
    <p:extLst>
      <p:ext uri="{BB962C8B-B14F-4D97-AF65-F5344CB8AC3E}">
        <p14:creationId xmlns:p14="http://schemas.microsoft.com/office/powerpoint/2010/main" val="2914545538"/>
      </p:ext>
    </p:extLst>
  </p:cSld>
  <p:clrMapOvr>
    <a:masterClrMapping/>
  </p:clrMapOvr>
  <mc:AlternateContent xmlns:mc="http://schemas.openxmlformats.org/markup-compatibility/2006">
    <mc:Choice xmlns:p14="http://schemas.microsoft.com/office/powerpoint/2010/main" Requires="p14">
      <p:transition p14:dur="10" advTm="11964"/>
    </mc:Choice>
    <mc:Fallback>
      <p:transition advTm="11964"/>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51811-5057-C150-ADE7-3DE144FD5F01}"/>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C23DBB5D-B6FF-0321-4955-A0EA7DAA4066}"/>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4E4D8C23-B486-AE87-8DDE-6B6FE544190C}"/>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2318DC81-3D22-3C41-6FC7-E82FCDDFFB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7C7DCDB5-5590-32F1-0E36-5450B256B548}"/>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51EAA609-EE22-ED7B-0751-A1C5AE0FB905}"/>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3.3 </a:t>
            </a:r>
            <a:r>
              <a:rPr lang="zh-CN" altLang="en-US" sz="2800" b="1" dirty="0">
                <a:solidFill>
                  <a:srgbClr val="002060"/>
                </a:solidFill>
                <a:latin typeface="+mn-ea"/>
              </a:rPr>
              <a:t>团队特征</a:t>
            </a:r>
          </a:p>
        </p:txBody>
      </p:sp>
      <p:sp>
        <p:nvSpPr>
          <p:cNvPr id="14" name="文本框 13">
            <a:extLst>
              <a:ext uri="{FF2B5EF4-FFF2-40B4-BE49-F238E27FC236}">
                <a16:creationId xmlns:a16="http://schemas.microsoft.com/office/drawing/2014/main" id="{5D4C099A-2226-1B67-8E8F-4253DC38D36B}"/>
              </a:ext>
            </a:extLst>
          </p:cNvPr>
          <p:cNvSpPr txBox="1"/>
          <p:nvPr/>
        </p:nvSpPr>
        <p:spPr>
          <a:xfrm>
            <a:off x="2676622" y="4353955"/>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5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不同</a:t>
            </a:r>
            <a:r>
              <a:rPr lang="zh-CN" altLang="en-US" sz="12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sym typeface="+mn-ea"/>
              </a:rPr>
              <a:t>团队规模随时间引用的变化</a:t>
            </a:r>
            <a:endPar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endParaRPr>
          </a:p>
        </p:txBody>
      </p:sp>
      <p:graphicFrame>
        <p:nvGraphicFramePr>
          <p:cNvPr id="2" name="表格 1">
            <a:extLst>
              <a:ext uri="{FF2B5EF4-FFF2-40B4-BE49-F238E27FC236}">
                <a16:creationId xmlns:a16="http://schemas.microsoft.com/office/drawing/2014/main" id="{3B1FEF2F-D92A-7F94-F020-EAB8162BEF57}"/>
              </a:ext>
            </a:extLst>
          </p:cNvPr>
          <p:cNvGraphicFramePr>
            <a:graphicFrameLocks noGrp="1"/>
          </p:cNvGraphicFramePr>
          <p:nvPr>
            <p:extLst>
              <p:ext uri="{D42A27DB-BD31-4B8C-83A1-F6EECF244321}">
                <p14:modId xmlns:p14="http://schemas.microsoft.com/office/powerpoint/2010/main" val="433028842"/>
              </p:ext>
            </p:extLst>
          </p:nvPr>
        </p:nvGraphicFramePr>
        <p:xfrm>
          <a:off x="464632" y="4750182"/>
          <a:ext cx="2519388" cy="1531462"/>
        </p:xfrm>
        <a:graphic>
          <a:graphicData uri="http://schemas.openxmlformats.org/drawingml/2006/table">
            <a:tbl>
              <a:tblPr firstRow="1" bandRow="1">
                <a:tableStyleId>{5C22544A-7EE6-4342-B048-85BDC9FD1C3A}</a:tableStyleId>
              </a:tblPr>
              <a:tblGrid>
                <a:gridCol w="1209153">
                  <a:extLst>
                    <a:ext uri="{9D8B030D-6E8A-4147-A177-3AD203B41FA5}">
                      <a16:colId xmlns:a16="http://schemas.microsoft.com/office/drawing/2014/main" val="20000"/>
                    </a:ext>
                  </a:extLst>
                </a:gridCol>
                <a:gridCol w="1310235">
                  <a:extLst>
                    <a:ext uri="{9D8B030D-6E8A-4147-A177-3AD203B41FA5}">
                      <a16:colId xmlns:a16="http://schemas.microsoft.com/office/drawing/2014/main" val="20001"/>
                    </a:ext>
                  </a:extLst>
                </a:gridCol>
              </a:tblGrid>
              <a:tr h="314884">
                <a:tc>
                  <a:txBody>
                    <a:bodyPr/>
                    <a:lstStyle/>
                    <a:p>
                      <a:pPr algn="ctr"/>
                      <a:r>
                        <a:rPr lang="zh-CN" altLang="en-US" dirty="0"/>
                        <a:t>撤稿论文</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占比</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10000"/>
                  </a:ext>
                </a:extLst>
              </a:tr>
              <a:tr h="314884">
                <a:tc>
                  <a:txBody>
                    <a:bodyPr/>
                    <a:lstStyle/>
                    <a:p>
                      <a:pPr algn="ctr"/>
                      <a:r>
                        <a:rPr lang="zh-CN" altLang="en-US" dirty="0">
                          <a:highlight>
                            <a:srgbClr val="FFFFFF"/>
                          </a:highlight>
                        </a:rPr>
                        <a:t>小团队</a:t>
                      </a: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pPr>
                      <a:r>
                        <a:rPr lang="en-US" altLang="zh-CN" sz="1800" b="1" kern="1200" dirty="0">
                          <a:solidFill>
                            <a:schemeClr val="accent1"/>
                          </a:solidFill>
                          <a:latin typeface="Times New Roman" panose="02020603050405020304" pitchFamily="18" charset="0"/>
                          <a:ea typeface="+mn-ea"/>
                          <a:cs typeface="Times New Roman" panose="02020603050405020304" pitchFamily="18" charset="0"/>
                        </a:rPr>
                        <a:t>50.1%</a:t>
                      </a:r>
                      <a:endParaRPr lang="zh-CN" altLang="en-US" sz="1800" b="1" kern="1200" dirty="0">
                        <a:solidFill>
                          <a:schemeClr val="accent1"/>
                        </a:solidFill>
                        <a:latin typeface="Times New Roman" panose="02020603050405020304" pitchFamily="18" charset="0"/>
                        <a:ea typeface="+mn-ea"/>
                        <a:cs typeface="Times New Roman" panose="02020603050405020304" pitchFamily="18" charset="0"/>
                      </a:endParaRP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14884">
                <a:tc>
                  <a:txBody>
                    <a:bodyPr/>
                    <a:lstStyle/>
                    <a:p>
                      <a:pPr algn="ctr"/>
                      <a:r>
                        <a:rPr lang="zh-CN" altLang="en-US" dirty="0">
                          <a:highlight>
                            <a:srgbClr val="FFFFFF"/>
                          </a:highlight>
                        </a:rPr>
                        <a:t>中团队</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pPr>
                      <a:r>
                        <a:rPr lang="en-US" altLang="zh-CN" sz="1800" b="1" kern="1200" dirty="0">
                          <a:solidFill>
                            <a:schemeClr val="accent1"/>
                          </a:solidFill>
                          <a:latin typeface="Times New Roman" panose="02020603050405020304" pitchFamily="18" charset="0"/>
                          <a:ea typeface="+mn-ea"/>
                          <a:cs typeface="Times New Roman" panose="02020603050405020304" pitchFamily="18" charset="0"/>
                        </a:rPr>
                        <a:t>32.2%</a:t>
                      </a:r>
                      <a:endParaRPr lang="zh-CN" altLang="en-US" sz="1800" b="1" kern="1200" dirty="0">
                        <a:solidFill>
                          <a:schemeClr val="accent1"/>
                        </a:solidFill>
                        <a:latin typeface="Times New Roman" panose="02020603050405020304" pitchFamily="18" charset="0"/>
                        <a:ea typeface="+mn-ea"/>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34182">
                <a:tc>
                  <a:txBody>
                    <a:bodyPr/>
                    <a:lstStyle/>
                    <a:p>
                      <a:pPr algn="ctr"/>
                      <a:r>
                        <a:rPr lang="zh-CN" altLang="en-US" dirty="0">
                          <a:highlight>
                            <a:srgbClr val="FFFFFF"/>
                          </a:highlight>
                        </a:rPr>
                        <a:t>大团队</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pPr>
                      <a:r>
                        <a:rPr lang="en-US" altLang="zh-CN" sz="1800" b="1" kern="1200" dirty="0">
                          <a:solidFill>
                            <a:schemeClr val="accent1"/>
                          </a:solidFill>
                          <a:latin typeface="Times New Roman" panose="02020603050405020304" pitchFamily="18" charset="0"/>
                          <a:ea typeface="+mn-ea"/>
                          <a:cs typeface="Times New Roman" panose="02020603050405020304" pitchFamily="18" charset="0"/>
                        </a:rPr>
                        <a:t>17.7%</a:t>
                      </a:r>
                      <a:endParaRPr lang="zh-CN" altLang="en-US" sz="1800" b="1" kern="1200" dirty="0">
                        <a:solidFill>
                          <a:schemeClr val="accent1"/>
                        </a:solidFill>
                        <a:latin typeface="Times New Roman" panose="02020603050405020304" pitchFamily="18" charset="0"/>
                        <a:ea typeface="+mn-ea"/>
                        <a:cs typeface="Times New Roman" panose="02020603050405020304" pitchFamily="18"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graphicFrame>
        <p:nvGraphicFramePr>
          <p:cNvPr id="3" name="表格 2">
            <a:extLst>
              <a:ext uri="{FF2B5EF4-FFF2-40B4-BE49-F238E27FC236}">
                <a16:creationId xmlns:a16="http://schemas.microsoft.com/office/drawing/2014/main" id="{E6E546B2-7D61-AD86-BDB9-A7B4D6FEC37F}"/>
              </a:ext>
            </a:extLst>
          </p:cNvPr>
          <p:cNvGraphicFramePr>
            <a:graphicFrameLocks noGrp="1"/>
          </p:cNvGraphicFramePr>
          <p:nvPr>
            <p:extLst>
              <p:ext uri="{D42A27DB-BD31-4B8C-83A1-F6EECF244321}">
                <p14:modId xmlns:p14="http://schemas.microsoft.com/office/powerpoint/2010/main" val="375729011"/>
              </p:ext>
            </p:extLst>
          </p:nvPr>
        </p:nvGraphicFramePr>
        <p:xfrm>
          <a:off x="2984020" y="4750182"/>
          <a:ext cx="2519388" cy="1531462"/>
        </p:xfrm>
        <a:graphic>
          <a:graphicData uri="http://schemas.openxmlformats.org/drawingml/2006/table">
            <a:tbl>
              <a:tblPr firstRow="1" bandRow="1">
                <a:tableStyleId>{5C22544A-7EE6-4342-B048-85BDC9FD1C3A}</a:tableStyleId>
              </a:tblPr>
              <a:tblGrid>
                <a:gridCol w="1209153">
                  <a:extLst>
                    <a:ext uri="{9D8B030D-6E8A-4147-A177-3AD203B41FA5}">
                      <a16:colId xmlns:a16="http://schemas.microsoft.com/office/drawing/2014/main" val="20000"/>
                    </a:ext>
                  </a:extLst>
                </a:gridCol>
                <a:gridCol w="1310235">
                  <a:extLst>
                    <a:ext uri="{9D8B030D-6E8A-4147-A177-3AD203B41FA5}">
                      <a16:colId xmlns:a16="http://schemas.microsoft.com/office/drawing/2014/main" val="20001"/>
                    </a:ext>
                  </a:extLst>
                </a:gridCol>
              </a:tblGrid>
              <a:tr h="314884">
                <a:tc>
                  <a:txBody>
                    <a:bodyPr/>
                    <a:lstStyle/>
                    <a:p>
                      <a:pPr algn="ctr"/>
                      <a:r>
                        <a:rPr lang="zh-CN" altLang="en-US" dirty="0"/>
                        <a:t>施引论文</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占比</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10000"/>
                  </a:ext>
                </a:extLst>
              </a:tr>
              <a:tr h="314884">
                <a:tc>
                  <a:txBody>
                    <a:bodyPr/>
                    <a:lstStyle/>
                    <a:p>
                      <a:pPr algn="ctr"/>
                      <a:r>
                        <a:rPr lang="zh-CN" altLang="en-US" dirty="0">
                          <a:highlight>
                            <a:srgbClr val="FFFFFF"/>
                          </a:highlight>
                        </a:rPr>
                        <a:t>小团队</a:t>
                      </a: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pPr>
                      <a:r>
                        <a:rPr lang="en-US" altLang="zh-CN" sz="1800" b="1" kern="1200" dirty="0">
                          <a:solidFill>
                            <a:schemeClr val="accent1"/>
                          </a:solidFill>
                          <a:latin typeface="Times New Roman" panose="02020603050405020304" pitchFamily="18" charset="0"/>
                          <a:ea typeface="+mn-ea"/>
                          <a:cs typeface="Times New Roman" panose="02020603050405020304" pitchFamily="18" charset="0"/>
                        </a:rPr>
                        <a:t>33.9%</a:t>
                      </a:r>
                      <a:endParaRPr lang="zh-CN" altLang="en-US" sz="1800" b="1" kern="1200" dirty="0">
                        <a:solidFill>
                          <a:schemeClr val="accent1"/>
                        </a:solidFill>
                        <a:latin typeface="Times New Roman" panose="02020603050405020304" pitchFamily="18" charset="0"/>
                        <a:ea typeface="+mn-ea"/>
                        <a:cs typeface="Times New Roman" panose="02020603050405020304" pitchFamily="18" charset="0"/>
                      </a:endParaRP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14884">
                <a:tc>
                  <a:txBody>
                    <a:bodyPr/>
                    <a:lstStyle/>
                    <a:p>
                      <a:pPr algn="ctr"/>
                      <a:r>
                        <a:rPr lang="zh-CN" altLang="en-US" dirty="0">
                          <a:highlight>
                            <a:srgbClr val="FFFFFF"/>
                          </a:highlight>
                        </a:rPr>
                        <a:t>中团队</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pPr>
                      <a:r>
                        <a:rPr lang="en-US" altLang="zh-CN" sz="1800" b="1" kern="1200" dirty="0">
                          <a:solidFill>
                            <a:schemeClr val="accent1"/>
                          </a:solidFill>
                          <a:latin typeface="Times New Roman" panose="02020603050405020304" pitchFamily="18" charset="0"/>
                          <a:ea typeface="+mn-ea"/>
                          <a:cs typeface="Times New Roman" panose="02020603050405020304" pitchFamily="18" charset="0"/>
                        </a:rPr>
                        <a:t>34.6%</a:t>
                      </a:r>
                      <a:endParaRPr lang="zh-CN" altLang="en-US" sz="1800" b="1" kern="1200" dirty="0">
                        <a:solidFill>
                          <a:schemeClr val="accent1"/>
                        </a:solidFill>
                        <a:latin typeface="Times New Roman" panose="02020603050405020304" pitchFamily="18" charset="0"/>
                        <a:ea typeface="+mn-ea"/>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34182">
                <a:tc>
                  <a:txBody>
                    <a:bodyPr/>
                    <a:lstStyle/>
                    <a:p>
                      <a:pPr algn="ctr"/>
                      <a:r>
                        <a:rPr lang="zh-CN" altLang="en-US" dirty="0">
                          <a:highlight>
                            <a:srgbClr val="FFFFFF"/>
                          </a:highlight>
                        </a:rPr>
                        <a:t>大团队</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pPr>
                      <a:r>
                        <a:rPr lang="en-US" altLang="zh-CN" sz="1800" b="1" kern="1200" dirty="0">
                          <a:solidFill>
                            <a:schemeClr val="accent1"/>
                          </a:solidFill>
                          <a:latin typeface="+mn-lt"/>
                          <a:ea typeface="+mn-ea"/>
                          <a:cs typeface="+mn-cs"/>
                        </a:rPr>
                        <a:t> </a:t>
                      </a:r>
                      <a:r>
                        <a:rPr lang="en-US" altLang="zh-CN" sz="1800" b="1" kern="1200" dirty="0">
                          <a:solidFill>
                            <a:schemeClr val="accent1"/>
                          </a:solidFill>
                          <a:latin typeface="Times New Roman" panose="02020603050405020304" pitchFamily="18" charset="0"/>
                          <a:ea typeface="+mn-ea"/>
                          <a:cs typeface="Times New Roman" panose="02020603050405020304" pitchFamily="18" charset="0"/>
                        </a:rPr>
                        <a:t>31.5%</a:t>
                      </a:r>
                      <a:endParaRPr lang="zh-CN" altLang="en-US" sz="1800" b="1" kern="1200" dirty="0">
                        <a:solidFill>
                          <a:schemeClr val="accent1"/>
                        </a:solidFill>
                        <a:latin typeface="Times New Roman" panose="02020603050405020304" pitchFamily="18" charset="0"/>
                        <a:ea typeface="+mn-ea"/>
                        <a:cs typeface="Times New Roman" panose="02020603050405020304" pitchFamily="18"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sp>
        <p:nvSpPr>
          <p:cNvPr id="8" name="文本框 7">
            <a:extLst>
              <a:ext uri="{FF2B5EF4-FFF2-40B4-BE49-F238E27FC236}">
                <a16:creationId xmlns:a16="http://schemas.microsoft.com/office/drawing/2014/main" id="{47DE4661-2E94-7C87-521E-709CF1DE5907}"/>
              </a:ext>
            </a:extLst>
          </p:cNvPr>
          <p:cNvSpPr txBox="1"/>
          <p:nvPr/>
        </p:nvSpPr>
        <p:spPr>
          <a:xfrm>
            <a:off x="0" y="6608396"/>
            <a:ext cx="8896985" cy="275590"/>
          </a:xfrm>
          <a:prstGeom prst="rect">
            <a:avLst/>
          </a:prstGeom>
          <a:noFill/>
        </p:spPr>
        <p:txBody>
          <a:bodyPr wrap="square" rtlCol="0" anchor="t">
            <a:spAutoFit/>
          </a:bodyPr>
          <a:lstStyle/>
          <a:p>
            <a:r>
              <a:rPr lang="zh-CN" altLang="en-US" sz="1200" b="1" dirty="0">
                <a:latin typeface="Times New Roman" panose="02020603050405020304" pitchFamily="18" charset="0"/>
                <a:cs typeface="Times New Roman" panose="02020603050405020304" pitchFamily="18" charset="0"/>
              </a:rPr>
              <a:t>注</a:t>
            </a:r>
            <a:r>
              <a:rPr lang="zh-CN" altLang="en-US" sz="1200" dirty="0">
                <a:latin typeface="Times New Roman" panose="02020603050405020304" pitchFamily="18" charset="0"/>
                <a:cs typeface="Times New Roman" panose="02020603050405020304" pitchFamily="18" charset="0"/>
              </a:rPr>
              <a:t>：将</a:t>
            </a:r>
            <a:r>
              <a:rPr lang="en-US" altLang="zh-CN" sz="1200" dirty="0">
                <a:latin typeface="Times New Roman" panose="02020603050405020304" pitchFamily="18" charset="0"/>
                <a:cs typeface="Times New Roman" panose="02020603050405020304" pitchFamily="18" charset="0"/>
              </a:rPr>
              <a:t>1-3</a:t>
            </a:r>
            <a:r>
              <a:rPr lang="zh-CN" altLang="en-US" sz="1200" dirty="0">
                <a:latin typeface="Times New Roman" panose="02020603050405020304" pitchFamily="18" charset="0"/>
                <a:cs typeface="Times New Roman" panose="02020603050405020304" pitchFamily="18" charset="0"/>
              </a:rPr>
              <a:t>人的团队划分为小团队，</a:t>
            </a:r>
            <a:r>
              <a:rPr lang="en-US" altLang="zh-CN" sz="1200" dirty="0">
                <a:latin typeface="Times New Roman" panose="02020603050405020304" pitchFamily="18" charset="0"/>
                <a:cs typeface="Times New Roman" panose="02020603050405020304" pitchFamily="18" charset="0"/>
              </a:rPr>
              <a:t>4-6</a:t>
            </a:r>
            <a:r>
              <a:rPr lang="zh-CN" altLang="en-US" sz="1200" dirty="0">
                <a:latin typeface="Times New Roman" panose="02020603050405020304" pitchFamily="18" charset="0"/>
                <a:cs typeface="Times New Roman" panose="02020603050405020304" pitchFamily="18" charset="0"/>
              </a:rPr>
              <a:t>人的团队为中团队，大于等于</a:t>
            </a:r>
            <a:r>
              <a:rPr lang="en-US" altLang="zh-CN" sz="1200" dirty="0">
                <a:latin typeface="Times New Roman" panose="02020603050405020304" pitchFamily="18" charset="0"/>
                <a:cs typeface="Times New Roman" panose="02020603050405020304" pitchFamily="18" charset="0"/>
              </a:rPr>
              <a:t>7</a:t>
            </a:r>
            <a:r>
              <a:rPr lang="zh-CN" altLang="en-US" sz="1200" dirty="0">
                <a:latin typeface="Times New Roman" panose="02020603050405020304" pitchFamily="18" charset="0"/>
                <a:cs typeface="Times New Roman" panose="02020603050405020304" pitchFamily="18" charset="0"/>
              </a:rPr>
              <a:t>人的团队为大团队。</a:t>
            </a:r>
          </a:p>
        </p:txBody>
      </p:sp>
      <p:pic>
        <p:nvPicPr>
          <p:cNvPr id="9" name="图片 8">
            <a:extLst>
              <a:ext uri="{FF2B5EF4-FFF2-40B4-BE49-F238E27FC236}">
                <a16:creationId xmlns:a16="http://schemas.microsoft.com/office/drawing/2014/main" id="{E11AB8F1-6EBC-C0DB-CB0C-B60A75147A1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0888" y="1008172"/>
            <a:ext cx="7576356" cy="3345783"/>
          </a:xfrm>
          <a:prstGeom prst="rect">
            <a:avLst/>
          </a:prstGeom>
          <a:noFill/>
          <a:ln>
            <a:noFill/>
          </a:ln>
        </p:spPr>
      </p:pic>
      <p:pic>
        <p:nvPicPr>
          <p:cNvPr id="11" name="图片 10" descr="中心全名">
            <a:extLst>
              <a:ext uri="{FF2B5EF4-FFF2-40B4-BE49-F238E27FC236}">
                <a16:creationId xmlns:a16="http://schemas.microsoft.com/office/drawing/2014/main" id="{1F429F9C-1C05-1A34-3999-7796DBB679CA}"/>
              </a:ext>
            </a:extLst>
          </p:cNvPr>
          <p:cNvPicPr>
            <a:picLocks noChangeAspect="1"/>
          </p:cNvPicPr>
          <p:nvPr/>
        </p:nvPicPr>
        <p:blipFill>
          <a:blip r:embed="rId5"/>
          <a:stretch>
            <a:fillRect/>
          </a:stretch>
        </p:blipFill>
        <p:spPr>
          <a:xfrm>
            <a:off x="8837509" y="111809"/>
            <a:ext cx="3131820" cy="648970"/>
          </a:xfrm>
          <a:prstGeom prst="rect">
            <a:avLst/>
          </a:prstGeom>
        </p:spPr>
      </p:pic>
      <p:sp>
        <p:nvSpPr>
          <p:cNvPr id="12" name="文本框 11">
            <a:extLst>
              <a:ext uri="{FF2B5EF4-FFF2-40B4-BE49-F238E27FC236}">
                <a16:creationId xmlns:a16="http://schemas.microsoft.com/office/drawing/2014/main" id="{ACE56F69-0E1A-07E7-3DFB-9025087D1D54}"/>
              </a:ext>
            </a:extLst>
          </p:cNvPr>
          <p:cNvSpPr txBox="1"/>
          <p:nvPr/>
        </p:nvSpPr>
        <p:spPr>
          <a:xfrm>
            <a:off x="5601387" y="4643538"/>
            <a:ext cx="6537893" cy="1880579"/>
          </a:xfrm>
          <a:prstGeom prst="rect">
            <a:avLst/>
          </a:prstGeom>
          <a:noFill/>
        </p:spPr>
        <p:txBody>
          <a:bodyPr wrap="square">
            <a:spAutoFit/>
          </a:bodyPr>
          <a:lstStyle/>
          <a:p>
            <a:pPr>
              <a:lnSpc>
                <a:spcPct val="150000"/>
              </a:lnSpc>
            </a:pPr>
            <a:r>
              <a:rPr lang="zh-CN" altLang="en-US" sz="2000" dirty="0">
                <a:latin typeface="Times New Roman" panose="02020603050405020304" pitchFamily="18" charset="0"/>
                <a:ea typeface="宋体" panose="02010600030101010101" pitchFamily="2" charset="-122"/>
              </a:rPr>
              <a:t>被撤稿的论文更可能出自小团队，而大团队在撤稿文献中所占比例较低。小</a:t>
            </a:r>
            <a:r>
              <a:rPr lang="zh-CN" altLang="zh-CN" sz="2000" dirty="0">
                <a:latin typeface="Times New Roman" panose="02020603050405020304" pitchFamily="18" charset="0"/>
                <a:ea typeface="宋体" panose="02010600030101010101" pitchFamily="2" charset="-122"/>
              </a:rPr>
              <a:t>团队在整个观测周期内始终保持最高的累计引用量，累计达到</a:t>
            </a:r>
            <a:r>
              <a:rPr lang="en-US" altLang="zh-CN" sz="2000" dirty="0">
                <a:latin typeface="Times New Roman" panose="02020603050405020304" pitchFamily="18" charset="0"/>
                <a:ea typeface="宋体" panose="02010600030101010101" pitchFamily="2" charset="-122"/>
              </a:rPr>
              <a:t>35</a:t>
            </a:r>
            <a:r>
              <a:rPr lang="zh-CN" altLang="zh-CN" sz="2000" dirty="0">
                <a:latin typeface="Times New Roman" panose="02020603050405020304" pitchFamily="18" charset="0"/>
                <a:ea typeface="宋体" panose="02010600030101010101" pitchFamily="2" charset="-122"/>
              </a:rPr>
              <a:t>万余次，分别比中团队（</a:t>
            </a:r>
            <a:r>
              <a:rPr lang="en-US" altLang="zh-CN" sz="2000" dirty="0">
                <a:latin typeface="Times New Roman" panose="02020603050405020304" pitchFamily="18" charset="0"/>
                <a:ea typeface="宋体" panose="02010600030101010101" pitchFamily="2" charset="-122"/>
              </a:rPr>
              <a:t>33</a:t>
            </a:r>
            <a:r>
              <a:rPr lang="zh-CN" altLang="zh-CN" sz="2000" dirty="0">
                <a:latin typeface="Times New Roman" panose="02020603050405020304" pitchFamily="18" charset="0"/>
                <a:ea typeface="宋体" panose="02010600030101010101" pitchFamily="2" charset="-122"/>
              </a:rPr>
              <a:t>万余次）和</a:t>
            </a:r>
            <a:r>
              <a:rPr lang="zh-CN" altLang="en-US" sz="2000" dirty="0">
                <a:latin typeface="Times New Roman" panose="02020603050405020304" pitchFamily="18" charset="0"/>
                <a:ea typeface="宋体" panose="02010600030101010101" pitchFamily="2" charset="-122"/>
              </a:rPr>
              <a:t>大</a:t>
            </a:r>
            <a:r>
              <a:rPr lang="zh-CN" altLang="zh-CN" sz="2000" dirty="0">
                <a:latin typeface="Times New Roman" panose="02020603050405020304" pitchFamily="18" charset="0"/>
                <a:ea typeface="宋体" panose="02010600030101010101" pitchFamily="2" charset="-122"/>
              </a:rPr>
              <a:t>团队（</a:t>
            </a:r>
            <a:r>
              <a:rPr lang="en-US" altLang="zh-CN" sz="2000" dirty="0">
                <a:latin typeface="Times New Roman" panose="02020603050405020304" pitchFamily="18" charset="0"/>
                <a:ea typeface="宋体" panose="02010600030101010101" pitchFamily="2" charset="-122"/>
              </a:rPr>
              <a:t>30</a:t>
            </a:r>
            <a:r>
              <a:rPr lang="zh-CN" altLang="zh-CN" sz="2000" dirty="0">
                <a:latin typeface="Times New Roman" panose="02020603050405020304" pitchFamily="18" charset="0"/>
                <a:ea typeface="宋体" panose="02010600030101010101" pitchFamily="2" charset="-122"/>
              </a:rPr>
              <a:t>万余次）高出约</a:t>
            </a:r>
            <a:r>
              <a:rPr lang="en-US" altLang="zh-CN" sz="2000" dirty="0">
                <a:latin typeface="Times New Roman" panose="02020603050405020304" pitchFamily="18" charset="0"/>
                <a:ea typeface="宋体" panose="02010600030101010101" pitchFamily="2" charset="-122"/>
              </a:rPr>
              <a:t>6.9%</a:t>
            </a:r>
            <a:r>
              <a:rPr lang="zh-CN" altLang="zh-CN" sz="2000" dirty="0">
                <a:latin typeface="Times New Roman" panose="02020603050405020304" pitchFamily="18" charset="0"/>
                <a:ea typeface="宋体" panose="02010600030101010101" pitchFamily="2" charset="-122"/>
              </a:rPr>
              <a:t>和</a:t>
            </a:r>
            <a:r>
              <a:rPr lang="en-US" altLang="zh-CN" sz="2000" dirty="0">
                <a:latin typeface="Times New Roman" panose="02020603050405020304" pitchFamily="18" charset="0"/>
                <a:ea typeface="宋体" panose="02010600030101010101" pitchFamily="2" charset="-122"/>
              </a:rPr>
              <a:t>16.0%</a:t>
            </a:r>
            <a:r>
              <a:rPr lang="zh-CN" altLang="zh-CN" sz="2000" dirty="0">
                <a:latin typeface="Times New Roman" panose="02020603050405020304" pitchFamily="18" charset="0"/>
                <a:ea typeface="宋体" panose="02010600030101010101" pitchFamily="2" charset="-122"/>
              </a:rPr>
              <a:t>。</a:t>
            </a:r>
            <a:r>
              <a:rPr lang="en-US" altLang="zh-CN" sz="2000" dirty="0">
                <a:latin typeface="Times New Roman" panose="02020603050405020304" pitchFamily="18" charset="0"/>
                <a:ea typeface="宋体" panose="02010600030101010101" pitchFamily="2" charset="-122"/>
              </a:rPr>
              <a:t> </a:t>
            </a:r>
            <a:endParaRPr lang="zh-CN" altLang="en-US" sz="20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434793076"/>
      </p:ext>
    </p:extLst>
  </p:cSld>
  <p:clrMapOvr>
    <a:masterClrMapping/>
  </p:clrMapOvr>
  <mc:AlternateContent xmlns:mc="http://schemas.openxmlformats.org/markup-compatibility/2006">
    <mc:Choice xmlns:p14="http://schemas.microsoft.com/office/powerpoint/2010/main" Requires="p14">
      <p:transition p14:dur="10" advTm="27182"/>
    </mc:Choice>
    <mc:Fallback>
      <p:transition advTm="27182"/>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ECEB4-7684-FAC5-81FB-724D12A24422}"/>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3F3836CC-CD53-2C63-C3FA-91F0B65808B0}"/>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0284DB71-BB90-B59F-1341-720DF91CB239}"/>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129A2509-E4D3-B34C-62FF-AE4A4EE673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7E5DD02C-1134-E80F-F41F-11F8B3C2E8AF}"/>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E05EE53F-22EB-8E3B-0F1E-31CD8A4AFCE8}"/>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3.4 </a:t>
            </a:r>
            <a:r>
              <a:rPr lang="zh-CN" altLang="en-US" sz="2800" b="1" dirty="0">
                <a:solidFill>
                  <a:srgbClr val="002060"/>
                </a:solidFill>
                <a:latin typeface="+mn-ea"/>
              </a:rPr>
              <a:t>国家特征</a:t>
            </a:r>
          </a:p>
        </p:txBody>
      </p:sp>
      <p:sp>
        <p:nvSpPr>
          <p:cNvPr id="14" name="文本框 13">
            <a:extLst>
              <a:ext uri="{FF2B5EF4-FFF2-40B4-BE49-F238E27FC236}">
                <a16:creationId xmlns:a16="http://schemas.microsoft.com/office/drawing/2014/main" id="{91C6F65B-A9D3-FEAA-5F56-E462ABE87B0E}"/>
              </a:ext>
            </a:extLst>
          </p:cNvPr>
          <p:cNvSpPr txBox="1"/>
          <p:nvPr/>
        </p:nvSpPr>
        <p:spPr>
          <a:xfrm>
            <a:off x="526865" y="5219345"/>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sym typeface="+mn-ea"/>
              </a:rPr>
              <a:t>6</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撤稿论文数量及撤稿率分布</a:t>
            </a:r>
          </a:p>
        </p:txBody>
      </p:sp>
      <p:pic>
        <p:nvPicPr>
          <p:cNvPr id="11" name="图片 10" descr="中心全名">
            <a:extLst>
              <a:ext uri="{FF2B5EF4-FFF2-40B4-BE49-F238E27FC236}">
                <a16:creationId xmlns:a16="http://schemas.microsoft.com/office/drawing/2014/main" id="{2253F543-1FEF-CBF1-7FC0-F28150F1EBD4}"/>
              </a:ext>
            </a:extLst>
          </p:cNvPr>
          <p:cNvPicPr>
            <a:picLocks noChangeAspect="1"/>
          </p:cNvPicPr>
          <p:nvPr/>
        </p:nvPicPr>
        <p:blipFill>
          <a:blip r:embed="rId4"/>
          <a:stretch>
            <a:fillRect/>
          </a:stretch>
        </p:blipFill>
        <p:spPr>
          <a:xfrm>
            <a:off x="8837509" y="111809"/>
            <a:ext cx="3131820" cy="648970"/>
          </a:xfrm>
          <a:prstGeom prst="rect">
            <a:avLst/>
          </a:prstGeom>
        </p:spPr>
      </p:pic>
      <p:pic>
        <p:nvPicPr>
          <p:cNvPr id="7" name="图片 6">
            <a:extLst>
              <a:ext uri="{FF2B5EF4-FFF2-40B4-BE49-F238E27FC236}">
                <a16:creationId xmlns:a16="http://schemas.microsoft.com/office/drawing/2014/main" id="{E450E2E4-70D7-2872-3B2B-3D195225E7E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2671" y="1425879"/>
            <a:ext cx="7128077" cy="3186605"/>
          </a:xfrm>
          <a:prstGeom prst="rect">
            <a:avLst/>
          </a:prstGeom>
          <a:noFill/>
        </p:spPr>
      </p:pic>
      <p:pic>
        <p:nvPicPr>
          <p:cNvPr id="13" name="图片 12">
            <a:extLst>
              <a:ext uri="{FF2B5EF4-FFF2-40B4-BE49-F238E27FC236}">
                <a16:creationId xmlns:a16="http://schemas.microsoft.com/office/drawing/2014/main" id="{CA844091-4D5F-9841-139B-222DA0C38880}"/>
              </a:ext>
            </a:extLst>
          </p:cNvPr>
          <p:cNvPicPr>
            <a:picLocks noChangeAspect="1"/>
          </p:cNvPicPr>
          <p:nvPr/>
        </p:nvPicPr>
        <p:blipFill>
          <a:blip r:embed="rId6"/>
          <a:stretch>
            <a:fillRect/>
          </a:stretch>
        </p:blipFill>
        <p:spPr>
          <a:xfrm>
            <a:off x="7522372" y="888063"/>
            <a:ext cx="3371215" cy="4372610"/>
          </a:xfrm>
          <a:prstGeom prst="rect">
            <a:avLst/>
          </a:prstGeom>
        </p:spPr>
      </p:pic>
      <p:sp>
        <p:nvSpPr>
          <p:cNvPr id="15" name="文本框 14">
            <a:extLst>
              <a:ext uri="{FF2B5EF4-FFF2-40B4-BE49-F238E27FC236}">
                <a16:creationId xmlns:a16="http://schemas.microsoft.com/office/drawing/2014/main" id="{7563CE76-1036-7A39-8C00-3C8F2EAD7FC2}"/>
              </a:ext>
            </a:extLst>
          </p:cNvPr>
          <p:cNvSpPr txBox="1"/>
          <p:nvPr/>
        </p:nvSpPr>
        <p:spPr>
          <a:xfrm>
            <a:off x="6380118" y="5260673"/>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sym typeface="+mn-ea"/>
              </a:rPr>
              <a:t>7</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撤稿论文施引论文国家分布</a:t>
            </a:r>
          </a:p>
        </p:txBody>
      </p:sp>
      <p:sp>
        <p:nvSpPr>
          <p:cNvPr id="16" name="文本框 15">
            <a:extLst>
              <a:ext uri="{FF2B5EF4-FFF2-40B4-BE49-F238E27FC236}">
                <a16:creationId xmlns:a16="http://schemas.microsoft.com/office/drawing/2014/main" id="{13FD2BC8-D3E7-9520-4601-7B40EB43E6F4}"/>
              </a:ext>
            </a:extLst>
          </p:cNvPr>
          <p:cNvSpPr txBox="1"/>
          <p:nvPr/>
        </p:nvSpPr>
        <p:spPr>
          <a:xfrm>
            <a:off x="361070" y="5398468"/>
            <a:ext cx="11402389" cy="1346522"/>
          </a:xfrm>
          <a:prstGeom prst="rect">
            <a:avLst/>
          </a:prstGeom>
          <a:noFill/>
        </p:spPr>
        <p:txBody>
          <a:bodyPr wrap="square">
            <a:spAutoFit/>
          </a:bodyPr>
          <a:lstStyle/>
          <a:p>
            <a:pPr>
              <a:lnSpc>
                <a:spcPct val="150000"/>
              </a:lnSpc>
            </a:pPr>
            <a:r>
              <a:rPr lang="zh-CN" altLang="en-US" sz="1400" b="1" dirty="0">
                <a:solidFill>
                  <a:srgbClr val="FF0000"/>
                </a:solidFill>
              </a:rPr>
              <a:t>     </a:t>
            </a:r>
            <a:r>
              <a:rPr lang="zh-CN" altLang="en-US" sz="1400" b="1" dirty="0">
                <a:solidFill>
                  <a:srgbClr val="FF0000"/>
                </a:solidFill>
                <a:latin typeface="宋体" panose="02010600030101010101" pitchFamily="2" charset="-122"/>
                <a:ea typeface="宋体" panose="02010600030101010101" pitchFamily="2" charset="-122"/>
              </a:rPr>
              <a:t>不同国家在撤稿论文数量与撤稿率上存在显著分化</a:t>
            </a:r>
            <a:r>
              <a:rPr lang="zh-CN" altLang="en-US" sz="1400" dirty="0">
                <a:latin typeface="宋体" panose="02010600030101010101" pitchFamily="2" charset="-122"/>
                <a:ea typeface="宋体" panose="02010600030101010101" pitchFamily="2" charset="-122"/>
              </a:rPr>
              <a:t>，中国在两项指标上均处于最高水平，而美国呈现“数量高、撤稿率低”的特征，伊朗和巴基斯坦则表现为“数量较少、撤稿率较高”。</a:t>
            </a:r>
            <a:endParaRPr lang="en-US" altLang="zh-CN" sz="1400" dirty="0">
              <a:latin typeface="宋体" panose="02010600030101010101" pitchFamily="2" charset="-122"/>
              <a:ea typeface="宋体" panose="02010600030101010101" pitchFamily="2" charset="-122"/>
            </a:endParaRPr>
          </a:p>
          <a:p>
            <a:pPr>
              <a:lnSpc>
                <a:spcPct val="150000"/>
              </a:lnSpc>
            </a:pPr>
            <a:r>
              <a:rPr lang="zh-CN" altLang="en-US" sz="1400" b="1" dirty="0">
                <a:solidFill>
                  <a:srgbClr val="FF0000"/>
                </a:solidFill>
                <a:latin typeface="宋体" panose="02010600030101010101" pitchFamily="2" charset="-122"/>
                <a:ea typeface="宋体" panose="02010600030101010101" pitchFamily="2" charset="-122"/>
              </a:rPr>
              <a:t>   撤稿论文施引论文的国家分布同样具有明显层级性</a:t>
            </a:r>
            <a:r>
              <a:rPr lang="zh-CN" altLang="en-US" sz="1400" dirty="0">
                <a:latin typeface="宋体" panose="02010600030101010101" pitchFamily="2" charset="-122"/>
                <a:ea typeface="宋体" panose="02010600030101010101" pitchFamily="2" charset="-122"/>
              </a:rPr>
              <a:t>，中国、美国和印度在施引规模上最为突出，但从相对占比看，中国和印度高于美国，反映出各国在撤稿论文传播与引用上的结构差异。</a:t>
            </a:r>
          </a:p>
        </p:txBody>
      </p:sp>
      <p:pic>
        <p:nvPicPr>
          <p:cNvPr id="22" name="图形 21" descr="菱形 纯色填充">
            <a:extLst>
              <a:ext uri="{FF2B5EF4-FFF2-40B4-BE49-F238E27FC236}">
                <a16:creationId xmlns:a16="http://schemas.microsoft.com/office/drawing/2014/main" id="{409CBFD7-182D-6587-63F0-43E0AA229E9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0358" y="5478186"/>
            <a:ext cx="313014" cy="313014"/>
          </a:xfrm>
          <a:prstGeom prst="rect">
            <a:avLst/>
          </a:prstGeom>
        </p:spPr>
      </p:pic>
      <p:pic>
        <p:nvPicPr>
          <p:cNvPr id="23" name="图形 22" descr="菱形 纯色填充">
            <a:extLst>
              <a:ext uri="{FF2B5EF4-FFF2-40B4-BE49-F238E27FC236}">
                <a16:creationId xmlns:a16="http://schemas.microsoft.com/office/drawing/2014/main" id="{DF4013B2-CFE9-7935-B726-24166736619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61070" y="6111588"/>
            <a:ext cx="313014" cy="313014"/>
          </a:xfrm>
          <a:prstGeom prst="rect">
            <a:avLst/>
          </a:prstGeom>
        </p:spPr>
      </p:pic>
    </p:spTree>
    <p:extLst>
      <p:ext uri="{BB962C8B-B14F-4D97-AF65-F5344CB8AC3E}">
        <p14:creationId xmlns:p14="http://schemas.microsoft.com/office/powerpoint/2010/main" val="3079300839"/>
      </p:ext>
    </p:extLst>
  </p:cSld>
  <p:clrMapOvr>
    <a:masterClrMapping/>
  </p:clrMapOvr>
  <mc:AlternateContent xmlns:mc="http://schemas.openxmlformats.org/markup-compatibility/2006">
    <mc:Choice xmlns:p14="http://schemas.microsoft.com/office/powerpoint/2010/main" Requires="p14">
      <p:transition p14:dur="10" advTm="11003"/>
    </mc:Choice>
    <mc:Fallback>
      <p:transition advTm="11003"/>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83FB4-E156-99D6-506A-BDE434DE00EC}"/>
            </a:ext>
          </a:extLst>
        </p:cNvPr>
        <p:cNvGrpSpPr/>
        <p:nvPr/>
      </p:nvGrpSpPr>
      <p:grpSpPr>
        <a:xfrm>
          <a:off x="0" y="0"/>
          <a:ext cx="0" cy="0"/>
          <a:chOff x="0" y="0"/>
          <a:chExt cx="0" cy="0"/>
        </a:xfrm>
      </p:grpSpPr>
      <p:sp>
        <p:nvSpPr>
          <p:cNvPr id="7" name="Rounded Rectangle 6">
            <a:extLst>
              <a:ext uri="{FF2B5EF4-FFF2-40B4-BE49-F238E27FC236}">
                <a16:creationId xmlns:a16="http://schemas.microsoft.com/office/drawing/2014/main" id="{08FD91D9-DC10-156E-EF33-0A896413E485}"/>
              </a:ext>
            </a:extLst>
          </p:cNvPr>
          <p:cNvSpPr/>
          <p:nvPr/>
        </p:nvSpPr>
        <p:spPr>
          <a:xfrm>
            <a:off x="87630" y="5401994"/>
            <a:ext cx="11952655" cy="1344197"/>
          </a:xfrm>
          <a:prstGeom prst="roundRect">
            <a:avLst/>
          </a:prstGeom>
          <a:solidFill>
            <a:srgbClr val="FFFFFF"/>
          </a:solidFill>
          <a:ln w="12700">
            <a:solidFill>
              <a:srgbClr val="DFE4EC"/>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6" name="组合 5">
            <a:extLst>
              <a:ext uri="{FF2B5EF4-FFF2-40B4-BE49-F238E27FC236}">
                <a16:creationId xmlns:a16="http://schemas.microsoft.com/office/drawing/2014/main" id="{33E23575-F1A8-71C2-EA69-B56DAAE3BED7}"/>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35897703-F1A5-A785-8C88-C9AD73EC2444}"/>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0BB9D5EB-AED5-476D-6FE8-A21BF00AF7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02800E7D-AB67-24E9-6B99-23FC88EBCD5A}"/>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135E202C-D841-A00D-DC32-449AB636D127}"/>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3.5 </a:t>
            </a:r>
            <a:r>
              <a:rPr lang="zh-CN" altLang="en-US" sz="2800" b="1" dirty="0">
                <a:solidFill>
                  <a:srgbClr val="002060"/>
                </a:solidFill>
                <a:latin typeface="+mn-ea"/>
              </a:rPr>
              <a:t>学科分布</a:t>
            </a:r>
          </a:p>
        </p:txBody>
      </p:sp>
      <p:pic>
        <p:nvPicPr>
          <p:cNvPr id="11" name="图片 10" descr="中心全名">
            <a:extLst>
              <a:ext uri="{FF2B5EF4-FFF2-40B4-BE49-F238E27FC236}">
                <a16:creationId xmlns:a16="http://schemas.microsoft.com/office/drawing/2014/main" id="{D98F74A1-3958-E105-219D-D769924D2DC0}"/>
              </a:ext>
            </a:extLst>
          </p:cNvPr>
          <p:cNvPicPr>
            <a:picLocks noChangeAspect="1"/>
          </p:cNvPicPr>
          <p:nvPr/>
        </p:nvPicPr>
        <p:blipFill>
          <a:blip r:embed="rId4"/>
          <a:stretch>
            <a:fillRect/>
          </a:stretch>
        </p:blipFill>
        <p:spPr>
          <a:xfrm>
            <a:off x="8837509" y="111809"/>
            <a:ext cx="3131820" cy="648970"/>
          </a:xfrm>
          <a:prstGeom prst="rect">
            <a:avLst/>
          </a:prstGeom>
        </p:spPr>
      </p:pic>
      <p:pic>
        <p:nvPicPr>
          <p:cNvPr id="2" name="图片 1">
            <a:extLst>
              <a:ext uri="{FF2B5EF4-FFF2-40B4-BE49-F238E27FC236}">
                <a16:creationId xmlns:a16="http://schemas.microsoft.com/office/drawing/2014/main" id="{39E8E8E5-D5DA-BF93-3CED-DCF634A0B2E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2646" y="1004203"/>
            <a:ext cx="9411286" cy="4010546"/>
          </a:xfrm>
          <a:prstGeom prst="rect">
            <a:avLst/>
          </a:prstGeom>
          <a:noFill/>
        </p:spPr>
      </p:pic>
      <p:sp>
        <p:nvSpPr>
          <p:cNvPr id="3" name="文本框 2">
            <a:extLst>
              <a:ext uri="{FF2B5EF4-FFF2-40B4-BE49-F238E27FC236}">
                <a16:creationId xmlns:a16="http://schemas.microsoft.com/office/drawing/2014/main" id="{7769418A-0DBE-08FF-DACF-1E5475B2744E}"/>
              </a:ext>
            </a:extLst>
          </p:cNvPr>
          <p:cNvSpPr txBox="1"/>
          <p:nvPr/>
        </p:nvSpPr>
        <p:spPr>
          <a:xfrm>
            <a:off x="2986112" y="4975544"/>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8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撤稿论文及施引论文</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TOP10</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学科分布</a:t>
            </a:r>
          </a:p>
        </p:txBody>
      </p:sp>
      <p:sp>
        <p:nvSpPr>
          <p:cNvPr id="8" name="文本框 7">
            <a:extLst>
              <a:ext uri="{FF2B5EF4-FFF2-40B4-BE49-F238E27FC236}">
                <a16:creationId xmlns:a16="http://schemas.microsoft.com/office/drawing/2014/main" id="{B640773F-2A30-36FD-D15E-1EA22765E2CF}"/>
              </a:ext>
            </a:extLst>
          </p:cNvPr>
          <p:cNvSpPr txBox="1"/>
          <p:nvPr/>
        </p:nvSpPr>
        <p:spPr>
          <a:xfrm>
            <a:off x="337606" y="5309373"/>
            <a:ext cx="11402389" cy="1418915"/>
          </a:xfrm>
          <a:prstGeom prst="rect">
            <a:avLst/>
          </a:prstGeom>
          <a:noFill/>
        </p:spPr>
        <p:txBody>
          <a:bodyPr wrap="square">
            <a:spAutoFit/>
          </a:bodyPr>
          <a:lstStyle/>
          <a:p>
            <a:pPr>
              <a:lnSpc>
                <a:spcPct val="150000"/>
              </a:lnSpc>
            </a:pPr>
            <a:r>
              <a:rPr lang="zh-CN" altLang="en-US" sz="1400" b="1" dirty="0">
                <a:solidFill>
                  <a:srgbClr val="FF0000"/>
                </a:solidFill>
              </a:rPr>
              <a:t>  </a:t>
            </a:r>
            <a:r>
              <a:rPr lang="zh-CN" altLang="en-US" sz="2000" b="1" dirty="0">
                <a:solidFill>
                  <a:srgbClr val="FF0000"/>
                </a:solidFill>
                <a:latin typeface="Times New Roman" panose="02020603050405020304" pitchFamily="18" charset="0"/>
                <a:ea typeface="宋体" panose="02010600030101010101" pitchFamily="2" charset="-122"/>
              </a:rPr>
              <a:t>撤稿论文与施引论文在学科分布上具有较高一致性</a:t>
            </a:r>
            <a:r>
              <a:rPr lang="zh-CN" altLang="en-US" sz="2000" dirty="0">
                <a:latin typeface="Times New Roman" panose="02020603050405020304" pitchFamily="18" charset="0"/>
                <a:ea typeface="宋体" panose="02010600030101010101" pitchFamily="2" charset="-122"/>
              </a:rPr>
              <a:t>，均主要集中于医学、生物化学和工程学。其中医学和生物化学在两项指标上最为突出。整体来看，各学科分布呈现明显的集中性与层次性，施引论文数量普遍高于撤稿论文数量，但不同学科之间的差距存在显著差异。</a:t>
            </a:r>
          </a:p>
        </p:txBody>
      </p:sp>
    </p:spTree>
    <p:extLst>
      <p:ext uri="{BB962C8B-B14F-4D97-AF65-F5344CB8AC3E}">
        <p14:creationId xmlns:p14="http://schemas.microsoft.com/office/powerpoint/2010/main" val="2547169313"/>
      </p:ext>
    </p:extLst>
  </p:cSld>
  <p:clrMapOvr>
    <a:masterClrMapping/>
  </p:clrMapOvr>
  <mc:AlternateContent xmlns:mc="http://schemas.openxmlformats.org/markup-compatibility/2006">
    <mc:Choice xmlns:p14="http://schemas.microsoft.com/office/powerpoint/2010/main" Requires="p14">
      <p:transition p14:dur="10" advTm="12471"/>
    </mc:Choice>
    <mc:Fallback>
      <p:transition advTm="12471"/>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4317E-3892-B8A2-4602-D2084D3527DB}"/>
            </a:ext>
          </a:extLst>
        </p:cNvPr>
        <p:cNvGrpSpPr/>
        <p:nvPr/>
      </p:nvGrpSpPr>
      <p:grpSpPr>
        <a:xfrm>
          <a:off x="0" y="0"/>
          <a:ext cx="0" cy="0"/>
          <a:chOff x="0" y="0"/>
          <a:chExt cx="0" cy="0"/>
        </a:xfrm>
      </p:grpSpPr>
      <p:sp>
        <p:nvSpPr>
          <p:cNvPr id="3" name="矩形: 圆角 2">
            <a:extLst>
              <a:ext uri="{FF2B5EF4-FFF2-40B4-BE49-F238E27FC236}">
                <a16:creationId xmlns:a16="http://schemas.microsoft.com/office/drawing/2014/main" id="{E487B539-642E-A192-7C23-18A03A43B821}"/>
              </a:ext>
            </a:extLst>
          </p:cNvPr>
          <p:cNvSpPr/>
          <p:nvPr/>
        </p:nvSpPr>
        <p:spPr>
          <a:xfrm>
            <a:off x="347003" y="4703397"/>
            <a:ext cx="11352628" cy="19727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FDECB6A4-D98B-C12D-111E-B0EF0BAD9BA5}"/>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95DA93FB-A064-EA15-2AC8-69633C1A7DC9}"/>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C7C035B5-9DE4-7F0A-157F-2698CDFDE1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3E797753-3C91-CE22-D968-AEB0E37BF313}"/>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83E4434A-A3B6-1321-0FC8-607A73EF7960}"/>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3.6 </a:t>
            </a:r>
            <a:r>
              <a:rPr lang="zh-CN" altLang="en-US" sz="2800" b="1" dirty="0">
                <a:solidFill>
                  <a:srgbClr val="002060"/>
                </a:solidFill>
                <a:latin typeface="+mn-ea"/>
              </a:rPr>
              <a:t>期刊特征</a:t>
            </a:r>
          </a:p>
        </p:txBody>
      </p:sp>
      <p:sp>
        <p:nvSpPr>
          <p:cNvPr id="14" name="文本框 13">
            <a:extLst>
              <a:ext uri="{FF2B5EF4-FFF2-40B4-BE49-F238E27FC236}">
                <a16:creationId xmlns:a16="http://schemas.microsoft.com/office/drawing/2014/main" id="{BDDCEE0B-0358-691A-35A4-9D19A6D151D8}"/>
              </a:ext>
            </a:extLst>
          </p:cNvPr>
          <p:cNvSpPr txBox="1"/>
          <p:nvPr/>
        </p:nvSpPr>
        <p:spPr>
          <a:xfrm>
            <a:off x="3172558" y="4324060"/>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9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撤稿论文</a:t>
            </a:r>
            <a:r>
              <a:rPr lang="zh-CN" altLang="en-US" sz="12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sym typeface="+mn-ea"/>
              </a:rPr>
              <a:t>及其施引论文的分区</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分布</a:t>
            </a:r>
          </a:p>
        </p:txBody>
      </p:sp>
      <p:pic>
        <p:nvPicPr>
          <p:cNvPr id="11" name="图片 10" descr="中心全名">
            <a:extLst>
              <a:ext uri="{FF2B5EF4-FFF2-40B4-BE49-F238E27FC236}">
                <a16:creationId xmlns:a16="http://schemas.microsoft.com/office/drawing/2014/main" id="{4F41AD01-B398-D25E-65E3-74DC2539D16D}"/>
              </a:ext>
            </a:extLst>
          </p:cNvPr>
          <p:cNvPicPr>
            <a:picLocks noChangeAspect="1"/>
          </p:cNvPicPr>
          <p:nvPr/>
        </p:nvPicPr>
        <p:blipFill>
          <a:blip r:embed="rId4"/>
          <a:stretch>
            <a:fillRect/>
          </a:stretch>
        </p:blipFill>
        <p:spPr>
          <a:xfrm>
            <a:off x="8837509" y="111809"/>
            <a:ext cx="3131820" cy="648970"/>
          </a:xfrm>
          <a:prstGeom prst="rect">
            <a:avLst/>
          </a:prstGeom>
        </p:spPr>
      </p:pic>
      <p:pic>
        <p:nvPicPr>
          <p:cNvPr id="2" name="图片 1">
            <a:extLst>
              <a:ext uri="{FF2B5EF4-FFF2-40B4-BE49-F238E27FC236}">
                <a16:creationId xmlns:a16="http://schemas.microsoft.com/office/drawing/2014/main" id="{DDEF26A9-4E76-1C8D-3F08-478C5223FA2F}"/>
              </a:ext>
            </a:extLst>
          </p:cNvPr>
          <p:cNvPicPr>
            <a:picLocks noChangeAspect="1"/>
          </p:cNvPicPr>
          <p:nvPr/>
        </p:nvPicPr>
        <p:blipFill>
          <a:blip r:embed="rId5"/>
          <a:stretch>
            <a:fillRect/>
          </a:stretch>
        </p:blipFill>
        <p:spPr>
          <a:xfrm>
            <a:off x="831059" y="1009791"/>
            <a:ext cx="9934296" cy="3210522"/>
          </a:xfrm>
          <a:prstGeom prst="rect">
            <a:avLst/>
          </a:prstGeom>
        </p:spPr>
      </p:pic>
      <p:sp>
        <p:nvSpPr>
          <p:cNvPr id="7" name="文本框 96">
            <a:extLst>
              <a:ext uri="{FF2B5EF4-FFF2-40B4-BE49-F238E27FC236}">
                <a16:creationId xmlns:a16="http://schemas.microsoft.com/office/drawing/2014/main" id="{204F8131-ACA4-FCE3-F3A6-4E852154B515}"/>
              </a:ext>
            </a:extLst>
          </p:cNvPr>
          <p:cNvSpPr txBox="1"/>
          <p:nvPr/>
        </p:nvSpPr>
        <p:spPr>
          <a:xfrm>
            <a:off x="836109" y="5078703"/>
            <a:ext cx="10519781" cy="1222133"/>
          </a:xfrm>
          <a:prstGeom prst="rect">
            <a:avLst/>
          </a:prstGeom>
          <a:noFill/>
        </p:spPr>
        <p:txBody>
          <a:bodyPr vert="horz" wrap="square" lIns="0" tIns="0" rIns="0" bIns="0"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2000" dirty="0">
                <a:solidFill>
                  <a:prstClr val="black">
                    <a:lumMod val="75000"/>
                    <a:lumOff val="25000"/>
                  </a:prstClr>
                </a:solidFill>
                <a:latin typeface="Microsoft YaHei" panose="020B0503020204020204" pitchFamily="34" charset="-122"/>
                <a:cs typeface="OPPOSans R" panose="00020600040101010101" pitchFamily="18" charset="-122"/>
              </a:rPr>
              <a:t>    </a:t>
            </a:r>
            <a:r>
              <a:rPr lang="zh-CN" altLang="en-US" sz="2000" dirty="0">
                <a:latin typeface="Times New Roman" panose="02020603050405020304" pitchFamily="18" charset="0"/>
                <a:ea typeface="宋体" panose="02010600030101010101" pitchFamily="2" charset="-122"/>
              </a:rPr>
              <a:t>研究发现，</a:t>
            </a:r>
            <a:r>
              <a:rPr lang="en-US"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28%</a:t>
            </a:r>
            <a:r>
              <a:rPr lang="zh-CN" altLang="en-US" sz="2000" dirty="0">
                <a:latin typeface="Times New Roman" panose="02020603050405020304" pitchFamily="18" charset="0"/>
                <a:ea typeface="宋体" panose="02010600030101010101" pitchFamily="2" charset="-122"/>
              </a:rPr>
              <a:t>的撤稿论文集中在</a:t>
            </a:r>
            <a:r>
              <a:rPr lang="en-US" altLang="zh-CN" sz="2000" dirty="0">
                <a:latin typeface="Times New Roman" panose="02020603050405020304" pitchFamily="18" charset="0"/>
                <a:ea typeface="宋体" panose="02010600030101010101" pitchFamily="2" charset="-122"/>
              </a:rPr>
              <a:t>Q1</a:t>
            </a:r>
            <a:r>
              <a:rPr lang="zh-CN" altLang="en-US" sz="2000" dirty="0">
                <a:latin typeface="Times New Roman" panose="02020603050405020304" pitchFamily="18" charset="0"/>
                <a:ea typeface="宋体" panose="02010600030101010101" pitchFamily="2" charset="-122"/>
              </a:rPr>
              <a:t>期刊（主要因抄袭、数据或图像问题），而施引文献也呈现高分区倾向</a:t>
            </a:r>
            <a:r>
              <a:rPr lang="en-US" altLang="zh-CN" sz="2000" dirty="0">
                <a:latin typeface="Times New Roman" panose="02020603050405020304" pitchFamily="18" charset="0"/>
                <a:ea typeface="宋体" panose="02010600030101010101" pitchFamily="2" charset="-122"/>
              </a:rPr>
              <a:t>——</a:t>
            </a:r>
            <a:r>
              <a:rPr lang="en-US"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76</a:t>
            </a:r>
            <a:r>
              <a:rPr lang="en-US" altLang="zh-CN" sz="2000" dirty="0">
                <a:latin typeface="Times New Roman" panose="02020603050405020304" pitchFamily="18" charset="0"/>
                <a:ea typeface="宋体" panose="02010600030101010101" pitchFamily="2" charset="-122"/>
              </a:rPr>
              <a:t>%</a:t>
            </a:r>
            <a:r>
              <a:rPr lang="zh-CN" altLang="en-US" sz="2000" dirty="0">
                <a:latin typeface="Times New Roman" panose="02020603050405020304" pitchFamily="18" charset="0"/>
                <a:ea typeface="宋体" panose="02010600030101010101" pitchFamily="2" charset="-122"/>
              </a:rPr>
              <a:t>来自</a:t>
            </a:r>
            <a:r>
              <a:rPr lang="en-US" altLang="zh-CN" sz="2000" dirty="0">
                <a:latin typeface="Times New Roman" panose="02020603050405020304" pitchFamily="18" charset="0"/>
                <a:ea typeface="宋体" panose="02010600030101010101" pitchFamily="2" charset="-122"/>
              </a:rPr>
              <a:t>Q1/Q2</a:t>
            </a:r>
            <a:r>
              <a:rPr lang="zh-CN" altLang="en-US" sz="2000" dirty="0">
                <a:latin typeface="Times New Roman" panose="02020603050405020304" pitchFamily="18" charset="0"/>
                <a:ea typeface="宋体" panose="02010600030101010101" pitchFamily="2" charset="-122"/>
              </a:rPr>
              <a:t>期刊，且</a:t>
            </a:r>
            <a:r>
              <a:rPr lang="en-US" altLang="zh-CN" sz="2000" dirty="0">
                <a:latin typeface="Times New Roman" panose="02020603050405020304" pitchFamily="18" charset="0"/>
                <a:ea typeface="宋体" panose="02010600030101010101" pitchFamily="2" charset="-122"/>
              </a:rPr>
              <a:t>Q1</a:t>
            </a:r>
            <a:r>
              <a:rPr lang="zh-CN" altLang="en-US" sz="2000" dirty="0">
                <a:latin typeface="Times New Roman" panose="02020603050405020304" pitchFamily="18" charset="0"/>
                <a:ea typeface="宋体" panose="02010600030101010101" pitchFamily="2" charset="-122"/>
              </a:rPr>
              <a:t>期刊最多，</a:t>
            </a:r>
            <a:r>
              <a:rPr lang="zh-CN" altLang="en-US" sz="2000" b="1" dirty="0">
                <a:solidFill>
                  <a:srgbClr val="FF0000"/>
                </a:solidFill>
                <a:latin typeface="Times New Roman" panose="02020603050405020304" pitchFamily="18" charset="0"/>
                <a:ea typeface="宋体" panose="02010600030101010101" pitchFamily="2" charset="-122"/>
              </a:rPr>
              <a:t>说明撤稿论文仍被高水平研究广泛引用</a:t>
            </a:r>
            <a:r>
              <a:rPr lang="zh-CN" altLang="en-US" sz="2000" dirty="0">
                <a:latin typeface="Times New Roman" panose="02020603050405020304" pitchFamily="18" charset="0"/>
                <a:ea typeface="宋体" panose="02010600030101010101" pitchFamily="2" charset="-122"/>
              </a:rPr>
              <a:t>。</a:t>
            </a:r>
            <a:endParaRPr lang="zh-CN" altLang="en-US" sz="1400" dirty="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227819823"/>
      </p:ext>
    </p:extLst>
  </p:cSld>
  <p:clrMapOvr>
    <a:masterClrMapping/>
  </p:clrMapOvr>
  <mc:AlternateContent xmlns:mc="http://schemas.openxmlformats.org/markup-compatibility/2006">
    <mc:Choice xmlns:p14="http://schemas.microsoft.com/office/powerpoint/2010/main" Requires="p14">
      <p:transition p14:dur="10" advTm="15787"/>
    </mc:Choice>
    <mc:Fallback>
      <p:transition advTm="15787"/>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96CD0-E9E8-BC43-9349-673D9C8CC622}"/>
            </a:ext>
          </a:extLst>
        </p:cNvPr>
        <p:cNvGrpSpPr/>
        <p:nvPr/>
      </p:nvGrpSpPr>
      <p:grpSpPr>
        <a:xfrm>
          <a:off x="0" y="0"/>
          <a:ext cx="0" cy="0"/>
          <a:chOff x="0" y="0"/>
          <a:chExt cx="0" cy="0"/>
        </a:xfrm>
      </p:grpSpPr>
      <p:sp>
        <p:nvSpPr>
          <p:cNvPr id="8" name="矩形: 圆角 7">
            <a:extLst>
              <a:ext uri="{FF2B5EF4-FFF2-40B4-BE49-F238E27FC236}">
                <a16:creationId xmlns:a16="http://schemas.microsoft.com/office/drawing/2014/main" id="{ACA08E61-945E-A0D8-53F9-B6EF8B4F052D}"/>
              </a:ext>
            </a:extLst>
          </p:cNvPr>
          <p:cNvSpPr/>
          <p:nvPr/>
        </p:nvSpPr>
        <p:spPr>
          <a:xfrm>
            <a:off x="684628" y="4638253"/>
            <a:ext cx="11080463" cy="19727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198BA8AC-E364-E67A-92F8-C8B58F3C0C78}"/>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707E6616-A1ED-3D46-9D4A-850EE476F66E}"/>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96E77A2E-DC6B-02A6-EFE6-D36DB98586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E598D80E-4960-6E59-ED18-BA10DD87B2A5}"/>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4B915FA8-939A-CB9F-F61D-5C94F4A9661F}"/>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3.6 </a:t>
            </a:r>
            <a:r>
              <a:rPr lang="zh-CN" altLang="en-US" sz="2800" b="1" dirty="0">
                <a:solidFill>
                  <a:srgbClr val="002060"/>
                </a:solidFill>
                <a:latin typeface="+mn-ea"/>
              </a:rPr>
              <a:t>期刊特征</a:t>
            </a:r>
          </a:p>
        </p:txBody>
      </p:sp>
      <p:sp>
        <p:nvSpPr>
          <p:cNvPr id="14" name="文本框 13">
            <a:extLst>
              <a:ext uri="{FF2B5EF4-FFF2-40B4-BE49-F238E27FC236}">
                <a16:creationId xmlns:a16="http://schemas.microsoft.com/office/drawing/2014/main" id="{61B6CE15-C8EB-854B-D0FA-2D7BF2812A35}"/>
              </a:ext>
            </a:extLst>
          </p:cNvPr>
          <p:cNvSpPr txBox="1"/>
          <p:nvPr/>
        </p:nvSpPr>
        <p:spPr>
          <a:xfrm>
            <a:off x="2982400" y="4273987"/>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10 </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不同分区的撤稿论文引用累计图</a:t>
            </a:r>
          </a:p>
        </p:txBody>
      </p:sp>
      <p:pic>
        <p:nvPicPr>
          <p:cNvPr id="11" name="图片 10" descr="中心全名">
            <a:extLst>
              <a:ext uri="{FF2B5EF4-FFF2-40B4-BE49-F238E27FC236}">
                <a16:creationId xmlns:a16="http://schemas.microsoft.com/office/drawing/2014/main" id="{E233B9AC-F37E-A3C3-0CC5-73C34A3FDCD8}"/>
              </a:ext>
            </a:extLst>
          </p:cNvPr>
          <p:cNvPicPr>
            <a:picLocks noChangeAspect="1"/>
          </p:cNvPicPr>
          <p:nvPr/>
        </p:nvPicPr>
        <p:blipFill>
          <a:blip r:embed="rId4"/>
          <a:stretch>
            <a:fillRect/>
          </a:stretch>
        </p:blipFill>
        <p:spPr>
          <a:xfrm>
            <a:off x="8837509" y="111809"/>
            <a:ext cx="3131820" cy="648970"/>
          </a:xfrm>
          <a:prstGeom prst="rect">
            <a:avLst/>
          </a:prstGeom>
        </p:spPr>
      </p:pic>
      <p:pic>
        <p:nvPicPr>
          <p:cNvPr id="3" name="图片 2">
            <a:extLst>
              <a:ext uri="{FF2B5EF4-FFF2-40B4-BE49-F238E27FC236}">
                <a16:creationId xmlns:a16="http://schemas.microsoft.com/office/drawing/2014/main" id="{933C82C2-887E-8BC3-FDB8-B91851255E0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69256" y="1154136"/>
            <a:ext cx="9833316" cy="3142035"/>
          </a:xfrm>
          <a:prstGeom prst="rect">
            <a:avLst/>
          </a:prstGeom>
          <a:noFill/>
          <a:ln>
            <a:noFill/>
          </a:ln>
        </p:spPr>
      </p:pic>
      <p:sp>
        <p:nvSpPr>
          <p:cNvPr id="7" name="文本框 6">
            <a:extLst>
              <a:ext uri="{FF2B5EF4-FFF2-40B4-BE49-F238E27FC236}">
                <a16:creationId xmlns:a16="http://schemas.microsoft.com/office/drawing/2014/main" id="{5F6D2CCC-C467-4B2E-EFA9-CA1662B37BB8}"/>
              </a:ext>
            </a:extLst>
          </p:cNvPr>
          <p:cNvSpPr txBox="1"/>
          <p:nvPr/>
        </p:nvSpPr>
        <p:spPr>
          <a:xfrm>
            <a:off x="873860" y="4772181"/>
            <a:ext cx="10701998" cy="1880579"/>
          </a:xfrm>
          <a:prstGeom prst="rect">
            <a:avLst/>
          </a:prstGeom>
          <a:noFill/>
        </p:spPr>
        <p:txBody>
          <a:bodyPr wrap="square">
            <a:spAutoFit/>
          </a:bodyPr>
          <a:lstStyle/>
          <a:p>
            <a:pPr>
              <a:lnSpc>
                <a:spcPct val="150000"/>
              </a:lnSpc>
            </a:pPr>
            <a:r>
              <a:rPr lang="zh-CN" altLang="en-US" dirty="0">
                <a:latin typeface="Times New Roman" panose="02020603050405020304" pitchFamily="18" charset="0"/>
              </a:rPr>
              <a:t>   </a:t>
            </a:r>
            <a:r>
              <a:rPr lang="zh-CN" altLang="en-US" sz="2000" dirty="0">
                <a:latin typeface="Times New Roman" panose="02020603050405020304" pitchFamily="18" charset="0"/>
                <a:ea typeface="宋体" panose="02010600030101010101" pitchFamily="2" charset="-122"/>
              </a:rPr>
              <a:t>对</a:t>
            </a:r>
            <a:r>
              <a:rPr lang="en-US" altLang="zh-CN" sz="2000" dirty="0">
                <a:latin typeface="Times New Roman" panose="02020603050405020304" pitchFamily="18" charset="0"/>
                <a:ea typeface="宋体" panose="02010600030101010101" pitchFamily="2" charset="-122"/>
              </a:rPr>
              <a:t>Q1—Q4</a:t>
            </a:r>
            <a:r>
              <a:rPr lang="zh-CN" altLang="en-US" sz="2000" dirty="0">
                <a:latin typeface="Times New Roman" panose="02020603050405020304" pitchFamily="18" charset="0"/>
                <a:ea typeface="宋体" panose="02010600030101010101" pitchFamily="2" charset="-122"/>
              </a:rPr>
              <a:t>撤稿论文在不同时间阶段的累计被引频次进行了分段测算。各分区在撤稿前阶段被引频次均持续上升，其中</a:t>
            </a:r>
            <a:r>
              <a:rPr lang="en-US" altLang="zh-CN" sz="2000" dirty="0">
                <a:latin typeface="Times New Roman" panose="02020603050405020304" pitchFamily="18" charset="0"/>
                <a:ea typeface="宋体" panose="02010600030101010101" pitchFamily="2" charset="-122"/>
              </a:rPr>
              <a:t>Q1</a:t>
            </a:r>
            <a:r>
              <a:rPr lang="zh-CN" altLang="en-US" sz="2000" dirty="0">
                <a:latin typeface="Times New Roman" panose="02020603050405020304" pitchFamily="18" charset="0"/>
                <a:ea typeface="宋体" panose="02010600030101010101" pitchFamily="2" charset="-122"/>
              </a:rPr>
              <a:t>和</a:t>
            </a:r>
            <a:r>
              <a:rPr lang="en-US" altLang="zh-CN" sz="2000" dirty="0">
                <a:latin typeface="Times New Roman" panose="02020603050405020304" pitchFamily="18" charset="0"/>
                <a:ea typeface="宋体" panose="02010600030101010101" pitchFamily="2" charset="-122"/>
              </a:rPr>
              <a:t>Q2</a:t>
            </a:r>
            <a:r>
              <a:rPr lang="zh-CN" altLang="en-US" sz="2000" dirty="0">
                <a:latin typeface="Times New Roman" panose="02020603050405020304" pitchFamily="18" charset="0"/>
                <a:ea typeface="宋体" panose="02010600030101010101" pitchFamily="2" charset="-122"/>
              </a:rPr>
              <a:t>增长最为显著，累计被引量分别占总量的</a:t>
            </a:r>
            <a:r>
              <a:rPr lang="en-US" altLang="zh-CN" sz="2000" dirty="0">
                <a:latin typeface="Times New Roman" panose="02020603050405020304" pitchFamily="18" charset="0"/>
                <a:ea typeface="宋体" panose="02010600030101010101" pitchFamily="2" charset="-122"/>
              </a:rPr>
              <a:t>53.0%</a:t>
            </a:r>
            <a:r>
              <a:rPr lang="zh-CN" altLang="en-US" sz="2000" dirty="0">
                <a:latin typeface="Times New Roman" panose="02020603050405020304" pitchFamily="18" charset="0"/>
                <a:ea typeface="宋体" panose="02010600030101010101" pitchFamily="2" charset="-122"/>
              </a:rPr>
              <a:t>和</a:t>
            </a:r>
            <a:r>
              <a:rPr lang="en-US" altLang="zh-CN" sz="2000" dirty="0">
                <a:latin typeface="Times New Roman" panose="02020603050405020304" pitchFamily="18" charset="0"/>
                <a:ea typeface="宋体" panose="02010600030101010101" pitchFamily="2" charset="-122"/>
              </a:rPr>
              <a:t>59.3%</a:t>
            </a:r>
            <a:r>
              <a:rPr lang="zh-CN" altLang="en-US" sz="2000" dirty="0">
                <a:latin typeface="Times New Roman" panose="02020603050405020304" pitchFamily="18" charset="0"/>
                <a:ea typeface="宋体" panose="02010600030101010101" pitchFamily="2" charset="-122"/>
              </a:rPr>
              <a:t>。</a:t>
            </a:r>
            <a:endParaRPr lang="en-US" altLang="zh-CN" sz="2000" dirty="0">
              <a:latin typeface="Times New Roman" panose="02020603050405020304" pitchFamily="18" charset="0"/>
              <a:ea typeface="宋体" panose="02010600030101010101" pitchFamily="2" charset="-122"/>
            </a:endParaRPr>
          </a:p>
          <a:p>
            <a:pPr>
              <a:lnSpc>
                <a:spcPct val="150000"/>
              </a:lnSpc>
            </a:pPr>
            <a:r>
              <a:rPr lang="en-US" altLang="zh-CN" sz="2000" dirty="0">
                <a:latin typeface="Times New Roman" panose="02020603050405020304" pitchFamily="18" charset="0"/>
                <a:ea typeface="宋体" panose="02010600030101010101" pitchFamily="2" charset="-122"/>
              </a:rPr>
              <a:t>   </a:t>
            </a:r>
            <a:r>
              <a:rPr lang="zh-CN" altLang="en-US" sz="2000" dirty="0">
                <a:latin typeface="Times New Roman" panose="02020603050405020304" pitchFamily="18" charset="0"/>
                <a:ea typeface="宋体" panose="02010600030101010101" pitchFamily="2" charset="-122"/>
              </a:rPr>
              <a:t>撤稿后第</a:t>
            </a:r>
            <a:r>
              <a:rPr lang="en-US" altLang="zh-CN" sz="2000" dirty="0">
                <a:latin typeface="Times New Roman" panose="02020603050405020304" pitchFamily="18" charset="0"/>
                <a:ea typeface="宋体" panose="02010600030101010101" pitchFamily="2" charset="-122"/>
              </a:rPr>
              <a:t>2—4</a:t>
            </a:r>
            <a:r>
              <a:rPr lang="zh-CN" altLang="en-US" sz="2000" dirty="0">
                <a:latin typeface="Times New Roman" panose="02020603050405020304" pitchFamily="18" charset="0"/>
                <a:ea typeface="宋体" panose="02010600030101010101" pitchFamily="2" charset="-122"/>
              </a:rPr>
              <a:t>年，各分区仍保持增长，但增速明显放缓；撤稿后第</a:t>
            </a:r>
            <a:r>
              <a:rPr lang="en-US" altLang="zh-CN" sz="2000" dirty="0">
                <a:latin typeface="Times New Roman" panose="02020603050405020304" pitchFamily="18" charset="0"/>
                <a:ea typeface="宋体" panose="02010600030101010101" pitchFamily="2" charset="-122"/>
              </a:rPr>
              <a:t>5—7</a:t>
            </a:r>
            <a:r>
              <a:rPr lang="zh-CN" altLang="en-US" sz="2000" dirty="0">
                <a:latin typeface="Times New Roman" panose="02020603050405020304" pitchFamily="18" charset="0"/>
                <a:ea typeface="宋体" panose="02010600030101010101" pitchFamily="2" charset="-122"/>
              </a:rPr>
              <a:t>年，曲线进一步趋于平缓。总体来看，各分区被引曲线均呈现“</a:t>
            </a:r>
            <a:r>
              <a:rPr lang="zh-CN" altLang="en-US" sz="2000" b="1" dirty="0">
                <a:solidFill>
                  <a:srgbClr val="002060"/>
                </a:solidFill>
                <a:latin typeface="Times New Roman" panose="02020603050405020304" pitchFamily="18" charset="0"/>
                <a:ea typeface="宋体" panose="02010600030101010101" pitchFamily="2" charset="-122"/>
              </a:rPr>
              <a:t>前期较快增长、后期逐步放缓</a:t>
            </a:r>
            <a:r>
              <a:rPr lang="zh-CN" altLang="en-US" sz="2000" dirty="0">
                <a:latin typeface="Times New Roman" panose="02020603050405020304" pitchFamily="18" charset="0"/>
                <a:ea typeface="宋体" panose="02010600030101010101" pitchFamily="2" charset="-122"/>
              </a:rPr>
              <a:t>”的演变特征。</a:t>
            </a:r>
          </a:p>
        </p:txBody>
      </p:sp>
    </p:spTree>
    <p:extLst>
      <p:ext uri="{BB962C8B-B14F-4D97-AF65-F5344CB8AC3E}">
        <p14:creationId xmlns:p14="http://schemas.microsoft.com/office/powerpoint/2010/main" val="102216893"/>
      </p:ext>
    </p:extLst>
  </p:cSld>
  <p:clrMapOvr>
    <a:masterClrMapping/>
  </p:clrMapOvr>
  <mc:AlternateContent xmlns:mc="http://schemas.openxmlformats.org/markup-compatibility/2006">
    <mc:Choice xmlns:p14="http://schemas.microsoft.com/office/powerpoint/2010/main" Requires="p14">
      <p:transition p14:dur="10" advTm="19299"/>
    </mc:Choice>
    <mc:Fallback>
      <p:transition advTm="1929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008A5-6771-B669-C8F0-084F3A6703C6}"/>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F780C7B4-AE65-975D-37A2-69D35F245CC6}"/>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6BF11A6D-5CC4-4DF6-0973-7C036C051302}"/>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814E41B6-0189-2D49-2E15-15F8F28BC0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8EEDF3A1-5F32-0414-2B7A-3724B78C0D62}"/>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59471319-88D5-841A-7459-F7C95E733744}"/>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3.6 </a:t>
            </a:r>
            <a:r>
              <a:rPr lang="zh-CN" altLang="en-US" sz="2800" b="1" dirty="0">
                <a:solidFill>
                  <a:srgbClr val="002060"/>
                </a:solidFill>
                <a:latin typeface="+mn-ea"/>
              </a:rPr>
              <a:t>期刊特征</a:t>
            </a:r>
          </a:p>
        </p:txBody>
      </p:sp>
      <p:pic>
        <p:nvPicPr>
          <p:cNvPr id="11" name="图片 10" descr="中心全名">
            <a:extLst>
              <a:ext uri="{FF2B5EF4-FFF2-40B4-BE49-F238E27FC236}">
                <a16:creationId xmlns:a16="http://schemas.microsoft.com/office/drawing/2014/main" id="{FC2F6512-1A99-FE32-161C-D8766EE42B63}"/>
              </a:ext>
            </a:extLst>
          </p:cNvPr>
          <p:cNvPicPr>
            <a:picLocks noChangeAspect="1"/>
          </p:cNvPicPr>
          <p:nvPr/>
        </p:nvPicPr>
        <p:blipFill>
          <a:blip r:embed="rId4"/>
          <a:stretch>
            <a:fillRect/>
          </a:stretch>
        </p:blipFill>
        <p:spPr>
          <a:xfrm>
            <a:off x="8837509" y="111809"/>
            <a:ext cx="3131820" cy="648970"/>
          </a:xfrm>
          <a:prstGeom prst="rect">
            <a:avLst/>
          </a:prstGeom>
        </p:spPr>
      </p:pic>
      <p:pic>
        <p:nvPicPr>
          <p:cNvPr id="8" name="图片 7">
            <a:extLst>
              <a:ext uri="{FF2B5EF4-FFF2-40B4-BE49-F238E27FC236}">
                <a16:creationId xmlns:a16="http://schemas.microsoft.com/office/drawing/2014/main" id="{794DFC40-D7BE-9F29-4A7B-E91550A4F66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2671" y="964817"/>
            <a:ext cx="4880464" cy="3075305"/>
          </a:xfrm>
          <a:prstGeom prst="rect">
            <a:avLst/>
          </a:prstGeom>
          <a:noFill/>
        </p:spPr>
      </p:pic>
      <p:pic>
        <p:nvPicPr>
          <p:cNvPr id="9" name="图片 8">
            <a:extLst>
              <a:ext uri="{FF2B5EF4-FFF2-40B4-BE49-F238E27FC236}">
                <a16:creationId xmlns:a16="http://schemas.microsoft.com/office/drawing/2014/main" id="{A4BAA74A-D240-B0E0-4FBC-E2D611A189D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33625" y="950544"/>
            <a:ext cx="5274310" cy="3116580"/>
          </a:xfrm>
          <a:prstGeom prst="rect">
            <a:avLst/>
          </a:prstGeom>
          <a:noFill/>
          <a:ln>
            <a:noFill/>
          </a:ln>
        </p:spPr>
      </p:pic>
      <p:sp>
        <p:nvSpPr>
          <p:cNvPr id="2" name="文本框 1">
            <a:extLst>
              <a:ext uri="{FF2B5EF4-FFF2-40B4-BE49-F238E27FC236}">
                <a16:creationId xmlns:a16="http://schemas.microsoft.com/office/drawing/2014/main" id="{6480A6DE-5BFB-A437-253E-D1A2B88B2653}"/>
              </a:ext>
            </a:extLst>
          </p:cNvPr>
          <p:cNvSpPr txBox="1"/>
          <p:nvPr/>
        </p:nvSpPr>
        <p:spPr>
          <a:xfrm>
            <a:off x="-358432" y="4072890"/>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11 </a:t>
            </a:r>
            <a:r>
              <a:rPr lang="en-US" altLang="zh-CN" sz="12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q</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差分布</a:t>
            </a:r>
          </a:p>
        </p:txBody>
      </p:sp>
      <p:sp>
        <p:nvSpPr>
          <p:cNvPr id="7" name="文本框 6">
            <a:extLst>
              <a:ext uri="{FF2B5EF4-FFF2-40B4-BE49-F238E27FC236}">
                <a16:creationId xmlns:a16="http://schemas.microsoft.com/office/drawing/2014/main" id="{BC9E26F5-9A20-1043-0D8F-33B27D69CDBD}"/>
              </a:ext>
            </a:extLst>
          </p:cNvPr>
          <p:cNvSpPr txBox="1"/>
          <p:nvPr/>
        </p:nvSpPr>
        <p:spPr>
          <a:xfrm>
            <a:off x="5873329" y="4023677"/>
            <a:ext cx="6096000" cy="275590"/>
          </a:xfrm>
          <a:prstGeom prst="rect">
            <a:avLst/>
          </a:prstGeom>
          <a:noFill/>
        </p:spPr>
        <p:txBody>
          <a:bodyPr wrap="square" rtlCol="0" anchor="t">
            <a:spAutoFit/>
          </a:bodyPr>
          <a:lstStyle/>
          <a:p>
            <a:pPr algn="ct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图</a:t>
            </a:r>
            <a:r>
              <a:rPr lang="en-US" altLang="zh-CN"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12 </a:t>
            </a:r>
            <a:r>
              <a:rPr lang="en-US" altLang="zh-CN" sz="1200" b="1" i="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q</a:t>
            </a:r>
            <a:r>
              <a:rPr lang="zh-CN" altLang="en-US" sz="1200" b="1"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sym typeface="+mn-ea"/>
              </a:rPr>
              <a:t>差随时间分布</a:t>
            </a:r>
          </a:p>
        </p:txBody>
      </p:sp>
      <p:sp>
        <p:nvSpPr>
          <p:cNvPr id="3" name="矩形: 圆角 2">
            <a:extLst>
              <a:ext uri="{FF2B5EF4-FFF2-40B4-BE49-F238E27FC236}">
                <a16:creationId xmlns:a16="http://schemas.microsoft.com/office/drawing/2014/main" id="{70F7A3EE-7B34-BFF2-3CB1-02D87B20A30D}"/>
              </a:ext>
            </a:extLst>
          </p:cNvPr>
          <p:cNvSpPr/>
          <p:nvPr/>
        </p:nvSpPr>
        <p:spPr>
          <a:xfrm>
            <a:off x="3623434" y="4067124"/>
            <a:ext cx="4338880" cy="389838"/>
          </a:xfrm>
          <a:prstGeom prst="round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b="1" i="1" dirty="0">
                <a:solidFill>
                  <a:schemeClr val="tx1"/>
                </a:solidFill>
                <a:latin typeface="+mj-ea"/>
                <a:ea typeface="+mj-ea"/>
              </a:rPr>
              <a:t>q </a:t>
            </a:r>
            <a:r>
              <a:rPr lang="zh-CN" altLang="en-US" sz="2000" b="1" dirty="0">
                <a:solidFill>
                  <a:schemeClr val="tx1"/>
                </a:solidFill>
                <a:latin typeface="+mj-ea"/>
                <a:ea typeface="+mj-ea"/>
              </a:rPr>
              <a:t>差</a:t>
            </a:r>
            <a:r>
              <a:rPr lang="en-US" altLang="zh-CN" sz="2000" b="1" dirty="0">
                <a:solidFill>
                  <a:schemeClr val="tx1"/>
                </a:solidFill>
                <a:latin typeface="+mj-ea"/>
                <a:ea typeface="+mj-ea"/>
              </a:rPr>
              <a:t>=</a:t>
            </a:r>
            <a:r>
              <a:rPr lang="zh-CN" altLang="en-US" sz="2000" b="1" dirty="0">
                <a:solidFill>
                  <a:schemeClr val="tx1"/>
                </a:solidFill>
                <a:latin typeface="+mj-ea"/>
                <a:ea typeface="+mj-ea"/>
              </a:rPr>
              <a:t>施引论文分区</a:t>
            </a:r>
            <a:r>
              <a:rPr lang="en-US" altLang="zh-CN" sz="2000" b="1" dirty="0">
                <a:solidFill>
                  <a:schemeClr val="tx1"/>
                </a:solidFill>
                <a:latin typeface="+mj-ea"/>
                <a:ea typeface="+mj-ea"/>
              </a:rPr>
              <a:t>-</a:t>
            </a:r>
            <a:r>
              <a:rPr lang="zh-CN" altLang="en-US" sz="2000" b="1" dirty="0">
                <a:solidFill>
                  <a:schemeClr val="tx1"/>
                </a:solidFill>
                <a:latin typeface="+mj-ea"/>
                <a:ea typeface="+mj-ea"/>
              </a:rPr>
              <a:t>撤稿论文分区</a:t>
            </a:r>
          </a:p>
        </p:txBody>
      </p:sp>
      <p:sp>
        <p:nvSpPr>
          <p:cNvPr id="12" name="矩形: 圆角 11">
            <a:extLst>
              <a:ext uri="{FF2B5EF4-FFF2-40B4-BE49-F238E27FC236}">
                <a16:creationId xmlns:a16="http://schemas.microsoft.com/office/drawing/2014/main" id="{DF894FA7-8C28-013A-1E5C-2D424CDCB00D}"/>
              </a:ext>
            </a:extLst>
          </p:cNvPr>
          <p:cNvSpPr/>
          <p:nvPr/>
        </p:nvSpPr>
        <p:spPr>
          <a:xfrm>
            <a:off x="726830" y="4590757"/>
            <a:ext cx="10921219" cy="219575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285750">
              <a:lnSpc>
                <a:spcPct val="150000"/>
              </a:lnSpc>
              <a:buFont typeface="Arial" panose="020B0604020202020204" pitchFamily="34" charset="0"/>
              <a:buChar char="•"/>
            </a:pPr>
            <a:r>
              <a:rPr lang="zh-CN" altLang="en-US" sz="2000" dirty="0">
                <a:solidFill>
                  <a:schemeClr val="tx1"/>
                </a:solidFill>
                <a:latin typeface="Times New Roman" panose="02020603050405020304" pitchFamily="18" charset="0"/>
                <a:ea typeface="宋体" panose="02010600030101010101" pitchFamily="2" charset="-122"/>
              </a:rPr>
              <a:t>以</a:t>
            </a:r>
            <a:r>
              <a:rPr lang="en-US" altLang="zh-CN" sz="2000" dirty="0">
                <a:solidFill>
                  <a:schemeClr val="tx1"/>
                </a:solidFill>
                <a:latin typeface="Times New Roman" panose="02020603050405020304" pitchFamily="18" charset="0"/>
                <a:ea typeface="宋体" panose="02010600030101010101" pitchFamily="2" charset="-122"/>
              </a:rPr>
              <a:t>JCR</a:t>
            </a:r>
            <a:r>
              <a:rPr lang="zh-CN" altLang="en-US" sz="2000" dirty="0">
                <a:solidFill>
                  <a:schemeClr val="tx1"/>
                </a:solidFill>
                <a:latin typeface="Times New Roman" panose="02020603050405020304" pitchFamily="18" charset="0"/>
                <a:ea typeface="宋体" panose="02010600030101010101" pitchFamily="2" charset="-122"/>
              </a:rPr>
              <a:t>分区差（</a:t>
            </a:r>
            <a:r>
              <a:rPr lang="en-US" altLang="zh-CN" sz="2000" dirty="0">
                <a:solidFill>
                  <a:schemeClr val="tx1"/>
                </a:solidFill>
                <a:latin typeface="Times New Roman" panose="02020603050405020304" pitchFamily="18" charset="0"/>
                <a:ea typeface="宋体" panose="02010600030101010101" pitchFamily="2" charset="-122"/>
              </a:rPr>
              <a:t>q</a:t>
            </a:r>
            <a:r>
              <a:rPr lang="zh-CN" altLang="en-US" sz="2000" dirty="0">
                <a:solidFill>
                  <a:schemeClr val="tx1"/>
                </a:solidFill>
                <a:latin typeface="Times New Roman" panose="02020603050405020304" pitchFamily="18" charset="0"/>
                <a:ea typeface="宋体" panose="02010600030101010101" pitchFamily="2" charset="-122"/>
              </a:rPr>
              <a:t>差）衡量撤稿论文在不同学术层级间的传播流向</a:t>
            </a:r>
            <a:br>
              <a:rPr lang="zh-CN" altLang="en-US" sz="2000" dirty="0">
                <a:solidFill>
                  <a:schemeClr val="tx1"/>
                </a:solidFill>
                <a:latin typeface="Times New Roman" panose="02020603050405020304" pitchFamily="18" charset="0"/>
                <a:ea typeface="宋体" panose="02010600030101010101" pitchFamily="2" charset="-122"/>
              </a:rPr>
            </a:br>
            <a:r>
              <a:rPr lang="en-US" altLang="zh-CN" sz="2000" dirty="0">
                <a:solidFill>
                  <a:schemeClr val="tx1"/>
                </a:solidFill>
                <a:latin typeface="Times New Roman" panose="02020603050405020304" pitchFamily="18" charset="0"/>
                <a:ea typeface="宋体" panose="02010600030101010101" pitchFamily="2" charset="-122"/>
              </a:rPr>
              <a:t>• </a:t>
            </a:r>
            <a:r>
              <a:rPr lang="zh-CN" altLang="en-US" sz="2000" b="1" dirty="0">
                <a:solidFill>
                  <a:srgbClr val="002060"/>
                </a:solidFill>
                <a:latin typeface="Times New Roman" panose="02020603050405020304" pitchFamily="18" charset="0"/>
                <a:ea typeface="宋体" panose="02010600030101010101" pitchFamily="2" charset="-122"/>
              </a:rPr>
              <a:t>同层级引用（</a:t>
            </a:r>
            <a:r>
              <a:rPr lang="en-US" altLang="zh-CN" sz="2000" b="1" dirty="0">
                <a:solidFill>
                  <a:srgbClr val="002060"/>
                </a:solidFill>
                <a:latin typeface="Times New Roman" panose="02020603050405020304" pitchFamily="18" charset="0"/>
                <a:ea typeface="宋体" panose="02010600030101010101" pitchFamily="2" charset="-122"/>
              </a:rPr>
              <a:t>q</a:t>
            </a:r>
            <a:r>
              <a:rPr lang="zh-CN" altLang="en-US" sz="2000" b="1" dirty="0">
                <a:solidFill>
                  <a:srgbClr val="002060"/>
                </a:solidFill>
                <a:latin typeface="Times New Roman" panose="02020603050405020304" pitchFamily="18" charset="0"/>
                <a:ea typeface="宋体" panose="02010600030101010101" pitchFamily="2" charset="-122"/>
              </a:rPr>
              <a:t>差</a:t>
            </a:r>
            <a:r>
              <a:rPr lang="en-US" altLang="zh-CN" sz="2000" b="1" dirty="0">
                <a:solidFill>
                  <a:srgbClr val="002060"/>
                </a:solidFill>
                <a:latin typeface="Times New Roman" panose="02020603050405020304" pitchFamily="18" charset="0"/>
                <a:ea typeface="宋体" panose="02010600030101010101" pitchFamily="2" charset="-122"/>
              </a:rPr>
              <a:t>=0</a:t>
            </a:r>
            <a:r>
              <a:rPr lang="zh-CN" altLang="en-US" sz="2000" b="1" dirty="0">
                <a:solidFill>
                  <a:srgbClr val="002060"/>
                </a:solidFill>
                <a:latin typeface="Times New Roman" panose="02020603050405020304" pitchFamily="18" charset="0"/>
                <a:ea typeface="宋体" panose="02010600030101010101" pitchFamily="2" charset="-122"/>
              </a:rPr>
              <a:t>）占比最高</a:t>
            </a:r>
            <a:r>
              <a:rPr lang="zh-CN" altLang="en-US" sz="2000" dirty="0">
                <a:solidFill>
                  <a:schemeClr val="tx1"/>
                </a:solidFill>
                <a:latin typeface="Times New Roman" panose="02020603050405020304" pitchFamily="18" charset="0"/>
                <a:ea typeface="宋体" panose="02010600030101010101" pitchFamily="2" charset="-122"/>
              </a:rPr>
              <a:t>，为</a:t>
            </a:r>
            <a:r>
              <a:rPr lang="en-US" altLang="zh-CN" sz="2000" dirty="0">
                <a:solidFill>
                  <a:schemeClr val="tx1"/>
                </a:solidFill>
                <a:latin typeface="Times New Roman" panose="02020603050405020304" pitchFamily="18" charset="0"/>
                <a:ea typeface="宋体" panose="02010600030101010101" pitchFamily="2" charset="-122"/>
              </a:rPr>
              <a:t>44.5%</a:t>
            </a:r>
            <a:r>
              <a:rPr lang="zh-CN" altLang="en-US" sz="2000" dirty="0">
                <a:solidFill>
                  <a:schemeClr val="tx1"/>
                </a:solidFill>
                <a:latin typeface="Times New Roman" panose="02020603050405020304" pitchFamily="18" charset="0"/>
                <a:ea typeface="宋体" panose="02010600030101010101" pitchFamily="2" charset="-122"/>
              </a:rPr>
              <a:t>，是最主要传播方式</a:t>
            </a:r>
            <a:br>
              <a:rPr lang="zh-CN" altLang="en-US" sz="2000" dirty="0">
                <a:solidFill>
                  <a:schemeClr val="tx1"/>
                </a:solidFill>
                <a:latin typeface="Times New Roman" panose="02020603050405020304" pitchFamily="18" charset="0"/>
                <a:ea typeface="宋体" panose="02010600030101010101" pitchFamily="2" charset="-122"/>
              </a:rPr>
            </a:br>
            <a:r>
              <a:rPr lang="en-US" altLang="zh-CN" sz="2000" dirty="0">
                <a:solidFill>
                  <a:schemeClr val="tx1"/>
                </a:solidFill>
                <a:latin typeface="Times New Roman" panose="02020603050405020304" pitchFamily="18" charset="0"/>
                <a:ea typeface="宋体" panose="02010600030101010101" pitchFamily="2" charset="-122"/>
              </a:rPr>
              <a:t>• </a:t>
            </a:r>
            <a:r>
              <a:rPr lang="zh-CN" altLang="en-US" sz="2000" dirty="0">
                <a:solidFill>
                  <a:schemeClr val="tx1"/>
                </a:solidFill>
                <a:latin typeface="Times New Roman" panose="02020603050405020304" pitchFamily="18" charset="0"/>
                <a:ea typeface="宋体" panose="02010600030101010101" pitchFamily="2" charset="-122"/>
              </a:rPr>
              <a:t>向上引用占比</a:t>
            </a:r>
            <a:r>
              <a:rPr lang="en-US" altLang="zh-CN" sz="2000" b="1" dirty="0">
                <a:solidFill>
                  <a:srgbClr val="FF0000"/>
                </a:solidFill>
                <a:latin typeface="Times New Roman" panose="02020603050405020304" pitchFamily="18" charset="0"/>
                <a:ea typeface="宋体" panose="02010600030101010101" pitchFamily="2" charset="-122"/>
              </a:rPr>
              <a:t>37.3</a:t>
            </a:r>
            <a:r>
              <a:rPr lang="en-US" altLang="zh-CN" sz="2000" dirty="0">
                <a:solidFill>
                  <a:schemeClr val="tx1"/>
                </a:solidFill>
                <a:latin typeface="Times New Roman" panose="02020603050405020304" pitchFamily="18" charset="0"/>
                <a:ea typeface="宋体" panose="02010600030101010101" pitchFamily="2" charset="-122"/>
              </a:rPr>
              <a:t>%</a:t>
            </a:r>
            <a:r>
              <a:rPr lang="zh-CN" altLang="en-US" sz="2000" dirty="0">
                <a:solidFill>
                  <a:schemeClr val="tx1"/>
                </a:solidFill>
                <a:latin typeface="Times New Roman" panose="02020603050405020304" pitchFamily="18" charset="0"/>
                <a:ea typeface="宋体" panose="02010600030101010101" pitchFamily="2" charset="-122"/>
              </a:rPr>
              <a:t>，明显高于向下引用的</a:t>
            </a:r>
            <a:r>
              <a:rPr lang="en-US" altLang="zh-CN" sz="2000" b="1" dirty="0">
                <a:solidFill>
                  <a:srgbClr val="FF0000"/>
                </a:solidFill>
                <a:latin typeface="Times New Roman" panose="02020603050405020304" pitchFamily="18" charset="0"/>
                <a:ea typeface="宋体" panose="02010600030101010101" pitchFamily="2" charset="-122"/>
              </a:rPr>
              <a:t>18.1</a:t>
            </a:r>
            <a:r>
              <a:rPr lang="en-US" altLang="zh-CN" sz="2000" dirty="0">
                <a:solidFill>
                  <a:schemeClr val="tx1"/>
                </a:solidFill>
                <a:latin typeface="Times New Roman" panose="02020603050405020304" pitchFamily="18" charset="0"/>
                <a:ea typeface="宋体" panose="02010600030101010101" pitchFamily="2" charset="-122"/>
              </a:rPr>
              <a:t>%</a:t>
            </a:r>
            <a:br>
              <a:rPr lang="en-US" altLang="zh-CN" sz="2000" dirty="0">
                <a:solidFill>
                  <a:schemeClr val="tx1"/>
                </a:solidFill>
                <a:latin typeface="Times New Roman" panose="02020603050405020304" pitchFamily="18" charset="0"/>
                <a:ea typeface="宋体" panose="02010600030101010101" pitchFamily="2" charset="-122"/>
              </a:rPr>
            </a:br>
            <a:r>
              <a:rPr lang="en-US" altLang="zh-CN" sz="2000" dirty="0">
                <a:solidFill>
                  <a:schemeClr val="tx1"/>
                </a:solidFill>
                <a:latin typeface="Times New Roman" panose="02020603050405020304" pitchFamily="18" charset="0"/>
                <a:ea typeface="宋体" panose="02010600030101010101" pitchFamily="2" charset="-122"/>
              </a:rPr>
              <a:t>• </a:t>
            </a:r>
            <a:r>
              <a:rPr lang="zh-CN" altLang="en-US" sz="2000" dirty="0">
                <a:solidFill>
                  <a:schemeClr val="tx1"/>
                </a:solidFill>
                <a:latin typeface="Times New Roman" panose="02020603050405020304" pitchFamily="18" charset="0"/>
                <a:ea typeface="宋体" panose="02010600030101010101" pitchFamily="2" charset="-122"/>
              </a:rPr>
              <a:t>跨层级引用随分区差距扩大而逐步减少</a:t>
            </a:r>
            <a:br>
              <a:rPr lang="zh-CN" altLang="en-US" sz="2000" dirty="0">
                <a:solidFill>
                  <a:schemeClr val="tx1"/>
                </a:solidFill>
                <a:latin typeface="Times New Roman" panose="02020603050405020304" pitchFamily="18" charset="0"/>
                <a:ea typeface="宋体" panose="02010600030101010101" pitchFamily="2" charset="-122"/>
              </a:rPr>
            </a:br>
            <a:r>
              <a:rPr lang="en-US" altLang="zh-CN" sz="2000" dirty="0">
                <a:solidFill>
                  <a:schemeClr val="tx1"/>
                </a:solidFill>
                <a:latin typeface="Times New Roman" panose="02020603050405020304" pitchFamily="18" charset="0"/>
                <a:ea typeface="宋体" panose="02010600030101010101" pitchFamily="2" charset="-122"/>
              </a:rPr>
              <a:t>• </a:t>
            </a:r>
            <a:r>
              <a:rPr lang="zh-CN" altLang="en-US" sz="2000" dirty="0">
                <a:solidFill>
                  <a:schemeClr val="tx1"/>
                </a:solidFill>
                <a:latin typeface="Times New Roman" panose="02020603050405020304" pitchFamily="18" charset="0"/>
                <a:ea typeface="宋体" panose="02010600030101010101" pitchFamily="2" charset="-122"/>
              </a:rPr>
              <a:t>整体呈现“</a:t>
            </a:r>
            <a:r>
              <a:rPr lang="zh-CN" altLang="en-US" sz="2000" b="1" dirty="0">
                <a:solidFill>
                  <a:srgbClr val="002060"/>
                </a:solidFill>
                <a:latin typeface="Times New Roman" panose="02020603050405020304" pitchFamily="18" charset="0"/>
                <a:ea typeface="宋体" panose="02010600030101010101" pitchFamily="2" charset="-122"/>
              </a:rPr>
              <a:t>同层级传播主导、上下流动非对称</a:t>
            </a:r>
            <a:r>
              <a:rPr lang="zh-CN" altLang="en-US" sz="2000" dirty="0">
                <a:solidFill>
                  <a:schemeClr val="tx1"/>
                </a:solidFill>
                <a:latin typeface="Times New Roman" panose="02020603050405020304" pitchFamily="18" charset="0"/>
                <a:ea typeface="宋体" panose="02010600030101010101" pitchFamily="2" charset="-122"/>
              </a:rPr>
              <a:t>”的分布特征</a:t>
            </a:r>
          </a:p>
        </p:txBody>
      </p:sp>
    </p:spTree>
    <p:extLst>
      <p:ext uri="{BB962C8B-B14F-4D97-AF65-F5344CB8AC3E}">
        <p14:creationId xmlns:p14="http://schemas.microsoft.com/office/powerpoint/2010/main" val="2459441824"/>
      </p:ext>
    </p:extLst>
  </p:cSld>
  <p:clrMapOvr>
    <a:masterClrMapping/>
  </p:clrMapOvr>
  <mc:AlternateContent xmlns:mc="http://schemas.openxmlformats.org/markup-compatibility/2006">
    <mc:Choice xmlns:p14="http://schemas.microsoft.com/office/powerpoint/2010/main" Requires="p14">
      <p:transition p14:dur="10" advTm="31837"/>
    </mc:Choice>
    <mc:Fallback>
      <p:transition advTm="3183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25F5E8-6185-6E37-BE4C-72F85AE560A1}"/>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8505F9FE-B36C-733A-1271-940EDF7B8EA3}"/>
              </a:ext>
            </a:extLst>
          </p:cNvPr>
          <p:cNvSpPr/>
          <p:nvPr/>
        </p:nvSpPr>
        <p:spPr>
          <a:xfrm>
            <a:off x="5149955" y="3461825"/>
            <a:ext cx="1576072" cy="923330"/>
          </a:xfrm>
          <a:prstGeom prst="rect">
            <a:avLst/>
          </a:prstGeom>
        </p:spPr>
        <p:txBody>
          <a:bodyPr wrap="none">
            <a:spAutoFit/>
          </a:bodyPr>
          <a:lstStyle/>
          <a:p>
            <a:pP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绪论</a:t>
            </a:r>
          </a:p>
        </p:txBody>
      </p:sp>
      <p:sp>
        <p:nvSpPr>
          <p:cNvPr id="4" name="矩形 3">
            <a:extLst>
              <a:ext uri="{FF2B5EF4-FFF2-40B4-BE49-F238E27FC236}">
                <a16:creationId xmlns:a16="http://schemas.microsoft.com/office/drawing/2014/main" id="{7E70D306-C32B-4595-044C-BC8F1EF5B643}"/>
              </a:ext>
            </a:extLst>
          </p:cNvPr>
          <p:cNvSpPr/>
          <p:nvPr/>
        </p:nvSpPr>
        <p:spPr>
          <a:xfrm>
            <a:off x="2840508" y="4613492"/>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研究背景</a:t>
            </a:r>
          </a:p>
        </p:txBody>
      </p:sp>
      <p:sp>
        <p:nvSpPr>
          <p:cNvPr id="7" name="矩形 6">
            <a:extLst>
              <a:ext uri="{FF2B5EF4-FFF2-40B4-BE49-F238E27FC236}">
                <a16:creationId xmlns:a16="http://schemas.microsoft.com/office/drawing/2014/main" id="{F61F1488-9085-76D5-E67F-34ED1E4F0E6B}"/>
              </a:ext>
            </a:extLst>
          </p:cNvPr>
          <p:cNvSpPr/>
          <p:nvPr/>
        </p:nvSpPr>
        <p:spPr>
          <a:xfrm>
            <a:off x="5021714"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研究内容</a:t>
            </a:r>
          </a:p>
        </p:txBody>
      </p:sp>
      <p:sp>
        <p:nvSpPr>
          <p:cNvPr id="8" name="矩形 7">
            <a:extLst>
              <a:ext uri="{FF2B5EF4-FFF2-40B4-BE49-F238E27FC236}">
                <a16:creationId xmlns:a16="http://schemas.microsoft.com/office/drawing/2014/main" id="{757667E0-F8D7-1595-750F-FF69530BB700}"/>
              </a:ext>
            </a:extLst>
          </p:cNvPr>
          <p:cNvSpPr/>
          <p:nvPr/>
        </p:nvSpPr>
        <p:spPr>
          <a:xfrm>
            <a:off x="7202920"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研究意义</a:t>
            </a:r>
          </a:p>
        </p:txBody>
      </p:sp>
      <p:sp>
        <p:nvSpPr>
          <p:cNvPr id="9" name="Freeform 6">
            <a:extLst>
              <a:ext uri="{FF2B5EF4-FFF2-40B4-BE49-F238E27FC236}">
                <a16:creationId xmlns:a16="http://schemas.microsoft.com/office/drawing/2014/main" id="{01B17008-2257-EDF8-A2C6-486144DFB025}"/>
              </a:ext>
            </a:extLst>
          </p:cNvPr>
          <p:cNvSpPr/>
          <p:nvPr/>
        </p:nvSpPr>
        <p:spPr>
          <a:xfrm>
            <a:off x="0" y="914400"/>
            <a:ext cx="6008095" cy="59436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23F62"/>
              </a:solidFill>
              <a:effectLst/>
              <a:uLnTx/>
              <a:uFillTx/>
              <a:latin typeface="Arial" panose="020B0604020202020204"/>
              <a:ea typeface="微软雅黑" panose="020B0503020204020204" pitchFamily="34" charset="-122"/>
              <a:cs typeface="+mn-ea"/>
              <a:sym typeface="+mn-lt"/>
            </a:endParaRPr>
          </a:p>
        </p:txBody>
      </p:sp>
      <p:pic>
        <p:nvPicPr>
          <p:cNvPr id="10" name="图片 9">
            <a:extLst>
              <a:ext uri="{FF2B5EF4-FFF2-40B4-BE49-F238E27FC236}">
                <a16:creationId xmlns:a16="http://schemas.microsoft.com/office/drawing/2014/main" id="{407CE602-B6AF-A4F3-F036-D76CE954F282}"/>
              </a:ext>
            </a:extLst>
          </p:cNvPr>
          <p:cNvPicPr>
            <a:picLocks noChangeAspect="1"/>
          </p:cNvPicPr>
          <p:nvPr/>
        </p:nvPicPr>
        <p:blipFill>
          <a:blip r:embed="rId3"/>
          <a:stretch>
            <a:fillRect/>
          </a:stretch>
        </p:blipFill>
        <p:spPr>
          <a:xfrm>
            <a:off x="1506055" y="1659733"/>
            <a:ext cx="2668905" cy="2501265"/>
          </a:xfrm>
          <a:prstGeom prst="flowChartConnector">
            <a:avLst/>
          </a:prstGeom>
        </p:spPr>
      </p:pic>
      <p:sp>
        <p:nvSpPr>
          <p:cNvPr id="12" name="Rectangle 11">
            <a:extLst>
              <a:ext uri="{FF2B5EF4-FFF2-40B4-BE49-F238E27FC236}">
                <a16:creationId xmlns:a16="http://schemas.microsoft.com/office/drawing/2014/main" id="{80FD86D4-9E43-D81A-DB46-F7FC550B82D5}"/>
              </a:ext>
            </a:extLst>
          </p:cNvPr>
          <p:cNvSpPr/>
          <p:nvPr/>
        </p:nvSpPr>
        <p:spPr>
          <a:xfrm>
            <a:off x="678013" y="4160998"/>
            <a:ext cx="4271320" cy="674847"/>
          </a:xfrm>
          <a:prstGeom prst="rect">
            <a:avLst/>
          </a:prstGeom>
        </p:spPr>
        <p:txBody>
          <a:bodyPr wrap="square" tIns="72000" bIns="72000" anchor="t" anchorCtr="1">
            <a:spAutoFit/>
          </a:bodyPr>
          <a:lstStyle/>
          <a:p>
            <a:pPr algn="ctr">
              <a:lnSpc>
                <a:spcPct val="150000"/>
              </a:lnSpc>
            </a:pPr>
            <a:r>
              <a:rPr lang="en-US" altLang="zh-CN" sz="2600" b="1" dirty="0">
                <a:solidFill>
                  <a:schemeClr val="bg1"/>
                </a:solidFill>
                <a:latin typeface="微软雅黑" panose="020B0503020204020204" pitchFamily="34" charset="-122"/>
                <a:ea typeface="微软雅黑" panose="020B0503020204020204" pitchFamily="34" charset="-122"/>
                <a:cs typeface="+mn-ea"/>
                <a:sym typeface="+mn-lt"/>
              </a:rPr>
              <a:t>4.</a:t>
            </a:r>
            <a:r>
              <a:rPr lang="zh-CN" altLang="en-US" sz="2600" b="1" dirty="0">
                <a:solidFill>
                  <a:schemeClr val="bg1"/>
                </a:solidFill>
                <a:latin typeface="微软雅黑" panose="020B0503020204020204" pitchFamily="34" charset="-122"/>
                <a:ea typeface="微软雅黑" panose="020B0503020204020204" pitchFamily="34" charset="-122"/>
                <a:cs typeface="+mn-ea"/>
                <a:sym typeface="+mn-lt"/>
              </a:rPr>
              <a:t>数据集构建与特征工程</a:t>
            </a:r>
            <a:endParaRPr lang="zh-CN" altLang="en-US" sz="2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Rectangle 9">
            <a:extLst>
              <a:ext uri="{FF2B5EF4-FFF2-40B4-BE49-F238E27FC236}">
                <a16:creationId xmlns:a16="http://schemas.microsoft.com/office/drawing/2014/main" id="{380851CE-B64C-9BBA-E335-65BC4B757486}"/>
              </a:ext>
            </a:extLst>
          </p:cNvPr>
          <p:cNvSpPr/>
          <p:nvPr/>
        </p:nvSpPr>
        <p:spPr>
          <a:xfrm>
            <a:off x="6008095" y="2910365"/>
            <a:ext cx="5398949" cy="2190051"/>
          </a:xfrm>
          <a:prstGeom prst="rect">
            <a:avLst/>
          </a:prstGeom>
        </p:spPr>
        <p:txBody>
          <a:bodyPr wrap="square">
            <a:noAutofit/>
          </a:bodyPr>
          <a:lstStyle/>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4.1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研究总体设计与框架</a:t>
            </a:r>
          </a:p>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4.2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引文网络数据节点获取</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extLst>
      <p:ext uri="{BB962C8B-B14F-4D97-AF65-F5344CB8AC3E}">
        <p14:creationId xmlns:p14="http://schemas.microsoft.com/office/powerpoint/2010/main" val="1042167477"/>
      </p:ext>
    </p:extLst>
  </p:cSld>
  <p:clrMapOvr>
    <a:masterClrMapping/>
  </p:clrMapOvr>
  <mc:AlternateContent xmlns:mc="http://schemas.openxmlformats.org/markup-compatibility/2006">
    <mc:Choice xmlns:p14="http://schemas.microsoft.com/office/powerpoint/2010/main" Requires="p14">
      <p:transition p14:dur="10" advTm="5211"/>
    </mc:Choice>
    <mc:Fallback>
      <p:transition advTm="5211"/>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FDB65-DE04-AEE7-1B35-AA0175BA0BC5}"/>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DDD5B796-C178-AD68-15AC-69C3EA156802}"/>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8C7B93C1-0FBA-B1EF-20B0-9DF1DF947DB0}"/>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4D7D8CAB-08BE-03C6-6AAA-7D7A4675E6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8AB74192-D3DA-8533-FE58-D4F0EB3820F2}"/>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9A54B8E6-E9F5-7D98-0475-C797C04BAE2F}"/>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4.1 </a:t>
            </a:r>
            <a:r>
              <a:rPr lang="zh-CN" altLang="en-US" sz="2800" b="1" dirty="0">
                <a:solidFill>
                  <a:srgbClr val="002060"/>
                </a:solidFill>
                <a:latin typeface="+mn-ea"/>
              </a:rPr>
              <a:t>撤稿论文存在着网络性聚集风险</a:t>
            </a:r>
          </a:p>
        </p:txBody>
      </p:sp>
      <p:pic>
        <p:nvPicPr>
          <p:cNvPr id="11" name="图片 10" descr="中心全名">
            <a:extLst>
              <a:ext uri="{FF2B5EF4-FFF2-40B4-BE49-F238E27FC236}">
                <a16:creationId xmlns:a16="http://schemas.microsoft.com/office/drawing/2014/main" id="{1AF8AA34-E898-83F9-1E5C-EDCF3F0D2F68}"/>
              </a:ext>
            </a:extLst>
          </p:cNvPr>
          <p:cNvPicPr>
            <a:picLocks noChangeAspect="1"/>
          </p:cNvPicPr>
          <p:nvPr/>
        </p:nvPicPr>
        <p:blipFill>
          <a:blip r:embed="rId4"/>
          <a:stretch>
            <a:fillRect/>
          </a:stretch>
        </p:blipFill>
        <p:spPr>
          <a:xfrm>
            <a:off x="8837509" y="111809"/>
            <a:ext cx="3131820" cy="648970"/>
          </a:xfrm>
          <a:prstGeom prst="rect">
            <a:avLst/>
          </a:prstGeom>
        </p:spPr>
      </p:pic>
      <p:sp>
        <p:nvSpPr>
          <p:cNvPr id="3" name="文本框 2">
            <a:extLst>
              <a:ext uri="{FF2B5EF4-FFF2-40B4-BE49-F238E27FC236}">
                <a16:creationId xmlns:a16="http://schemas.microsoft.com/office/drawing/2014/main" id="{5A841A64-E8C2-1162-8B27-07835B2EBA1B}"/>
              </a:ext>
            </a:extLst>
          </p:cNvPr>
          <p:cNvSpPr txBox="1"/>
          <p:nvPr/>
        </p:nvSpPr>
        <p:spPr>
          <a:xfrm>
            <a:off x="168347" y="869551"/>
            <a:ext cx="11124691" cy="957250"/>
          </a:xfrm>
          <a:prstGeom prst="rect">
            <a:avLst/>
          </a:prstGeom>
          <a:noFill/>
        </p:spPr>
        <p:txBody>
          <a:bodyPr wrap="square">
            <a:spAutoFit/>
          </a:bodyPr>
          <a:lstStyle/>
          <a:p>
            <a:pPr>
              <a:lnSpc>
                <a:spcPct val="150000"/>
              </a:lnSpc>
              <a:buFont typeface="Wingdings" panose="05000000000000000000" pitchFamily="2" charset="2"/>
              <a:buChar char="Ø"/>
            </a:pPr>
            <a:r>
              <a:rPr lang="zh-CN" altLang="en-US"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按撤稿论文施引论文年份占比分层抽样，</a:t>
            </a:r>
            <a:r>
              <a:rPr lang="en-US" altLang="zh-CN"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Python</a:t>
            </a:r>
            <a:r>
              <a:rPr lang="zh-CN" altLang="en-US"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多线程调用</a:t>
            </a:r>
            <a:r>
              <a:rPr lang="en-US" altLang="zh-CN"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OpenAlex API</a:t>
            </a:r>
            <a:r>
              <a:rPr lang="zh-CN" altLang="en-US"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随机游标分页取样，</a:t>
            </a:r>
            <a:r>
              <a:rPr lang="zh-CN"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对照组数据数量与施引论文数量相同</a:t>
            </a:r>
            <a:r>
              <a:rPr lang="zh-CN" altLang="en-US"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，为</a:t>
            </a:r>
            <a:r>
              <a:rPr lang="en-US" altLang="zh-CN"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80</a:t>
            </a:r>
            <a:r>
              <a:rPr lang="zh-CN" altLang="en-US"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万篇左右，包括</a:t>
            </a:r>
            <a:r>
              <a:rPr lang="en-US" altLang="zh-CN"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ID</a:t>
            </a:r>
            <a:r>
              <a:rPr lang="zh-CN" altLang="en-US"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a:t>
            </a:r>
            <a:r>
              <a:rPr lang="en-US" altLang="zh-CN"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DOI</a:t>
            </a:r>
            <a:r>
              <a:rPr lang="zh-CN" altLang="en-US" sz="20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、作者字段。</a:t>
            </a:r>
          </a:p>
        </p:txBody>
      </p:sp>
      <p:sp>
        <p:nvSpPr>
          <p:cNvPr id="12" name="文本框 11">
            <a:extLst>
              <a:ext uri="{FF2B5EF4-FFF2-40B4-BE49-F238E27FC236}">
                <a16:creationId xmlns:a16="http://schemas.microsoft.com/office/drawing/2014/main" id="{3FAD1A21-2AD9-2DCD-99F2-FE1A382429BB}"/>
              </a:ext>
            </a:extLst>
          </p:cNvPr>
          <p:cNvSpPr txBox="1"/>
          <p:nvPr/>
        </p:nvSpPr>
        <p:spPr>
          <a:xfrm>
            <a:off x="2584902" y="6093643"/>
            <a:ext cx="8419377" cy="495585"/>
          </a:xfrm>
          <a:prstGeom prst="rect">
            <a:avLst/>
          </a:prstGeom>
          <a:noFill/>
        </p:spPr>
        <p:txBody>
          <a:bodyPr wrap="square">
            <a:spAutoFit/>
          </a:bodyPr>
          <a:lstStyle/>
          <a:p>
            <a:pPr indent="0">
              <a:lnSpc>
                <a:spcPct val="150000"/>
              </a:lnSpc>
              <a:buFont typeface="Wingdings" panose="05000000000000000000" pitchFamily="2" charset="2"/>
              <a:buNone/>
            </a:pPr>
            <a:r>
              <a:rPr lang="zh-CN" altLang="en-US"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初步统计证明了，与撤稿论文相关的论文成为撤稿论文的概率更大。</a:t>
            </a:r>
          </a:p>
        </p:txBody>
      </p:sp>
      <p:sp>
        <p:nvSpPr>
          <p:cNvPr id="13" name="文本框 12">
            <a:extLst>
              <a:ext uri="{FF2B5EF4-FFF2-40B4-BE49-F238E27FC236}">
                <a16:creationId xmlns:a16="http://schemas.microsoft.com/office/drawing/2014/main" id="{E9EE8397-5736-CD77-4EB0-C04E5FB44215}"/>
              </a:ext>
            </a:extLst>
          </p:cNvPr>
          <p:cNvSpPr txBox="1"/>
          <p:nvPr/>
        </p:nvSpPr>
        <p:spPr>
          <a:xfrm>
            <a:off x="119644" y="4140922"/>
            <a:ext cx="11849685" cy="2304733"/>
          </a:xfrm>
          <a:prstGeom prst="rect">
            <a:avLst/>
          </a:prstGeom>
          <a:noFill/>
        </p:spPr>
        <p:txBody>
          <a:bodyPr wrap="square">
            <a:spAutoFit/>
          </a:bodyPr>
          <a:lstStyle/>
          <a:p>
            <a:pPr indent="0">
              <a:lnSpc>
                <a:spcPct val="150000"/>
              </a:lnSpc>
              <a:buFont typeface="Wingdings" panose="05000000000000000000" pitchFamily="2" charset="2"/>
              <a:buNone/>
            </a:pPr>
            <a:r>
              <a:rPr lang="zh-CN" altLang="en-US" sz="2000" b="1" dirty="0">
                <a:latin typeface="Calibri" panose="020F0502020204030204" charset="0"/>
                <a:ea typeface="SimSun" panose="02010600030101010101" pitchFamily="2" charset="-122"/>
                <a:cs typeface="Times New Roman" panose="02020603050405020304" pitchFamily="18" charset="0"/>
                <a:sym typeface="+mn-ea"/>
              </a:rPr>
              <a:t>①</a:t>
            </a:r>
            <a:r>
              <a:rPr lang="zh-CN" altLang="en-US"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可以观察到，在对照组中，撤稿论文的比例相对较小，仅为</a:t>
            </a:r>
            <a:r>
              <a:rPr lang="en-US" altLang="zh-CN"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0.07%</a:t>
            </a:r>
            <a:r>
              <a:rPr lang="zh-CN" altLang="en-US"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。然而，在撤稿论文的施引</a:t>
            </a:r>
            <a:r>
              <a:rPr lang="zh-CN" altLang="en-US" sz="2000" dirty="0">
                <a:latin typeface="Times New Roman" panose="02020603050405020304" pitchFamily="18" charset="0"/>
                <a:ea typeface="SimSun" panose="02010600030101010101" pitchFamily="2" charset="-122"/>
                <a:cs typeface="Times New Roman" panose="02020603050405020304" pitchFamily="18" charset="0"/>
              </a:rPr>
              <a:t>论文</a:t>
            </a:r>
            <a:r>
              <a:rPr lang="zh-CN" altLang="en-US"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中，这一比例显著提高，达到了</a:t>
            </a:r>
            <a:r>
              <a:rPr lang="en-US" altLang="zh-CN"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1.22%</a:t>
            </a:r>
            <a:r>
              <a:rPr lang="zh-CN" altLang="en-US"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a:t>
            </a:r>
          </a:p>
          <a:p>
            <a:pPr indent="0">
              <a:lnSpc>
                <a:spcPct val="150000"/>
              </a:lnSpc>
              <a:buFont typeface="Wingdings" panose="05000000000000000000" pitchFamily="2" charset="2"/>
              <a:buNone/>
            </a:pPr>
            <a:r>
              <a:rPr lang="zh-CN" altLang="en-US" sz="2000" b="1" dirty="0">
                <a:latin typeface="Calibri" panose="020F0502020204030204" charset="0"/>
                <a:ea typeface="SimSun" panose="02010600030101010101" pitchFamily="2" charset="-122"/>
                <a:cs typeface="Times New Roman" panose="02020603050405020304" pitchFamily="18" charset="0"/>
                <a:sym typeface="+mn-ea"/>
              </a:rPr>
              <a:t>②</a:t>
            </a:r>
            <a:r>
              <a:rPr lang="zh-CN" altLang="en-US"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在拥有撤稿论文的作者比例这一方面，在对照组中，由撤稿论文作者发表的论文占比仅为</a:t>
            </a:r>
            <a:r>
              <a:rPr lang="en-US" altLang="zh-CN"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0.22%</a:t>
            </a:r>
            <a:r>
              <a:rPr lang="zh-CN" altLang="en-US"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，显著低于撤稿论文施引论文组中撤稿作者的论文数量（</a:t>
            </a:r>
            <a:r>
              <a:rPr lang="en-US" altLang="zh-CN"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1.6%</a:t>
            </a:r>
            <a:r>
              <a:rPr lang="zh-CN" altLang="en-US" sz="20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rPr>
              <a:t>）。</a:t>
            </a:r>
          </a:p>
          <a:p>
            <a:pPr indent="0">
              <a:lnSpc>
                <a:spcPct val="150000"/>
              </a:lnSpc>
              <a:buFont typeface="Wingdings" panose="05000000000000000000" pitchFamily="2" charset="2"/>
              <a:buNone/>
            </a:pPr>
            <a:endParaRPr lang="zh-CN" altLang="en-US" dirty="0">
              <a:solidFill>
                <a:schemeClr val="tx1"/>
              </a:solidFill>
              <a:latin typeface="Times New Roman" panose="02020603050405020304" pitchFamily="18" charset="0"/>
              <a:ea typeface="SimSun" panose="02010600030101010101" pitchFamily="2" charset="-122"/>
              <a:cs typeface="Times New Roman" panose="02020603050405020304" pitchFamily="18" charset="0"/>
            </a:endParaRPr>
          </a:p>
        </p:txBody>
      </p:sp>
      <p:sp>
        <p:nvSpPr>
          <p:cNvPr id="15" name="文本框 14">
            <a:extLst>
              <a:ext uri="{FF2B5EF4-FFF2-40B4-BE49-F238E27FC236}">
                <a16:creationId xmlns:a16="http://schemas.microsoft.com/office/drawing/2014/main" id="{2EC63DA2-4699-7C68-AF98-7C68A55227ED}"/>
              </a:ext>
            </a:extLst>
          </p:cNvPr>
          <p:cNvSpPr txBox="1"/>
          <p:nvPr/>
        </p:nvSpPr>
        <p:spPr>
          <a:xfrm>
            <a:off x="3960017" y="2607061"/>
            <a:ext cx="5001648" cy="334259"/>
          </a:xfrm>
          <a:prstGeom prst="rect">
            <a:avLst/>
          </a:prstGeom>
          <a:noFill/>
        </p:spPr>
        <p:txBody>
          <a:bodyPr wrap="square">
            <a:spAutoFit/>
          </a:bodyPr>
          <a:lstStyle/>
          <a:p>
            <a:pPr indent="0">
              <a:lnSpc>
                <a:spcPct val="150000"/>
              </a:lnSpc>
              <a:buFont typeface="Wingdings" panose="05000000000000000000" pitchFamily="2" charset="2"/>
              <a:buNone/>
            </a:pPr>
            <a:r>
              <a:rPr lang="zh-CN" altLang="en-US" sz="1200" dirty="0">
                <a:solidFill>
                  <a:schemeClr val="accent5"/>
                </a:solidFill>
                <a:latin typeface="Times New Roman" panose="02020603050405020304" pitchFamily="18" charset="0"/>
                <a:ea typeface="SimSun" panose="02010600030101010101" pitchFamily="2" charset="-122"/>
                <a:cs typeface="Times New Roman" panose="02020603050405020304" pitchFamily="18" charset="0"/>
              </a:rPr>
              <a:t>撤稿论文的施引论文与对照组的撤稿论文分布情况</a:t>
            </a:r>
          </a:p>
        </p:txBody>
      </p:sp>
      <p:sp>
        <p:nvSpPr>
          <p:cNvPr id="16" name="文本框 15">
            <a:extLst>
              <a:ext uri="{FF2B5EF4-FFF2-40B4-BE49-F238E27FC236}">
                <a16:creationId xmlns:a16="http://schemas.microsoft.com/office/drawing/2014/main" id="{12446850-9F3D-E9B5-DC9D-FEE216609352}"/>
              </a:ext>
            </a:extLst>
          </p:cNvPr>
          <p:cNvSpPr txBox="1"/>
          <p:nvPr/>
        </p:nvSpPr>
        <p:spPr>
          <a:xfrm>
            <a:off x="3622672" y="3818486"/>
            <a:ext cx="5757522" cy="334259"/>
          </a:xfrm>
          <a:prstGeom prst="rect">
            <a:avLst/>
          </a:prstGeom>
          <a:noFill/>
        </p:spPr>
        <p:txBody>
          <a:bodyPr wrap="square">
            <a:spAutoFit/>
          </a:bodyPr>
          <a:lstStyle/>
          <a:p>
            <a:pPr indent="0">
              <a:lnSpc>
                <a:spcPct val="150000"/>
              </a:lnSpc>
              <a:buFont typeface="Wingdings" panose="05000000000000000000" pitchFamily="2" charset="2"/>
              <a:buNone/>
            </a:pPr>
            <a:r>
              <a:rPr lang="zh-CN" altLang="en-US" sz="1200" dirty="0">
                <a:solidFill>
                  <a:schemeClr val="accent5"/>
                </a:solidFill>
                <a:latin typeface="Times New Roman" panose="02020603050405020304" pitchFamily="18" charset="0"/>
                <a:ea typeface="SimSun" panose="02010600030101010101" pitchFamily="2" charset="-122"/>
                <a:cs typeface="Times New Roman" panose="02020603050405020304" pitchFamily="18" charset="0"/>
              </a:rPr>
              <a:t>撤稿论文的施引论文与对照组拥有撤稿论文的作者分布情况</a:t>
            </a:r>
          </a:p>
        </p:txBody>
      </p:sp>
      <p:graphicFrame>
        <p:nvGraphicFramePr>
          <p:cNvPr id="17" name="表格 16">
            <a:extLst>
              <a:ext uri="{FF2B5EF4-FFF2-40B4-BE49-F238E27FC236}">
                <a16:creationId xmlns:a16="http://schemas.microsoft.com/office/drawing/2014/main" id="{7A65E755-7EBD-706D-0D74-181773892DB1}"/>
              </a:ext>
            </a:extLst>
          </p:cNvPr>
          <p:cNvGraphicFramePr/>
          <p:nvPr>
            <p:extLst>
              <p:ext uri="{D42A27DB-BD31-4B8C-83A1-F6EECF244321}">
                <p14:modId xmlns:p14="http://schemas.microsoft.com/office/powerpoint/2010/main" val="3860798054"/>
              </p:ext>
            </p:extLst>
          </p:nvPr>
        </p:nvGraphicFramePr>
        <p:xfrm>
          <a:off x="2497948" y="1869031"/>
          <a:ext cx="6613507" cy="689610"/>
        </p:xfrm>
        <a:graphic>
          <a:graphicData uri="http://schemas.openxmlformats.org/drawingml/2006/table">
            <a:tbl>
              <a:tblPr/>
              <a:tblGrid>
                <a:gridCol w="2203985">
                  <a:extLst>
                    <a:ext uri="{9D8B030D-6E8A-4147-A177-3AD203B41FA5}">
                      <a16:colId xmlns:a16="http://schemas.microsoft.com/office/drawing/2014/main" val="20000"/>
                    </a:ext>
                  </a:extLst>
                </a:gridCol>
                <a:gridCol w="2204761">
                  <a:extLst>
                    <a:ext uri="{9D8B030D-6E8A-4147-A177-3AD203B41FA5}">
                      <a16:colId xmlns:a16="http://schemas.microsoft.com/office/drawing/2014/main" val="20001"/>
                    </a:ext>
                  </a:extLst>
                </a:gridCol>
                <a:gridCol w="2204761">
                  <a:extLst>
                    <a:ext uri="{9D8B030D-6E8A-4147-A177-3AD203B41FA5}">
                      <a16:colId xmlns:a16="http://schemas.microsoft.com/office/drawing/2014/main" val="20002"/>
                    </a:ext>
                  </a:extLst>
                </a:gridCol>
              </a:tblGrid>
              <a:tr h="0">
                <a:tc>
                  <a:txBody>
                    <a:bodyPr/>
                    <a:lstStyle/>
                    <a:p>
                      <a:pPr marL="0" indent="306070" algn="ctr">
                        <a:spcBef>
                          <a:spcPts val="600"/>
                        </a:spcBef>
                        <a:spcAft>
                          <a:spcPts val="600"/>
                        </a:spcAft>
                      </a:pPr>
                      <a:r>
                        <a:rPr lang="en-US" sz="1400" b="1">
                          <a:solidFill>
                            <a:srgbClr val="000000"/>
                          </a:solidFill>
                          <a:latin typeface="Times New Roman" panose="02020603050405020304"/>
                          <a:ea typeface="SimSun" panose="02010600030101010101" pitchFamily="2" charset="-122"/>
                        </a:rPr>
                        <a:t> </a:t>
                      </a:r>
                    </a:p>
                  </a:txBody>
                  <a:tcPr marL="68580" marR="68580" marT="0" marB="0" anchor="ctr">
                    <a:lnL>
                      <a:noFill/>
                    </a:lnL>
                    <a:lnR>
                      <a:noFill/>
                    </a:lnR>
                    <a:lnT w="19050"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lstStyle/>
                    <a:p>
                      <a:pPr marL="0" indent="306070" algn="ctr">
                        <a:spcBef>
                          <a:spcPts val="600"/>
                        </a:spcBef>
                        <a:spcAft>
                          <a:spcPts val="600"/>
                        </a:spcAft>
                      </a:pPr>
                      <a:r>
                        <a:rPr lang="zh-CN" altLang="en-US" sz="1400" b="1">
                          <a:solidFill>
                            <a:srgbClr val="000000"/>
                          </a:solidFill>
                          <a:latin typeface="Times New Roman" panose="02020603050405020304"/>
                          <a:ea typeface="SimSun" panose="02010600030101010101" pitchFamily="2" charset="-122"/>
                        </a:rPr>
                        <a:t>对照组</a:t>
                      </a:r>
                    </a:p>
                  </a:txBody>
                  <a:tcPr marL="68580" marR="68580" marT="0" marB="0" anchor="ctr">
                    <a:lnL>
                      <a:noFill/>
                    </a:lnL>
                    <a:lnR>
                      <a:noFill/>
                    </a:lnR>
                    <a:lnT w="19050"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lstStyle/>
                    <a:p>
                      <a:pPr marL="0" indent="306070" algn="ctr">
                        <a:spcBef>
                          <a:spcPts val="600"/>
                        </a:spcBef>
                        <a:spcAft>
                          <a:spcPts val="600"/>
                        </a:spcAft>
                      </a:pPr>
                      <a:r>
                        <a:rPr lang="zh-CN" altLang="en-US" sz="1400" b="1">
                          <a:solidFill>
                            <a:srgbClr val="000000"/>
                          </a:solidFill>
                          <a:latin typeface="Times New Roman" panose="02020603050405020304"/>
                          <a:ea typeface="SimSun" panose="02010600030101010101" pitchFamily="2" charset="-122"/>
                        </a:rPr>
                        <a:t>撤稿论文的施引论文</a:t>
                      </a:r>
                    </a:p>
                  </a:txBody>
                  <a:tcPr marL="68580" marR="68580" marT="0" marB="0" anchor="ctr">
                    <a:lnL>
                      <a:noFill/>
                    </a:lnL>
                    <a:lnR>
                      <a:noFill/>
                    </a:lnR>
                    <a:lnT w="19050"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extLst>
                  <a:ext uri="{0D108BD9-81ED-4DB2-BD59-A6C34878D82A}">
                    <a16:rowId xmlns:a16="http://schemas.microsoft.com/office/drawing/2014/main" val="10000"/>
                  </a:ext>
                </a:extLst>
              </a:tr>
              <a:tr h="0">
                <a:tc>
                  <a:txBody>
                    <a:bodyPr/>
                    <a:lstStyle/>
                    <a:p>
                      <a:pPr marL="0" indent="304800" algn="ctr">
                        <a:spcBef>
                          <a:spcPts val="600"/>
                        </a:spcBef>
                        <a:spcAft>
                          <a:spcPts val="600"/>
                        </a:spcAft>
                      </a:pPr>
                      <a:r>
                        <a:rPr lang="zh-CN" altLang="en-US" sz="1400">
                          <a:solidFill>
                            <a:srgbClr val="000000"/>
                          </a:solidFill>
                          <a:latin typeface="Times New Roman" panose="02020603050405020304"/>
                          <a:ea typeface="SimSun" panose="02010600030101010101" pitchFamily="2" charset="-122"/>
                        </a:rPr>
                        <a:t>撤稿论文</a:t>
                      </a:r>
                    </a:p>
                  </a:txBody>
                  <a:tcPr marL="68580" marR="68580" marT="0" marB="0" anchor="ctr">
                    <a:lnL>
                      <a:noFill/>
                    </a:lnL>
                    <a:lnR>
                      <a:noFill/>
                    </a:lnR>
                    <a:lnT w="9525" cap="flat" cmpd="sng">
                      <a:solidFill>
                        <a:srgbClr val="000008"/>
                      </a:solidFill>
                      <a:prstDash val="solid"/>
                      <a:headEnd type="none" w="med" len="med"/>
                      <a:tailEnd type="none" w="med" len="med"/>
                    </a:lnT>
                    <a:lnB>
                      <a:noFill/>
                    </a:lnB>
                    <a:noFill/>
                  </a:tcPr>
                </a:tc>
                <a:tc>
                  <a:txBody>
                    <a:bodyPr/>
                    <a:lstStyle/>
                    <a:p>
                      <a:pPr marL="0" indent="304800" algn="ctr">
                        <a:lnSpc>
                          <a:spcPts val="2000"/>
                        </a:lnSpc>
                        <a:spcBef>
                          <a:spcPts val="600"/>
                        </a:spcBef>
                        <a:spcAft>
                          <a:spcPts val="600"/>
                        </a:spcAft>
                      </a:pPr>
                      <a:r>
                        <a:rPr lang="en-US" sz="1600">
                          <a:solidFill>
                            <a:srgbClr val="002060"/>
                          </a:solidFill>
                          <a:latin typeface="Times New Roman" panose="02020603050405020304"/>
                          <a:ea typeface="SimSun" panose="02010600030101010101" pitchFamily="2" charset="-122"/>
                        </a:rPr>
                        <a:t>539</a:t>
                      </a:r>
                    </a:p>
                  </a:txBody>
                  <a:tcPr marL="68580" marR="68580" marT="0" marB="0" anchor="ctr">
                    <a:lnL>
                      <a:noFill/>
                    </a:lnL>
                    <a:lnR>
                      <a:noFill/>
                    </a:lnR>
                    <a:lnT w="9525" cap="flat" cmpd="sng">
                      <a:solidFill>
                        <a:srgbClr val="000008"/>
                      </a:solidFill>
                      <a:prstDash val="solid"/>
                      <a:headEnd type="none" w="med" len="med"/>
                      <a:tailEnd type="none" w="med" len="med"/>
                    </a:lnT>
                    <a:lnB>
                      <a:noFill/>
                    </a:lnB>
                    <a:noFill/>
                  </a:tcPr>
                </a:tc>
                <a:tc>
                  <a:txBody>
                    <a:bodyPr/>
                    <a:lstStyle/>
                    <a:p>
                      <a:pPr marL="0" indent="304800" algn="ctr">
                        <a:lnSpc>
                          <a:spcPts val="2000"/>
                        </a:lnSpc>
                        <a:spcBef>
                          <a:spcPts val="600"/>
                        </a:spcBef>
                        <a:spcAft>
                          <a:spcPts val="600"/>
                        </a:spcAft>
                      </a:pPr>
                      <a:r>
                        <a:rPr lang="en-US" sz="1600">
                          <a:solidFill>
                            <a:srgbClr val="FF0000"/>
                          </a:solidFill>
                          <a:latin typeface="Times New Roman" panose="02020603050405020304"/>
                          <a:ea typeface="SimSun" panose="02010600030101010101" pitchFamily="2" charset="-122"/>
                        </a:rPr>
                        <a:t>9822</a:t>
                      </a:r>
                    </a:p>
                  </a:txBody>
                  <a:tcPr marL="68580" marR="68580" marT="0" marB="0" anchor="ctr">
                    <a:lnL>
                      <a:noFill/>
                    </a:lnL>
                    <a:lnR>
                      <a:noFill/>
                    </a:lnR>
                    <a:lnT w="9525" cap="flat" cmpd="sng">
                      <a:solidFill>
                        <a:srgbClr val="000008"/>
                      </a:solidFill>
                      <a:prstDash val="solid"/>
                      <a:headEnd type="none" w="med" len="med"/>
                      <a:tailEnd type="none" w="med" len="med"/>
                    </a:lnT>
                    <a:lnB>
                      <a:noFill/>
                    </a:lnB>
                    <a:noFill/>
                  </a:tcPr>
                </a:tc>
                <a:extLst>
                  <a:ext uri="{0D108BD9-81ED-4DB2-BD59-A6C34878D82A}">
                    <a16:rowId xmlns:a16="http://schemas.microsoft.com/office/drawing/2014/main" val="10001"/>
                  </a:ext>
                </a:extLst>
              </a:tr>
              <a:tr h="0">
                <a:tc>
                  <a:txBody>
                    <a:bodyPr/>
                    <a:lstStyle/>
                    <a:p>
                      <a:pPr marL="0" indent="304800" algn="ctr">
                        <a:spcBef>
                          <a:spcPts val="600"/>
                        </a:spcBef>
                        <a:spcAft>
                          <a:spcPts val="600"/>
                        </a:spcAft>
                      </a:pPr>
                      <a:r>
                        <a:rPr lang="zh-CN" altLang="en-US" sz="1400">
                          <a:solidFill>
                            <a:srgbClr val="000000"/>
                          </a:solidFill>
                          <a:latin typeface="Times New Roman" panose="02020603050405020304"/>
                          <a:ea typeface="SimSun" panose="02010600030101010101" pitchFamily="2" charset="-122"/>
                        </a:rPr>
                        <a:t>未撤稿论文</a:t>
                      </a:r>
                    </a:p>
                  </a:txBody>
                  <a:tcPr marL="68580" marR="68580" marT="0" marB="0" anchor="ctr">
                    <a:lnL>
                      <a:noFill/>
                    </a:lnL>
                    <a:lnR>
                      <a:noFill/>
                    </a:lnR>
                    <a:lnT>
                      <a:noFill/>
                    </a:lnT>
                    <a:lnB w="19050" cap="flat" cmpd="sng">
                      <a:solidFill>
                        <a:srgbClr val="000008"/>
                      </a:solidFill>
                      <a:prstDash val="solid"/>
                      <a:headEnd type="none" w="med" len="med"/>
                      <a:tailEnd type="none" w="med" len="med"/>
                    </a:lnB>
                    <a:noFill/>
                  </a:tcPr>
                </a:tc>
                <a:tc>
                  <a:txBody>
                    <a:bodyPr/>
                    <a:lstStyle/>
                    <a:p>
                      <a:pPr marL="0" indent="304800" algn="ctr">
                        <a:lnSpc>
                          <a:spcPts val="2000"/>
                        </a:lnSpc>
                        <a:spcBef>
                          <a:spcPts val="600"/>
                        </a:spcBef>
                        <a:spcAft>
                          <a:spcPts val="600"/>
                        </a:spcAft>
                      </a:pPr>
                      <a:r>
                        <a:rPr lang="en-US" sz="1600">
                          <a:latin typeface="Times New Roman" panose="02020603050405020304"/>
                          <a:ea typeface="SimSun" panose="02010600030101010101" pitchFamily="2" charset="-122"/>
                        </a:rPr>
                        <a:t>802461</a:t>
                      </a:r>
                    </a:p>
                  </a:txBody>
                  <a:tcPr marL="68580" marR="68580" marT="0" marB="0" anchor="ctr">
                    <a:lnL>
                      <a:noFill/>
                    </a:lnL>
                    <a:lnR>
                      <a:noFill/>
                    </a:lnR>
                    <a:lnT>
                      <a:noFill/>
                    </a:lnT>
                    <a:lnB w="19050" cap="flat" cmpd="sng">
                      <a:solidFill>
                        <a:srgbClr val="000008"/>
                      </a:solidFill>
                      <a:prstDash val="solid"/>
                      <a:headEnd type="none" w="med" len="med"/>
                      <a:tailEnd type="none" w="med" len="med"/>
                    </a:lnB>
                    <a:noFill/>
                  </a:tcPr>
                </a:tc>
                <a:tc>
                  <a:txBody>
                    <a:bodyPr/>
                    <a:lstStyle/>
                    <a:p>
                      <a:pPr marL="0" indent="304800" algn="ctr">
                        <a:lnSpc>
                          <a:spcPts val="2000"/>
                        </a:lnSpc>
                        <a:spcBef>
                          <a:spcPts val="600"/>
                        </a:spcBef>
                        <a:spcAft>
                          <a:spcPts val="600"/>
                        </a:spcAft>
                      </a:pPr>
                      <a:r>
                        <a:rPr lang="en-US" sz="1600" dirty="0">
                          <a:latin typeface="Times New Roman" panose="02020603050405020304"/>
                          <a:ea typeface="SimSun" panose="02010600030101010101" pitchFamily="2" charset="-122"/>
                        </a:rPr>
                        <a:t>793643</a:t>
                      </a:r>
                    </a:p>
                  </a:txBody>
                  <a:tcPr marL="68580" marR="68580" marT="0" marB="0" anchor="ctr">
                    <a:lnL>
                      <a:noFill/>
                    </a:lnL>
                    <a:lnR>
                      <a:noFill/>
                    </a:lnR>
                    <a:lnT>
                      <a:noFill/>
                    </a:lnT>
                    <a:lnB w="190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bl>
          </a:graphicData>
        </a:graphic>
      </p:graphicFrame>
      <p:graphicFrame>
        <p:nvGraphicFramePr>
          <p:cNvPr id="18" name="表格 17">
            <a:extLst>
              <a:ext uri="{FF2B5EF4-FFF2-40B4-BE49-F238E27FC236}">
                <a16:creationId xmlns:a16="http://schemas.microsoft.com/office/drawing/2014/main" id="{881DF987-10CD-ABD3-0739-D37C4E2CB3FE}"/>
              </a:ext>
            </a:extLst>
          </p:cNvPr>
          <p:cNvGraphicFramePr/>
          <p:nvPr>
            <p:extLst>
              <p:ext uri="{D42A27DB-BD31-4B8C-83A1-F6EECF244321}">
                <p14:modId xmlns:p14="http://schemas.microsoft.com/office/powerpoint/2010/main" val="2120095964"/>
              </p:ext>
            </p:extLst>
          </p:nvPr>
        </p:nvGraphicFramePr>
        <p:xfrm>
          <a:off x="2423940" y="3052064"/>
          <a:ext cx="6613507" cy="689610"/>
        </p:xfrm>
        <a:graphic>
          <a:graphicData uri="http://schemas.openxmlformats.org/drawingml/2006/table">
            <a:tbl>
              <a:tblPr/>
              <a:tblGrid>
                <a:gridCol w="2203985">
                  <a:extLst>
                    <a:ext uri="{9D8B030D-6E8A-4147-A177-3AD203B41FA5}">
                      <a16:colId xmlns:a16="http://schemas.microsoft.com/office/drawing/2014/main" val="20000"/>
                    </a:ext>
                  </a:extLst>
                </a:gridCol>
                <a:gridCol w="2204761">
                  <a:extLst>
                    <a:ext uri="{9D8B030D-6E8A-4147-A177-3AD203B41FA5}">
                      <a16:colId xmlns:a16="http://schemas.microsoft.com/office/drawing/2014/main" val="20001"/>
                    </a:ext>
                  </a:extLst>
                </a:gridCol>
                <a:gridCol w="2204761">
                  <a:extLst>
                    <a:ext uri="{9D8B030D-6E8A-4147-A177-3AD203B41FA5}">
                      <a16:colId xmlns:a16="http://schemas.microsoft.com/office/drawing/2014/main" val="20002"/>
                    </a:ext>
                  </a:extLst>
                </a:gridCol>
              </a:tblGrid>
              <a:tr h="0">
                <a:tc>
                  <a:txBody>
                    <a:bodyPr/>
                    <a:lstStyle/>
                    <a:p>
                      <a:pPr marL="0" indent="0" algn="ctr">
                        <a:spcBef>
                          <a:spcPct val="0"/>
                        </a:spcBef>
                        <a:spcAft>
                          <a:spcPct val="0"/>
                        </a:spcAft>
                      </a:pPr>
                      <a:r>
                        <a:rPr lang="en-US" sz="1400" b="1" dirty="0">
                          <a:solidFill>
                            <a:srgbClr val="000000"/>
                          </a:solidFill>
                          <a:latin typeface="Times New Roman" panose="02020603050405020304"/>
                          <a:ea typeface="SimSun" panose="02010600030101010101" pitchFamily="2" charset="-122"/>
                        </a:rPr>
                        <a:t> </a:t>
                      </a:r>
                    </a:p>
                  </a:txBody>
                  <a:tcPr marL="68580" marR="68580" marT="0" marB="0" anchor="ctr">
                    <a:lnL>
                      <a:noFill/>
                    </a:lnL>
                    <a:lnR>
                      <a:noFill/>
                    </a:lnR>
                    <a:lnT w="19050"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altLang="en-US" sz="1400" b="1">
                          <a:solidFill>
                            <a:srgbClr val="000000"/>
                          </a:solidFill>
                          <a:latin typeface="Times New Roman" panose="02020603050405020304"/>
                          <a:ea typeface="SimSun" panose="02010600030101010101" pitchFamily="2" charset="-122"/>
                        </a:rPr>
                        <a:t>对照组</a:t>
                      </a:r>
                    </a:p>
                  </a:txBody>
                  <a:tcPr marL="68580" marR="68580" marT="0" marB="0" anchor="ctr">
                    <a:lnL>
                      <a:noFill/>
                    </a:lnL>
                    <a:lnR>
                      <a:noFill/>
                    </a:lnR>
                    <a:lnT w="19050"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altLang="en-US" sz="1400" b="1">
                          <a:solidFill>
                            <a:srgbClr val="000000"/>
                          </a:solidFill>
                          <a:latin typeface="Times New Roman" panose="02020603050405020304"/>
                          <a:ea typeface="SimSun" panose="02010600030101010101" pitchFamily="2" charset="-122"/>
                        </a:rPr>
                        <a:t>撤稿论文的施引论文</a:t>
                      </a:r>
                    </a:p>
                  </a:txBody>
                  <a:tcPr marL="68580" marR="68580" marT="0" marB="0" anchor="ctr">
                    <a:lnL>
                      <a:noFill/>
                    </a:lnL>
                    <a:lnR>
                      <a:noFill/>
                    </a:lnR>
                    <a:lnT w="19050" cap="flat" cmpd="sng">
                      <a:solidFill>
                        <a:srgbClr val="000008"/>
                      </a:solidFill>
                      <a:prstDash val="solid"/>
                      <a:headEnd type="none" w="med" len="med"/>
                      <a:tailEnd type="none" w="med" len="med"/>
                    </a:lnT>
                    <a:lnB w="9525" cap="flat" cmpd="sng">
                      <a:solidFill>
                        <a:srgbClr val="000008"/>
                      </a:solidFill>
                      <a:prstDash val="solid"/>
                      <a:headEnd type="none" w="med" len="med"/>
                      <a:tailEnd type="none" w="med" len="med"/>
                    </a:lnB>
                    <a:noFill/>
                  </a:tcPr>
                </a:tc>
                <a:extLst>
                  <a:ext uri="{0D108BD9-81ED-4DB2-BD59-A6C34878D82A}">
                    <a16:rowId xmlns:a16="http://schemas.microsoft.com/office/drawing/2014/main" val="10000"/>
                  </a:ext>
                </a:extLst>
              </a:tr>
              <a:tr h="0">
                <a:tc>
                  <a:txBody>
                    <a:bodyPr/>
                    <a:lstStyle/>
                    <a:p>
                      <a:pPr marL="0" indent="0" algn="ctr">
                        <a:spcBef>
                          <a:spcPct val="0"/>
                        </a:spcBef>
                        <a:spcAft>
                          <a:spcPct val="0"/>
                        </a:spcAft>
                      </a:pPr>
                      <a:r>
                        <a:rPr lang="zh-CN" altLang="en-US" sz="1400">
                          <a:solidFill>
                            <a:srgbClr val="000000"/>
                          </a:solidFill>
                          <a:latin typeface="Times New Roman" panose="02020603050405020304"/>
                          <a:ea typeface="SimSun" panose="02010600030101010101" pitchFamily="2" charset="-122"/>
                        </a:rPr>
                        <a:t>撤稿论文作者</a:t>
                      </a:r>
                    </a:p>
                  </a:txBody>
                  <a:tcPr marL="68580" marR="68580" marT="0" marB="0" anchor="ctr">
                    <a:lnL>
                      <a:noFill/>
                    </a:lnL>
                    <a:lnR>
                      <a:noFill/>
                    </a:lnR>
                    <a:lnT w="9525" cap="flat" cmpd="sng">
                      <a:solidFill>
                        <a:srgbClr val="000008"/>
                      </a:solidFill>
                      <a:prstDash val="solid"/>
                      <a:headEnd type="none" w="med" len="med"/>
                      <a:tailEnd type="none" w="med" len="med"/>
                    </a:lnT>
                    <a:lnB>
                      <a:noFill/>
                    </a:lnB>
                    <a:noFill/>
                  </a:tcPr>
                </a:tc>
                <a:tc>
                  <a:txBody>
                    <a:bodyPr/>
                    <a:lstStyle/>
                    <a:p>
                      <a:pPr marL="0" indent="0" algn="ctr">
                        <a:lnSpc>
                          <a:spcPts val="2000"/>
                        </a:lnSpc>
                        <a:spcBef>
                          <a:spcPts val="600"/>
                        </a:spcBef>
                        <a:spcAft>
                          <a:spcPts val="600"/>
                        </a:spcAft>
                      </a:pPr>
                      <a:r>
                        <a:rPr lang="en-US" sz="1600">
                          <a:solidFill>
                            <a:srgbClr val="002060"/>
                          </a:solidFill>
                          <a:latin typeface="Times New Roman" panose="02020603050405020304"/>
                          <a:ea typeface="SimSun" panose="02010600030101010101" pitchFamily="2" charset="-122"/>
                        </a:rPr>
                        <a:t>4793</a:t>
                      </a:r>
                    </a:p>
                  </a:txBody>
                  <a:tcPr marL="68580" marR="68580" marT="0" marB="0" anchor="ctr">
                    <a:lnL>
                      <a:noFill/>
                    </a:lnL>
                    <a:lnR>
                      <a:noFill/>
                    </a:lnR>
                    <a:lnT w="9525" cap="flat" cmpd="sng">
                      <a:solidFill>
                        <a:srgbClr val="000008"/>
                      </a:solidFill>
                      <a:prstDash val="solid"/>
                      <a:headEnd type="none" w="med" len="med"/>
                      <a:tailEnd type="none" w="med" len="med"/>
                    </a:lnT>
                    <a:lnB>
                      <a:noFill/>
                    </a:lnB>
                    <a:noFill/>
                  </a:tcPr>
                </a:tc>
                <a:tc>
                  <a:txBody>
                    <a:bodyPr/>
                    <a:lstStyle/>
                    <a:p>
                      <a:pPr marL="0" indent="0" algn="ctr">
                        <a:lnSpc>
                          <a:spcPts val="2000"/>
                        </a:lnSpc>
                        <a:spcBef>
                          <a:spcPts val="600"/>
                        </a:spcBef>
                        <a:spcAft>
                          <a:spcPts val="600"/>
                        </a:spcAft>
                      </a:pPr>
                      <a:r>
                        <a:rPr lang="en-US" sz="1600">
                          <a:solidFill>
                            <a:srgbClr val="FF0000"/>
                          </a:solidFill>
                          <a:latin typeface="Times New Roman" panose="02020603050405020304"/>
                          <a:ea typeface="SimSun" panose="02010600030101010101" pitchFamily="2" charset="-122"/>
                        </a:rPr>
                        <a:t>35640</a:t>
                      </a:r>
                    </a:p>
                  </a:txBody>
                  <a:tcPr marL="68580" marR="68580" marT="0" marB="0" anchor="ctr">
                    <a:lnL>
                      <a:noFill/>
                    </a:lnL>
                    <a:lnR>
                      <a:noFill/>
                    </a:lnR>
                    <a:lnT w="9525" cap="flat" cmpd="sng">
                      <a:solidFill>
                        <a:srgbClr val="000008"/>
                      </a:solidFill>
                      <a:prstDash val="solid"/>
                      <a:headEnd type="none" w="med" len="med"/>
                      <a:tailEnd type="none" w="med" len="med"/>
                    </a:lnT>
                    <a:lnB>
                      <a:noFill/>
                    </a:lnB>
                    <a:noFill/>
                  </a:tcPr>
                </a:tc>
                <a:extLst>
                  <a:ext uri="{0D108BD9-81ED-4DB2-BD59-A6C34878D82A}">
                    <a16:rowId xmlns:a16="http://schemas.microsoft.com/office/drawing/2014/main" val="10001"/>
                  </a:ext>
                </a:extLst>
              </a:tr>
              <a:tr h="0">
                <a:tc>
                  <a:txBody>
                    <a:bodyPr/>
                    <a:lstStyle/>
                    <a:p>
                      <a:pPr marL="0" indent="0" algn="ctr">
                        <a:spcBef>
                          <a:spcPct val="0"/>
                        </a:spcBef>
                        <a:spcAft>
                          <a:spcPct val="0"/>
                        </a:spcAft>
                      </a:pPr>
                      <a:r>
                        <a:rPr lang="zh-CN" altLang="en-US" sz="1400">
                          <a:solidFill>
                            <a:srgbClr val="000000"/>
                          </a:solidFill>
                          <a:latin typeface="Times New Roman" panose="02020603050405020304"/>
                          <a:ea typeface="SimSun" panose="02010600030101010101" pitchFamily="2" charset="-122"/>
                        </a:rPr>
                        <a:t>未撤稿论文作者</a:t>
                      </a:r>
                    </a:p>
                  </a:txBody>
                  <a:tcPr marL="68580" marR="68580" marT="0" marB="0" anchor="ctr">
                    <a:lnL>
                      <a:noFill/>
                    </a:lnL>
                    <a:lnR>
                      <a:noFill/>
                    </a:lnR>
                    <a:lnT>
                      <a:noFill/>
                    </a:lnT>
                    <a:lnB w="19050" cap="flat" cmpd="sng">
                      <a:solidFill>
                        <a:srgbClr val="000008"/>
                      </a:solidFill>
                      <a:prstDash val="solid"/>
                      <a:headEnd type="none" w="med" len="med"/>
                      <a:tailEnd type="none" w="med" len="med"/>
                    </a:lnB>
                    <a:noFill/>
                  </a:tcPr>
                </a:tc>
                <a:tc>
                  <a:txBody>
                    <a:bodyPr/>
                    <a:lstStyle/>
                    <a:p>
                      <a:pPr marL="0" indent="0" algn="ctr">
                        <a:lnSpc>
                          <a:spcPts val="2000"/>
                        </a:lnSpc>
                        <a:spcBef>
                          <a:spcPts val="600"/>
                        </a:spcBef>
                        <a:spcAft>
                          <a:spcPts val="600"/>
                        </a:spcAft>
                      </a:pPr>
                      <a:r>
                        <a:rPr lang="en-US" sz="1600">
                          <a:latin typeface="Times New Roman" panose="02020603050405020304"/>
                          <a:ea typeface="SimSun" panose="02010600030101010101" pitchFamily="2" charset="-122"/>
                        </a:rPr>
                        <a:t>2159953</a:t>
                      </a:r>
                    </a:p>
                  </a:txBody>
                  <a:tcPr marL="68580" marR="68580" marT="0" marB="0" anchor="ctr">
                    <a:lnL>
                      <a:noFill/>
                    </a:lnL>
                    <a:lnR>
                      <a:noFill/>
                    </a:lnR>
                    <a:lnT>
                      <a:noFill/>
                    </a:lnT>
                    <a:lnB w="19050" cap="flat" cmpd="sng">
                      <a:solidFill>
                        <a:srgbClr val="000008"/>
                      </a:solidFill>
                      <a:prstDash val="solid"/>
                      <a:headEnd type="none" w="med" len="med"/>
                      <a:tailEnd type="none" w="med" len="med"/>
                    </a:lnB>
                    <a:noFill/>
                  </a:tcPr>
                </a:tc>
                <a:tc>
                  <a:txBody>
                    <a:bodyPr/>
                    <a:lstStyle/>
                    <a:p>
                      <a:pPr marL="0" indent="0" algn="ctr">
                        <a:lnSpc>
                          <a:spcPts val="2000"/>
                        </a:lnSpc>
                        <a:spcBef>
                          <a:spcPts val="600"/>
                        </a:spcBef>
                        <a:spcAft>
                          <a:spcPts val="600"/>
                        </a:spcAft>
                      </a:pPr>
                      <a:r>
                        <a:rPr lang="en-US" sz="1600" dirty="0">
                          <a:latin typeface="Times New Roman" panose="02020603050405020304"/>
                          <a:ea typeface="SimSun" panose="02010600030101010101" pitchFamily="2" charset="-122"/>
                        </a:rPr>
                        <a:t>2239829</a:t>
                      </a:r>
                    </a:p>
                  </a:txBody>
                  <a:tcPr marL="68580" marR="68580" marT="0" marB="0" anchor="ctr">
                    <a:lnL>
                      <a:noFill/>
                    </a:lnL>
                    <a:lnR>
                      <a:noFill/>
                    </a:lnR>
                    <a:lnT>
                      <a:noFill/>
                    </a:lnT>
                    <a:lnB w="190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09768383"/>
      </p:ext>
    </p:extLst>
  </p:cSld>
  <p:clrMapOvr>
    <a:masterClrMapping/>
  </p:clrMapOvr>
  <mc:AlternateContent xmlns:mc="http://schemas.openxmlformats.org/markup-compatibility/2006">
    <mc:Choice xmlns:p14="http://schemas.microsoft.com/office/powerpoint/2010/main" Requires="p14">
      <p:transition p14:dur="10" advTm="46678"/>
    </mc:Choice>
    <mc:Fallback>
      <p:transition advTm="46678"/>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8CAF2-8169-E7C2-B4C6-DC7E962E43DD}"/>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142D81E9-51A9-C46C-E15D-15F012BE7946}"/>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2D2F2C0E-3E37-8FE1-2DEA-129FBA28201D}"/>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F563762E-23E1-8E1E-9699-17F34EEE39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2ABBF7A1-1E90-9D70-5C8C-BF7D290AADBC}"/>
              </a:ext>
            </a:extLst>
          </p:cNvPr>
          <p:cNvCxnSpPr>
            <a:cxnSpLocks/>
          </p:cNvCxnSpPr>
          <p:nvPr/>
        </p:nvCxnSpPr>
        <p:spPr>
          <a:xfrm flipV="1">
            <a:off x="0" y="750013"/>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0D5C1374-AFE9-0DE3-EF27-FD10066D615A}"/>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4.1 </a:t>
            </a:r>
            <a:r>
              <a:rPr lang="zh-CN" altLang="en-US" sz="2800" b="1" dirty="0">
                <a:solidFill>
                  <a:srgbClr val="002060"/>
                </a:solidFill>
                <a:latin typeface="+mn-ea"/>
              </a:rPr>
              <a:t>局部高风险引文网络分析</a:t>
            </a:r>
          </a:p>
        </p:txBody>
      </p:sp>
      <p:pic>
        <p:nvPicPr>
          <p:cNvPr id="11" name="图片 10" descr="中心全名">
            <a:extLst>
              <a:ext uri="{FF2B5EF4-FFF2-40B4-BE49-F238E27FC236}">
                <a16:creationId xmlns:a16="http://schemas.microsoft.com/office/drawing/2014/main" id="{BE821850-91A5-EE57-7492-D709DA9AA537}"/>
              </a:ext>
            </a:extLst>
          </p:cNvPr>
          <p:cNvPicPr>
            <a:picLocks noChangeAspect="1"/>
          </p:cNvPicPr>
          <p:nvPr/>
        </p:nvPicPr>
        <p:blipFill>
          <a:blip r:embed="rId4"/>
          <a:stretch>
            <a:fillRect/>
          </a:stretch>
        </p:blipFill>
        <p:spPr>
          <a:xfrm>
            <a:off x="8837509" y="42192"/>
            <a:ext cx="3131820" cy="648970"/>
          </a:xfrm>
          <a:prstGeom prst="rect">
            <a:avLst/>
          </a:prstGeom>
        </p:spPr>
      </p:pic>
      <p:pic>
        <p:nvPicPr>
          <p:cNvPr id="2" name="图片 1">
            <a:extLst>
              <a:ext uri="{FF2B5EF4-FFF2-40B4-BE49-F238E27FC236}">
                <a16:creationId xmlns:a16="http://schemas.microsoft.com/office/drawing/2014/main" id="{374FE6CD-9E53-74AB-EAF0-376EEB11DB77}"/>
              </a:ext>
            </a:extLst>
          </p:cNvPr>
          <p:cNvPicPr>
            <a:picLocks noChangeAspect="1"/>
          </p:cNvPicPr>
          <p:nvPr/>
        </p:nvPicPr>
        <p:blipFill>
          <a:blip r:embed="rId5"/>
          <a:stretch>
            <a:fillRect/>
          </a:stretch>
        </p:blipFill>
        <p:spPr>
          <a:xfrm>
            <a:off x="285727" y="860876"/>
            <a:ext cx="6808442" cy="5860732"/>
          </a:xfrm>
          <a:prstGeom prst="rect">
            <a:avLst/>
          </a:prstGeom>
        </p:spPr>
      </p:pic>
      <p:sp>
        <p:nvSpPr>
          <p:cNvPr id="3" name="矩形: 圆角 2">
            <a:extLst>
              <a:ext uri="{FF2B5EF4-FFF2-40B4-BE49-F238E27FC236}">
                <a16:creationId xmlns:a16="http://schemas.microsoft.com/office/drawing/2014/main" id="{DE38B629-3FF6-A080-D320-70C503F83FEB}"/>
              </a:ext>
            </a:extLst>
          </p:cNvPr>
          <p:cNvSpPr/>
          <p:nvPr/>
        </p:nvSpPr>
        <p:spPr>
          <a:xfrm>
            <a:off x="7624463" y="785774"/>
            <a:ext cx="4390585" cy="556462"/>
          </a:xfrm>
          <a:prstGeom prst="roundRect">
            <a:avLst/>
          </a:prstGeom>
          <a:solidFill>
            <a:srgbClr val="CAD9EE"/>
          </a:solidFill>
          <a:ln>
            <a:solidFill>
              <a:srgbClr val="CAD9E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案例详情与网络统计</a:t>
            </a:r>
            <a:endParaRPr lang="zh-CN" altLang="en-US" dirty="0">
              <a:solidFill>
                <a:schemeClr val="tx1"/>
              </a:solidFill>
            </a:endParaRPr>
          </a:p>
        </p:txBody>
      </p:sp>
      <p:grpSp>
        <p:nvGrpSpPr>
          <p:cNvPr id="7" name="组合 6">
            <a:extLst>
              <a:ext uri="{FF2B5EF4-FFF2-40B4-BE49-F238E27FC236}">
                <a16:creationId xmlns:a16="http://schemas.microsoft.com/office/drawing/2014/main" id="{42C94D8E-D82D-0A20-F334-E41C1A152E92}"/>
              </a:ext>
            </a:extLst>
          </p:cNvPr>
          <p:cNvGrpSpPr/>
          <p:nvPr/>
        </p:nvGrpSpPr>
        <p:grpSpPr>
          <a:xfrm>
            <a:off x="7654944" y="1402455"/>
            <a:ext cx="4330572" cy="1985933"/>
            <a:chOff x="690018" y="1210366"/>
            <a:chExt cx="3494592" cy="1269694"/>
          </a:xfrm>
          <a:effectLst>
            <a:outerShdw blurRad="50800" dist="38100" dir="5400000" algn="t" rotWithShape="0">
              <a:prstClr val="black">
                <a:alpha val="40000"/>
              </a:prstClr>
            </a:outerShdw>
          </a:effectLst>
        </p:grpSpPr>
        <p:sp>
          <p:nvSpPr>
            <p:cNvPr id="8" name="矩形: 圆顶角 7">
              <a:extLst>
                <a:ext uri="{FF2B5EF4-FFF2-40B4-BE49-F238E27FC236}">
                  <a16:creationId xmlns:a16="http://schemas.microsoft.com/office/drawing/2014/main" id="{20508B4C-F84A-F641-C309-C6AFE5F998A7}"/>
                </a:ext>
              </a:extLst>
            </p:cNvPr>
            <p:cNvSpPr/>
            <p:nvPr/>
          </p:nvSpPr>
          <p:spPr>
            <a:xfrm>
              <a:off x="690018" y="1210366"/>
              <a:ext cx="3493827" cy="272649"/>
            </a:xfrm>
            <a:prstGeom prst="round2SameRect">
              <a:avLst/>
            </a:prstGeom>
            <a:solidFill>
              <a:srgbClr val="CAD9EE"/>
            </a:solidFill>
            <a:ln>
              <a:solidFill>
                <a:schemeClr val="accent1">
                  <a:shade val="15000"/>
                  <a:alpha val="39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中心节点特征</a:t>
              </a:r>
            </a:p>
          </p:txBody>
        </p:sp>
        <p:sp>
          <p:nvSpPr>
            <p:cNvPr id="9" name="矩形: 圆顶角 8">
              <a:extLst>
                <a:ext uri="{FF2B5EF4-FFF2-40B4-BE49-F238E27FC236}">
                  <a16:creationId xmlns:a16="http://schemas.microsoft.com/office/drawing/2014/main" id="{9600A2CD-FA27-3327-F1CA-4BEF8E602AFA}"/>
                </a:ext>
              </a:extLst>
            </p:cNvPr>
            <p:cNvSpPr/>
            <p:nvPr/>
          </p:nvSpPr>
          <p:spPr>
            <a:xfrm rot="10800000">
              <a:off x="690783" y="1488082"/>
              <a:ext cx="3493827" cy="991978"/>
            </a:xfrm>
            <a:prstGeom prst="round2SameRect">
              <a:avLst/>
            </a:prstGeom>
            <a:solidFill>
              <a:schemeClr val="accent6">
                <a:lumMod val="20000"/>
                <a:lumOff val="80000"/>
              </a:schemeClr>
            </a:solidFill>
            <a:ln>
              <a:solidFill>
                <a:schemeClr val="accent1">
                  <a:shade val="15000"/>
                  <a:alpha val="39000"/>
                </a:schemeClr>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13" name="文本框 12">
            <a:extLst>
              <a:ext uri="{FF2B5EF4-FFF2-40B4-BE49-F238E27FC236}">
                <a16:creationId xmlns:a16="http://schemas.microsoft.com/office/drawing/2014/main" id="{211489F2-EAC4-5857-A8A4-C193415E3976}"/>
              </a:ext>
            </a:extLst>
          </p:cNvPr>
          <p:cNvSpPr txBox="1"/>
          <p:nvPr/>
        </p:nvSpPr>
        <p:spPr>
          <a:xfrm>
            <a:off x="7744264" y="1756133"/>
            <a:ext cx="4390585" cy="166731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zh-CN" sz="1400" b="1" dirty="0" err="1">
                <a:latin typeface="Times New Roman" panose="02020603050405020304" pitchFamily="18" charset="0"/>
                <a:ea typeface="SimSun" panose="02010600030101010101" pitchFamily="2" charset="-122"/>
                <a:cs typeface="Times New Roman" panose="02020603050405020304" pitchFamily="18" charset="0"/>
                <a:sym typeface="+mn-ea"/>
              </a:rPr>
              <a:t>OpenAlex</a:t>
            </a:r>
            <a:r>
              <a:rPr lang="en-US" altLang="zh-CN" sz="1400" b="1" dirty="0">
                <a:latin typeface="Times New Roman" panose="02020603050405020304" pitchFamily="18" charset="0"/>
                <a:ea typeface="SimSun" panose="02010600030101010101" pitchFamily="2" charset="-122"/>
                <a:cs typeface="Times New Roman" panose="02020603050405020304" pitchFamily="18" charset="0"/>
                <a:sym typeface="+mn-ea"/>
              </a:rPr>
              <a:t> ID:W4200258933</a:t>
            </a:r>
          </a:p>
          <a:p>
            <a:pPr marL="285750" indent="-285750">
              <a:lnSpc>
                <a:spcPct val="150000"/>
              </a:lnSpc>
              <a:buFont typeface="Arial" panose="020B0604020202020204" pitchFamily="34" charset="0"/>
              <a:buChar char="•"/>
            </a:pPr>
            <a:r>
              <a:rPr lang="zh-CN" altLang="en-US" sz="1400" dirty="0">
                <a:latin typeface="Times New Roman" panose="02020603050405020304" pitchFamily="18" charset="0"/>
                <a:ea typeface="SimSun" panose="02010600030101010101" pitchFamily="2" charset="-122"/>
                <a:cs typeface="Times New Roman" panose="02020603050405020304" pitchFamily="18" charset="0"/>
                <a:sym typeface="+mn-ea"/>
              </a:rPr>
              <a:t>题目：</a:t>
            </a:r>
            <a:r>
              <a:rPr lang="en-NZ" altLang="zh-CN" sz="14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sym typeface="+mn-ea"/>
              </a:rPr>
              <a:t>Development of a Mobile Application for Interaction between Patients and Doctors in Rural Populations</a:t>
            </a:r>
          </a:p>
          <a:p>
            <a:pPr marL="285750" indent="-285750">
              <a:lnSpc>
                <a:spcPct val="150000"/>
              </a:lnSpc>
              <a:buFont typeface="Arial" panose="020B0604020202020204" pitchFamily="34" charset="0"/>
              <a:buChar char="•"/>
            </a:pPr>
            <a:r>
              <a:rPr lang="zh-CN" altLang="en-US" sz="14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sym typeface="+mn-ea"/>
              </a:rPr>
              <a:t>作者团队：约旦，沙特阿拉伯</a:t>
            </a:r>
            <a:endParaRPr lang="zh-CN" altLang="en-US" sz="14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endParaRPr>
          </a:p>
        </p:txBody>
      </p:sp>
      <p:grpSp>
        <p:nvGrpSpPr>
          <p:cNvPr id="23" name="组合 22">
            <a:extLst>
              <a:ext uri="{FF2B5EF4-FFF2-40B4-BE49-F238E27FC236}">
                <a16:creationId xmlns:a16="http://schemas.microsoft.com/office/drawing/2014/main" id="{FB12374E-DD15-3567-5D40-3FBD676A1165}"/>
              </a:ext>
            </a:extLst>
          </p:cNvPr>
          <p:cNvGrpSpPr/>
          <p:nvPr/>
        </p:nvGrpSpPr>
        <p:grpSpPr>
          <a:xfrm>
            <a:off x="7639705" y="3510425"/>
            <a:ext cx="4344863" cy="1393859"/>
            <a:chOff x="714615" y="1278641"/>
            <a:chExt cx="3493827" cy="891155"/>
          </a:xfrm>
          <a:effectLst>
            <a:outerShdw blurRad="50800" dist="38100" dir="5400000" algn="t" rotWithShape="0">
              <a:prstClr val="black">
                <a:alpha val="40000"/>
              </a:prstClr>
            </a:outerShdw>
          </a:effectLst>
        </p:grpSpPr>
        <p:sp>
          <p:nvSpPr>
            <p:cNvPr id="24" name="矩形: 圆顶角 23">
              <a:extLst>
                <a:ext uri="{FF2B5EF4-FFF2-40B4-BE49-F238E27FC236}">
                  <a16:creationId xmlns:a16="http://schemas.microsoft.com/office/drawing/2014/main" id="{56774C0E-F00C-90B9-A7DA-62D71531F39F}"/>
                </a:ext>
              </a:extLst>
            </p:cNvPr>
            <p:cNvSpPr/>
            <p:nvPr/>
          </p:nvSpPr>
          <p:spPr>
            <a:xfrm>
              <a:off x="714615" y="1278641"/>
              <a:ext cx="3493827" cy="272649"/>
            </a:xfrm>
            <a:prstGeom prst="round2SameRect">
              <a:avLst/>
            </a:prstGeom>
            <a:solidFill>
              <a:srgbClr val="CAD9EE"/>
            </a:solidFill>
            <a:ln>
              <a:solidFill>
                <a:schemeClr val="accent1">
                  <a:shade val="15000"/>
                  <a:alpha val="39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网络总体统计</a:t>
              </a:r>
            </a:p>
          </p:txBody>
        </p:sp>
        <p:sp>
          <p:nvSpPr>
            <p:cNvPr id="25" name="矩形: 圆顶角 24">
              <a:extLst>
                <a:ext uri="{FF2B5EF4-FFF2-40B4-BE49-F238E27FC236}">
                  <a16:creationId xmlns:a16="http://schemas.microsoft.com/office/drawing/2014/main" id="{91AFABAC-D25D-5307-F0E9-90316C597CCD}"/>
                </a:ext>
              </a:extLst>
            </p:cNvPr>
            <p:cNvSpPr/>
            <p:nvPr/>
          </p:nvSpPr>
          <p:spPr>
            <a:xfrm rot="10800000">
              <a:off x="714615" y="1551290"/>
              <a:ext cx="3493827" cy="618506"/>
            </a:xfrm>
            <a:prstGeom prst="round2SameRect">
              <a:avLst/>
            </a:prstGeom>
            <a:solidFill>
              <a:schemeClr val="accent6">
                <a:lumMod val="20000"/>
                <a:lumOff val="80000"/>
              </a:schemeClr>
            </a:solidFill>
            <a:ln>
              <a:solidFill>
                <a:schemeClr val="accent1">
                  <a:shade val="15000"/>
                  <a:alpha val="39000"/>
                </a:schemeClr>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6" name="组合 25">
            <a:extLst>
              <a:ext uri="{FF2B5EF4-FFF2-40B4-BE49-F238E27FC236}">
                <a16:creationId xmlns:a16="http://schemas.microsoft.com/office/drawing/2014/main" id="{DF3AC872-92C3-C75C-59D6-762C9C21486E}"/>
              </a:ext>
            </a:extLst>
          </p:cNvPr>
          <p:cNvGrpSpPr/>
          <p:nvPr/>
        </p:nvGrpSpPr>
        <p:grpSpPr>
          <a:xfrm>
            <a:off x="7639705" y="5080356"/>
            <a:ext cx="4329624" cy="1488613"/>
            <a:chOff x="714615" y="1278641"/>
            <a:chExt cx="3493827" cy="891155"/>
          </a:xfrm>
          <a:effectLst>
            <a:outerShdw blurRad="50800" dist="38100" dir="5400000" algn="t" rotWithShape="0">
              <a:prstClr val="black">
                <a:alpha val="40000"/>
              </a:prstClr>
            </a:outerShdw>
          </a:effectLst>
        </p:grpSpPr>
        <p:sp>
          <p:nvSpPr>
            <p:cNvPr id="27" name="矩形: 圆顶角 26">
              <a:extLst>
                <a:ext uri="{FF2B5EF4-FFF2-40B4-BE49-F238E27FC236}">
                  <a16:creationId xmlns:a16="http://schemas.microsoft.com/office/drawing/2014/main" id="{F837E8DC-FC59-DCD3-B7D7-9D253A84B8E0}"/>
                </a:ext>
              </a:extLst>
            </p:cNvPr>
            <p:cNvSpPr/>
            <p:nvPr/>
          </p:nvSpPr>
          <p:spPr>
            <a:xfrm>
              <a:off x="714615" y="1278641"/>
              <a:ext cx="3493827" cy="272649"/>
            </a:xfrm>
            <a:prstGeom prst="round2SameRect">
              <a:avLst/>
            </a:prstGeom>
            <a:solidFill>
              <a:srgbClr val="CAD9EE"/>
            </a:solidFill>
            <a:ln>
              <a:solidFill>
                <a:schemeClr val="accent1">
                  <a:shade val="15000"/>
                  <a:alpha val="39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期刊背景</a:t>
              </a:r>
            </a:p>
          </p:txBody>
        </p:sp>
        <p:sp>
          <p:nvSpPr>
            <p:cNvPr id="28" name="矩形: 圆顶角 27">
              <a:extLst>
                <a:ext uri="{FF2B5EF4-FFF2-40B4-BE49-F238E27FC236}">
                  <a16:creationId xmlns:a16="http://schemas.microsoft.com/office/drawing/2014/main" id="{6074C309-8FF0-E637-4DFF-065E3ADADC5A}"/>
                </a:ext>
              </a:extLst>
            </p:cNvPr>
            <p:cNvSpPr/>
            <p:nvPr/>
          </p:nvSpPr>
          <p:spPr>
            <a:xfrm rot="10800000">
              <a:off x="714615" y="1551290"/>
              <a:ext cx="3493827" cy="618506"/>
            </a:xfrm>
            <a:prstGeom prst="round2SameRect">
              <a:avLst/>
            </a:prstGeom>
            <a:solidFill>
              <a:schemeClr val="accent6">
                <a:lumMod val="20000"/>
                <a:lumOff val="80000"/>
              </a:schemeClr>
            </a:solidFill>
            <a:ln>
              <a:solidFill>
                <a:schemeClr val="accent1">
                  <a:shade val="15000"/>
                  <a:alpha val="39000"/>
                </a:schemeClr>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
        <p:nvSpPr>
          <p:cNvPr id="29" name="矩形: 圆角 28">
            <a:extLst>
              <a:ext uri="{FF2B5EF4-FFF2-40B4-BE49-F238E27FC236}">
                <a16:creationId xmlns:a16="http://schemas.microsoft.com/office/drawing/2014/main" id="{B40F6444-7583-773D-8EE5-59FD75417D99}"/>
              </a:ext>
            </a:extLst>
          </p:cNvPr>
          <p:cNvSpPr/>
          <p:nvPr/>
        </p:nvSpPr>
        <p:spPr>
          <a:xfrm>
            <a:off x="7900013" y="3991407"/>
            <a:ext cx="2291736" cy="389838"/>
          </a:xfrm>
          <a:prstGeom prst="round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mj-ea"/>
                <a:ea typeface="+mj-ea"/>
              </a:rPr>
              <a:t>关联论文总数：</a:t>
            </a:r>
            <a:r>
              <a:rPr lang="en-US" altLang="zh-CN" sz="1400" b="1" dirty="0">
                <a:solidFill>
                  <a:schemeClr val="tx1"/>
                </a:solidFill>
                <a:latin typeface="+mj-ea"/>
                <a:ea typeface="+mj-ea"/>
              </a:rPr>
              <a:t>37</a:t>
            </a:r>
            <a:endParaRPr lang="zh-CN" altLang="en-US" sz="1400" b="1" dirty="0">
              <a:solidFill>
                <a:schemeClr val="tx1"/>
              </a:solidFill>
              <a:latin typeface="+mj-ea"/>
              <a:ea typeface="+mj-ea"/>
            </a:endParaRPr>
          </a:p>
        </p:txBody>
      </p:sp>
      <p:sp>
        <p:nvSpPr>
          <p:cNvPr id="30" name="矩形: 圆角 29">
            <a:extLst>
              <a:ext uri="{FF2B5EF4-FFF2-40B4-BE49-F238E27FC236}">
                <a16:creationId xmlns:a16="http://schemas.microsoft.com/office/drawing/2014/main" id="{A44A7DAF-FF0C-2B62-74A4-192FAC5400FC}"/>
              </a:ext>
            </a:extLst>
          </p:cNvPr>
          <p:cNvSpPr/>
          <p:nvPr/>
        </p:nvSpPr>
        <p:spPr>
          <a:xfrm>
            <a:off x="7900012" y="4421560"/>
            <a:ext cx="2291737" cy="389838"/>
          </a:xfrm>
          <a:prstGeom prst="round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mj-ea"/>
                <a:ea typeface="+mj-ea"/>
              </a:rPr>
              <a:t>已撤稿数：</a:t>
            </a:r>
            <a:r>
              <a:rPr lang="en-US" altLang="zh-CN" sz="1400" b="1" dirty="0">
                <a:solidFill>
                  <a:schemeClr val="tx1"/>
                </a:solidFill>
                <a:latin typeface="+mj-ea"/>
                <a:ea typeface="+mj-ea"/>
              </a:rPr>
              <a:t>27</a:t>
            </a:r>
            <a:endParaRPr lang="zh-CN" altLang="en-US" sz="1400" b="1" dirty="0">
              <a:solidFill>
                <a:schemeClr val="tx1"/>
              </a:solidFill>
              <a:latin typeface="+mj-ea"/>
              <a:ea typeface="+mj-ea"/>
            </a:endParaRPr>
          </a:p>
        </p:txBody>
      </p:sp>
      <p:sp>
        <p:nvSpPr>
          <p:cNvPr id="31" name="矩形: 圆角 30">
            <a:extLst>
              <a:ext uri="{FF2B5EF4-FFF2-40B4-BE49-F238E27FC236}">
                <a16:creationId xmlns:a16="http://schemas.microsoft.com/office/drawing/2014/main" id="{5685CDE6-4CCD-B8AD-5B44-6E30162C7E2E}"/>
              </a:ext>
            </a:extLst>
          </p:cNvPr>
          <p:cNvSpPr/>
          <p:nvPr/>
        </p:nvSpPr>
        <p:spPr>
          <a:xfrm>
            <a:off x="7854294" y="5567617"/>
            <a:ext cx="3978022" cy="422894"/>
          </a:xfrm>
          <a:prstGeom prst="roundRect">
            <a:avLst/>
          </a:prstGeom>
          <a:solidFill>
            <a:srgbClr val="D3B0A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tx1"/>
                </a:solidFill>
                <a:latin typeface="+mj-ea"/>
                <a:ea typeface="+mj-ea"/>
              </a:rPr>
              <a:t>期刊：</a:t>
            </a:r>
            <a:r>
              <a:rPr lang="en-NZ" altLang="zh-CN" sz="1400" b="1">
                <a:solidFill>
                  <a:srgbClr val="FF0000"/>
                </a:solidFill>
                <a:latin typeface="+mj-ea"/>
                <a:ea typeface="+mj-ea"/>
              </a:rPr>
              <a:t>Wireless Communications and Mobile Computing</a:t>
            </a:r>
            <a:endParaRPr lang="zh-CN" altLang="en-US" sz="1400" b="1" dirty="0">
              <a:solidFill>
                <a:srgbClr val="FF0000"/>
              </a:solidFill>
              <a:latin typeface="+mj-ea"/>
              <a:ea typeface="+mj-ea"/>
            </a:endParaRPr>
          </a:p>
        </p:txBody>
      </p:sp>
      <p:pic>
        <p:nvPicPr>
          <p:cNvPr id="33" name="图形 32">
            <a:extLst>
              <a:ext uri="{FF2B5EF4-FFF2-40B4-BE49-F238E27FC236}">
                <a16:creationId xmlns:a16="http://schemas.microsoft.com/office/drawing/2014/main" id="{C5A16390-4CFA-9C42-03C1-C46240A3A8F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23479" y="4083104"/>
            <a:ext cx="644565" cy="644565"/>
          </a:xfrm>
          <a:prstGeom prst="rect">
            <a:avLst/>
          </a:prstGeom>
        </p:spPr>
      </p:pic>
      <p:sp>
        <p:nvSpPr>
          <p:cNvPr id="34" name="文本框 33">
            <a:extLst>
              <a:ext uri="{FF2B5EF4-FFF2-40B4-BE49-F238E27FC236}">
                <a16:creationId xmlns:a16="http://schemas.microsoft.com/office/drawing/2014/main" id="{CD72D13D-AC3B-4D0F-4D06-EF37D6722D94}"/>
              </a:ext>
            </a:extLst>
          </p:cNvPr>
          <p:cNvSpPr txBox="1"/>
          <p:nvPr/>
        </p:nvSpPr>
        <p:spPr>
          <a:xfrm>
            <a:off x="7681611" y="5902970"/>
            <a:ext cx="4390585" cy="69782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1400" b="1" dirty="0">
                <a:latin typeface="Times New Roman" panose="02020603050405020304" pitchFamily="18" charset="0"/>
                <a:ea typeface="SimSun" panose="02010600030101010101" pitchFamily="2" charset="-122"/>
                <a:cs typeface="Times New Roman" panose="02020603050405020304" pitchFamily="18" charset="0"/>
                <a:sym typeface="+mn-ea"/>
              </a:rPr>
              <a:t>因论文工厂操作以及同行评审操纵已被</a:t>
            </a:r>
            <a:r>
              <a:rPr lang="en-US" altLang="zh-CN" sz="1400" b="1" dirty="0">
                <a:latin typeface="Times New Roman" panose="02020603050405020304" pitchFamily="18" charset="0"/>
                <a:ea typeface="SimSun" panose="02010600030101010101" pitchFamily="2" charset="-122"/>
                <a:cs typeface="Times New Roman" panose="02020603050405020304" pitchFamily="18" charset="0"/>
                <a:sym typeface="+mn-ea"/>
              </a:rPr>
              <a:t>WOS</a:t>
            </a:r>
            <a:r>
              <a:rPr lang="zh-CN" altLang="en-US" sz="1400" b="1" dirty="0">
                <a:latin typeface="Times New Roman" panose="02020603050405020304" pitchFamily="18" charset="0"/>
                <a:ea typeface="SimSun" panose="02010600030101010101" pitchFamily="2" charset="-122"/>
                <a:cs typeface="Times New Roman" panose="02020603050405020304" pitchFamily="18" charset="0"/>
                <a:sym typeface="+mn-ea"/>
              </a:rPr>
              <a:t>核心合集移除</a:t>
            </a:r>
            <a:endParaRPr lang="zh-CN" altLang="en-US" sz="14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034195275"/>
      </p:ext>
    </p:extLst>
  </p:cSld>
  <p:clrMapOvr>
    <a:masterClrMapping/>
  </p:clrMapOvr>
  <mc:AlternateContent xmlns:mc="http://schemas.openxmlformats.org/markup-compatibility/2006">
    <mc:Choice xmlns:p14="http://schemas.microsoft.com/office/powerpoint/2010/main" Requires="p14">
      <p:transition p14:dur="10" advTm="42954"/>
    </mc:Choice>
    <mc:Fallback>
      <p:transition advTm="42954"/>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4E79F-DCD1-C53F-04CF-0D98EA413EB0}"/>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D0CB95A8-336D-0787-635D-C0E4FEF8A5E6}"/>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D27BC620-05FE-D08B-43FB-591E6B129334}"/>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AD2EA411-B013-A896-8592-C972836F5E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81292BBF-E3C6-3548-1500-824A1A765405}"/>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0091750C-0A08-61B6-0A9B-432B7BC3A45D}"/>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4.2 </a:t>
            </a:r>
            <a:r>
              <a:rPr lang="zh-CN" altLang="en-US" sz="2800" b="1" dirty="0">
                <a:solidFill>
                  <a:srgbClr val="002060"/>
                </a:solidFill>
                <a:latin typeface="+mn-ea"/>
              </a:rPr>
              <a:t>利用图论的思想解决撤稿预测问题</a:t>
            </a:r>
          </a:p>
        </p:txBody>
      </p:sp>
      <p:pic>
        <p:nvPicPr>
          <p:cNvPr id="11" name="图片 10" descr="中心全名">
            <a:extLst>
              <a:ext uri="{FF2B5EF4-FFF2-40B4-BE49-F238E27FC236}">
                <a16:creationId xmlns:a16="http://schemas.microsoft.com/office/drawing/2014/main" id="{0DF45733-917F-AD17-6C36-0E5364251CD0}"/>
              </a:ext>
            </a:extLst>
          </p:cNvPr>
          <p:cNvPicPr>
            <a:picLocks noChangeAspect="1"/>
          </p:cNvPicPr>
          <p:nvPr/>
        </p:nvPicPr>
        <p:blipFill>
          <a:blip r:embed="rId4"/>
          <a:stretch>
            <a:fillRect/>
          </a:stretch>
        </p:blipFill>
        <p:spPr>
          <a:xfrm>
            <a:off x="8837509" y="111809"/>
            <a:ext cx="3131820" cy="648970"/>
          </a:xfrm>
          <a:prstGeom prst="rect">
            <a:avLst/>
          </a:prstGeom>
        </p:spPr>
      </p:pic>
      <p:sp>
        <p:nvSpPr>
          <p:cNvPr id="17" name="矩形: 圆角 16">
            <a:extLst>
              <a:ext uri="{FF2B5EF4-FFF2-40B4-BE49-F238E27FC236}">
                <a16:creationId xmlns:a16="http://schemas.microsoft.com/office/drawing/2014/main" id="{05ABB8D5-5332-5420-5056-309F74191BD7}"/>
              </a:ext>
            </a:extLst>
          </p:cNvPr>
          <p:cNvSpPr/>
          <p:nvPr/>
        </p:nvSpPr>
        <p:spPr>
          <a:xfrm>
            <a:off x="616448" y="878225"/>
            <a:ext cx="5884985" cy="1285892"/>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社交网络分析法（</a:t>
            </a:r>
            <a:r>
              <a:rPr lang="en-US" altLang="zh-CN" sz="2000" b="1" dirty="0">
                <a:solidFill>
                  <a:schemeClr val="tx1"/>
                </a:solidFill>
                <a:latin typeface="Times New Roman" panose="02020603050405020304" pitchFamily="18" charset="0"/>
                <a:cs typeface="Times New Roman" panose="02020603050405020304" pitchFamily="18" charset="0"/>
              </a:rPr>
              <a:t>SNA</a:t>
            </a:r>
            <a:r>
              <a:rPr lang="zh-CN" altLang="en-US" sz="2000" b="1" dirty="0">
                <a:solidFill>
                  <a:schemeClr val="tx1"/>
                </a:solidFill>
              </a:rPr>
              <a:t>）核心应用</a:t>
            </a:r>
            <a:endParaRPr lang="en-US" altLang="zh-CN" sz="2000" b="1" dirty="0">
              <a:solidFill>
                <a:schemeClr val="tx1"/>
              </a:solidFill>
            </a:endParaRPr>
          </a:p>
          <a:p>
            <a:pPr algn="ctr">
              <a:lnSpc>
                <a:spcPct val="150000"/>
              </a:lnSpc>
            </a:pPr>
            <a:r>
              <a:rPr lang="zh-CN" altLang="en-US" sz="2000" dirty="0">
                <a:solidFill>
                  <a:schemeClr val="tx1"/>
                </a:solidFill>
              </a:rPr>
              <a:t>  基于合作与引用关系，构建学术“朋友圈”</a:t>
            </a:r>
          </a:p>
        </p:txBody>
      </p:sp>
      <p:pic>
        <p:nvPicPr>
          <p:cNvPr id="19" name="图片 18">
            <a:extLst>
              <a:ext uri="{FF2B5EF4-FFF2-40B4-BE49-F238E27FC236}">
                <a16:creationId xmlns:a16="http://schemas.microsoft.com/office/drawing/2014/main" id="{15CA9B38-FEC5-1244-E6BB-F49F43A49E8B}"/>
              </a:ext>
            </a:extLst>
          </p:cNvPr>
          <p:cNvPicPr>
            <a:picLocks noChangeAspect="1"/>
          </p:cNvPicPr>
          <p:nvPr/>
        </p:nvPicPr>
        <p:blipFill>
          <a:blip r:embed="rId5"/>
          <a:stretch>
            <a:fillRect/>
          </a:stretch>
        </p:blipFill>
        <p:spPr>
          <a:xfrm>
            <a:off x="108733" y="2323662"/>
            <a:ext cx="7330733" cy="4013498"/>
          </a:xfrm>
          <a:prstGeom prst="rect">
            <a:avLst/>
          </a:prstGeom>
        </p:spPr>
      </p:pic>
      <p:sp>
        <p:nvSpPr>
          <p:cNvPr id="29" name="矩形: 圆角 28">
            <a:extLst>
              <a:ext uri="{FF2B5EF4-FFF2-40B4-BE49-F238E27FC236}">
                <a16:creationId xmlns:a16="http://schemas.microsoft.com/office/drawing/2014/main" id="{C5C8C0DD-DF58-CF53-49FD-CAAD3EF10AEE}"/>
              </a:ext>
            </a:extLst>
          </p:cNvPr>
          <p:cNvSpPr/>
          <p:nvPr/>
        </p:nvSpPr>
        <p:spPr>
          <a:xfrm>
            <a:off x="7737148" y="950769"/>
            <a:ext cx="4397675" cy="1734940"/>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社交网络构建与分析</a:t>
            </a:r>
            <a:endParaRPr lang="en-US" altLang="zh-CN" sz="2000" b="1" dirty="0">
              <a:solidFill>
                <a:schemeClr val="tx1"/>
              </a:solidFill>
            </a:endParaRPr>
          </a:p>
          <a:p>
            <a:pPr>
              <a:lnSpc>
                <a:spcPct val="150000"/>
              </a:lnSpc>
            </a:pPr>
            <a:r>
              <a:rPr lang="zh-CN" altLang="en-US" dirty="0">
                <a:solidFill>
                  <a:schemeClr val="tx1"/>
                </a:solidFill>
              </a:rPr>
              <a:t>       </a:t>
            </a:r>
            <a:r>
              <a:rPr lang="zh-CN" altLang="en-US" sz="2000" dirty="0">
                <a:solidFill>
                  <a:schemeClr val="tx1"/>
                </a:solidFill>
              </a:rPr>
              <a:t>构建基于合作、引用的学术网络，应用社群检测算法识别异常撤稿簇，分析核心作者影响力</a:t>
            </a:r>
            <a:endParaRPr lang="zh-CN" altLang="en-US" dirty="0">
              <a:solidFill>
                <a:schemeClr val="tx1"/>
              </a:solidFill>
            </a:endParaRPr>
          </a:p>
        </p:txBody>
      </p:sp>
      <p:pic>
        <p:nvPicPr>
          <p:cNvPr id="28" name="图形 27">
            <a:extLst>
              <a:ext uri="{FF2B5EF4-FFF2-40B4-BE49-F238E27FC236}">
                <a16:creationId xmlns:a16="http://schemas.microsoft.com/office/drawing/2014/main" id="{E324C3C9-3B28-80A1-7653-31074DF8BBD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37148" y="950769"/>
            <a:ext cx="703172" cy="703172"/>
          </a:xfrm>
          <a:prstGeom prst="rect">
            <a:avLst/>
          </a:prstGeom>
        </p:spPr>
      </p:pic>
      <p:sp>
        <p:nvSpPr>
          <p:cNvPr id="30" name="矩形: 圆角 29">
            <a:extLst>
              <a:ext uri="{FF2B5EF4-FFF2-40B4-BE49-F238E27FC236}">
                <a16:creationId xmlns:a16="http://schemas.microsoft.com/office/drawing/2014/main" id="{BD93613F-6383-1E59-9269-79FA3E0EB071}"/>
              </a:ext>
            </a:extLst>
          </p:cNvPr>
          <p:cNvSpPr/>
          <p:nvPr/>
        </p:nvSpPr>
        <p:spPr>
          <a:xfrm>
            <a:off x="7699479" y="2954465"/>
            <a:ext cx="4364741" cy="1734940"/>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文献计量特征提取</a:t>
            </a:r>
            <a:endParaRPr lang="en-US" altLang="zh-CN" sz="2000" b="1" dirty="0">
              <a:solidFill>
                <a:schemeClr val="tx1"/>
              </a:solidFill>
            </a:endParaRPr>
          </a:p>
          <a:p>
            <a:pPr>
              <a:lnSpc>
                <a:spcPct val="150000"/>
              </a:lnSpc>
            </a:pPr>
            <a:r>
              <a:rPr lang="zh-CN" altLang="en-US" dirty="0">
                <a:solidFill>
                  <a:schemeClr val="tx1"/>
                </a:solidFill>
              </a:rPr>
              <a:t>     </a:t>
            </a:r>
            <a:r>
              <a:rPr lang="zh-CN" altLang="en-US" sz="2000" dirty="0">
                <a:solidFill>
                  <a:schemeClr val="tx1"/>
                </a:solidFill>
              </a:rPr>
              <a:t>提取论文文献计量特征及网络特征作为风险评估的基础特征</a:t>
            </a:r>
          </a:p>
        </p:txBody>
      </p:sp>
      <p:sp>
        <p:nvSpPr>
          <p:cNvPr id="31" name="矩形: 圆角 30">
            <a:extLst>
              <a:ext uri="{FF2B5EF4-FFF2-40B4-BE49-F238E27FC236}">
                <a16:creationId xmlns:a16="http://schemas.microsoft.com/office/drawing/2014/main" id="{C32B58FF-688C-BD67-6735-69F4FF4809BC}"/>
              </a:ext>
            </a:extLst>
          </p:cNvPr>
          <p:cNvSpPr/>
          <p:nvPr/>
        </p:nvSpPr>
        <p:spPr>
          <a:xfrm>
            <a:off x="7767602" y="4980967"/>
            <a:ext cx="4336768" cy="1624574"/>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方法整合与融合</a:t>
            </a:r>
            <a:endParaRPr lang="en-US" altLang="zh-CN" sz="2000" b="1" dirty="0">
              <a:solidFill>
                <a:schemeClr val="tx1"/>
              </a:solidFill>
            </a:endParaRPr>
          </a:p>
          <a:p>
            <a:pPr>
              <a:lnSpc>
                <a:spcPct val="150000"/>
              </a:lnSpc>
            </a:pPr>
            <a:r>
              <a:rPr lang="zh-CN" altLang="en-US" dirty="0">
                <a:solidFill>
                  <a:schemeClr val="tx1"/>
                </a:solidFill>
              </a:rPr>
              <a:t>        </a:t>
            </a:r>
            <a:r>
              <a:rPr lang="zh-CN" altLang="en-US" sz="2000" dirty="0">
                <a:solidFill>
                  <a:schemeClr val="tx1"/>
                </a:solidFill>
              </a:rPr>
              <a:t>融合社会网络结构信息与文献计量特征进行深度预测分析。</a:t>
            </a:r>
            <a:endParaRPr lang="zh-CN" altLang="en-US" dirty="0">
              <a:solidFill>
                <a:schemeClr val="tx1"/>
              </a:solidFill>
            </a:endParaRPr>
          </a:p>
        </p:txBody>
      </p:sp>
      <p:pic>
        <p:nvPicPr>
          <p:cNvPr id="33" name="图形 32">
            <a:extLst>
              <a:ext uri="{FF2B5EF4-FFF2-40B4-BE49-F238E27FC236}">
                <a16:creationId xmlns:a16="http://schemas.microsoft.com/office/drawing/2014/main" id="{09EABFCB-9F7A-5179-B27D-8E956DB1D2F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79433" y="2954465"/>
            <a:ext cx="1063318" cy="637991"/>
          </a:xfrm>
          <a:prstGeom prst="rect">
            <a:avLst/>
          </a:prstGeom>
        </p:spPr>
      </p:pic>
      <p:pic>
        <p:nvPicPr>
          <p:cNvPr id="35" name="图形 34">
            <a:extLst>
              <a:ext uri="{FF2B5EF4-FFF2-40B4-BE49-F238E27FC236}">
                <a16:creationId xmlns:a16="http://schemas.microsoft.com/office/drawing/2014/main" id="{A7F31097-B66E-9731-86A4-DD6E0BC29DE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99479" y="4915318"/>
            <a:ext cx="993847" cy="795078"/>
          </a:xfrm>
          <a:prstGeom prst="rect">
            <a:avLst/>
          </a:prstGeom>
        </p:spPr>
      </p:pic>
      <p:pic>
        <p:nvPicPr>
          <p:cNvPr id="37" name="图形 36">
            <a:extLst>
              <a:ext uri="{FF2B5EF4-FFF2-40B4-BE49-F238E27FC236}">
                <a16:creationId xmlns:a16="http://schemas.microsoft.com/office/drawing/2014/main" id="{245A8DF3-B05A-C0DE-C4BF-4FDB839FB45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65231" y="1008252"/>
            <a:ext cx="809987" cy="809987"/>
          </a:xfrm>
          <a:prstGeom prst="rect">
            <a:avLst/>
          </a:prstGeom>
        </p:spPr>
      </p:pic>
    </p:spTree>
    <p:extLst>
      <p:ext uri="{BB962C8B-B14F-4D97-AF65-F5344CB8AC3E}">
        <p14:creationId xmlns:p14="http://schemas.microsoft.com/office/powerpoint/2010/main" val="3963320367"/>
      </p:ext>
    </p:extLst>
  </p:cSld>
  <p:clrMapOvr>
    <a:masterClrMapping/>
  </p:clrMapOvr>
  <mc:AlternateContent xmlns:mc="http://schemas.openxmlformats.org/markup-compatibility/2006">
    <mc:Choice xmlns:p14="http://schemas.microsoft.com/office/powerpoint/2010/main" Requires="p14">
      <p:transition p14:dur="10" advTm="33453"/>
    </mc:Choice>
    <mc:Fallback>
      <p:transition advTm="33453"/>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B4947-21A8-0B92-A371-E4091009798F}"/>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CF130547-30FB-0D16-619F-559752D46536}"/>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E4A0BAEF-BE91-C40A-5437-828209A3BA40}"/>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F3261E80-852A-E2FF-FD16-803C622182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EA25290D-9B28-1BE2-21C4-0420E7CBCD1A}"/>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68D1537-38FE-C2C1-86A2-642A33F5AD59}"/>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4.3 </a:t>
            </a:r>
            <a:r>
              <a:rPr lang="zh-CN" altLang="en-US" sz="2800" b="1" dirty="0">
                <a:solidFill>
                  <a:srgbClr val="002060"/>
                </a:solidFill>
                <a:latin typeface="+mn-ea"/>
              </a:rPr>
              <a:t>研究思路</a:t>
            </a:r>
          </a:p>
        </p:txBody>
      </p:sp>
      <p:pic>
        <p:nvPicPr>
          <p:cNvPr id="11" name="图片 10" descr="中心全名">
            <a:extLst>
              <a:ext uri="{FF2B5EF4-FFF2-40B4-BE49-F238E27FC236}">
                <a16:creationId xmlns:a16="http://schemas.microsoft.com/office/drawing/2014/main" id="{3852D6C2-793F-822F-9C41-02518A0787FA}"/>
              </a:ext>
            </a:extLst>
          </p:cNvPr>
          <p:cNvPicPr>
            <a:picLocks noChangeAspect="1"/>
          </p:cNvPicPr>
          <p:nvPr/>
        </p:nvPicPr>
        <p:blipFill>
          <a:blip r:embed="rId4"/>
          <a:stretch>
            <a:fillRect/>
          </a:stretch>
        </p:blipFill>
        <p:spPr>
          <a:xfrm>
            <a:off x="8837509" y="111809"/>
            <a:ext cx="3131820" cy="648970"/>
          </a:xfrm>
          <a:prstGeom prst="rect">
            <a:avLst/>
          </a:prstGeom>
        </p:spPr>
      </p:pic>
      <p:pic>
        <p:nvPicPr>
          <p:cNvPr id="3" name="图片 2">
            <a:extLst>
              <a:ext uri="{FF2B5EF4-FFF2-40B4-BE49-F238E27FC236}">
                <a16:creationId xmlns:a16="http://schemas.microsoft.com/office/drawing/2014/main" id="{3CDC1706-4FC1-0BB5-1F82-6D736A7E7EED}"/>
              </a:ext>
            </a:extLst>
          </p:cNvPr>
          <p:cNvPicPr>
            <a:picLocks noChangeAspect="1"/>
          </p:cNvPicPr>
          <p:nvPr/>
        </p:nvPicPr>
        <p:blipFill>
          <a:blip r:embed="rId5"/>
          <a:stretch>
            <a:fillRect/>
          </a:stretch>
        </p:blipFill>
        <p:spPr>
          <a:xfrm>
            <a:off x="0" y="903915"/>
            <a:ext cx="12104370" cy="5954085"/>
          </a:xfrm>
          <a:prstGeom prst="rect">
            <a:avLst/>
          </a:prstGeom>
        </p:spPr>
      </p:pic>
      <p:sp>
        <p:nvSpPr>
          <p:cNvPr id="7" name="矩形 6">
            <a:extLst>
              <a:ext uri="{FF2B5EF4-FFF2-40B4-BE49-F238E27FC236}">
                <a16:creationId xmlns:a16="http://schemas.microsoft.com/office/drawing/2014/main" id="{133C2744-98A7-5F6F-FE63-5590C37F6658}"/>
              </a:ext>
            </a:extLst>
          </p:cNvPr>
          <p:cNvSpPr/>
          <p:nvPr/>
        </p:nvSpPr>
        <p:spPr>
          <a:xfrm>
            <a:off x="6501433" y="1295956"/>
            <a:ext cx="619200" cy="342997"/>
          </a:xfrm>
          <a:prstGeom prst="rect">
            <a:avLst/>
          </a:prstGeom>
          <a:solidFill>
            <a:srgbClr val="B6C7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7870600"/>
      </p:ext>
    </p:extLst>
  </p:cSld>
  <p:clrMapOvr>
    <a:masterClrMapping/>
  </p:clrMapOvr>
  <mc:AlternateContent xmlns:mc="http://schemas.openxmlformats.org/markup-compatibility/2006">
    <mc:Choice xmlns:p14="http://schemas.microsoft.com/office/powerpoint/2010/main" Requires="p14">
      <p:transition p14:dur="10" advTm="8905"/>
    </mc:Choice>
    <mc:Fallback>
      <p:transition advTm="8905"/>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6B05B-C5F6-CE13-C91F-459A5FDD4287}"/>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4A6278F8-072A-DECB-E76C-5C328A0101CC}"/>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5E9A2B18-1621-46A8-EA3E-2BAD37D22578}"/>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754B2D97-394F-D691-6598-9F5E71F9C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42779418-8E06-5D6C-236A-977DA041E980}"/>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9D922911-FA7C-4909-CC4C-26D2373169C5}"/>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4.3 </a:t>
            </a:r>
            <a:r>
              <a:rPr lang="zh-CN" altLang="en-US" sz="2800" b="1" dirty="0">
                <a:solidFill>
                  <a:srgbClr val="002060"/>
                </a:solidFill>
                <a:latin typeface="+mn-ea"/>
              </a:rPr>
              <a:t>研究思路</a:t>
            </a:r>
          </a:p>
        </p:txBody>
      </p:sp>
      <p:pic>
        <p:nvPicPr>
          <p:cNvPr id="11" name="图片 10" descr="中心全名">
            <a:extLst>
              <a:ext uri="{FF2B5EF4-FFF2-40B4-BE49-F238E27FC236}">
                <a16:creationId xmlns:a16="http://schemas.microsoft.com/office/drawing/2014/main" id="{41B97EEB-7C54-97BB-75BA-018124819282}"/>
              </a:ext>
            </a:extLst>
          </p:cNvPr>
          <p:cNvPicPr>
            <a:picLocks noChangeAspect="1"/>
          </p:cNvPicPr>
          <p:nvPr/>
        </p:nvPicPr>
        <p:blipFill>
          <a:blip r:embed="rId4"/>
          <a:stretch>
            <a:fillRect/>
          </a:stretch>
        </p:blipFill>
        <p:spPr>
          <a:xfrm>
            <a:off x="8837509" y="111809"/>
            <a:ext cx="3131820" cy="648970"/>
          </a:xfrm>
          <a:prstGeom prst="rect">
            <a:avLst/>
          </a:prstGeom>
        </p:spPr>
      </p:pic>
      <p:pic>
        <p:nvPicPr>
          <p:cNvPr id="2" name="图片 1">
            <a:extLst>
              <a:ext uri="{FF2B5EF4-FFF2-40B4-BE49-F238E27FC236}">
                <a16:creationId xmlns:a16="http://schemas.microsoft.com/office/drawing/2014/main" id="{4425925A-8054-35FE-23A5-06CE65746F1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7631" y="915040"/>
            <a:ext cx="12207532" cy="5904239"/>
          </a:xfrm>
          <a:prstGeom prst="rect">
            <a:avLst/>
          </a:prstGeom>
          <a:noFill/>
          <a:ln>
            <a:noFill/>
          </a:ln>
        </p:spPr>
      </p:pic>
    </p:spTree>
    <p:extLst>
      <p:ext uri="{BB962C8B-B14F-4D97-AF65-F5344CB8AC3E}">
        <p14:creationId xmlns:p14="http://schemas.microsoft.com/office/powerpoint/2010/main" val="735563510"/>
      </p:ext>
    </p:extLst>
  </p:cSld>
  <p:clrMapOvr>
    <a:masterClrMapping/>
  </p:clrMapOvr>
  <mc:AlternateContent xmlns:mc="http://schemas.openxmlformats.org/markup-compatibility/2006">
    <mc:Choice xmlns:p14="http://schemas.microsoft.com/office/powerpoint/2010/main" Requires="p14">
      <p:transition p14:dur="10" advTm="26532"/>
    </mc:Choice>
    <mc:Fallback>
      <p:transition advTm="26532"/>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68D1E-9243-4A0F-7A46-0E233A18B88E}"/>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94E79450-7881-947E-1D05-49BEFED05226}"/>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BF3331C1-1BA2-A1B1-3F83-0DA1DA47F10F}"/>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0815327D-50BC-523C-4720-42054980CB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6EA20A5D-A56C-2069-ADCF-FC34E3B8107A}"/>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2FB8FDF0-AE32-EB1C-AA95-608E828ECE88}"/>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4.4 </a:t>
            </a:r>
            <a:r>
              <a:rPr lang="zh-CN" altLang="en-US" sz="2800" b="1" dirty="0">
                <a:solidFill>
                  <a:srgbClr val="002060"/>
                </a:solidFill>
                <a:latin typeface="+mn-ea"/>
              </a:rPr>
              <a:t>图神经网络的基本思想</a:t>
            </a:r>
          </a:p>
        </p:txBody>
      </p:sp>
      <p:pic>
        <p:nvPicPr>
          <p:cNvPr id="11" name="图片 10" descr="中心全名">
            <a:extLst>
              <a:ext uri="{FF2B5EF4-FFF2-40B4-BE49-F238E27FC236}">
                <a16:creationId xmlns:a16="http://schemas.microsoft.com/office/drawing/2014/main" id="{AFAB04A6-07A4-87E2-B1D9-66BCCA02BC49}"/>
              </a:ext>
            </a:extLst>
          </p:cNvPr>
          <p:cNvPicPr>
            <a:picLocks noChangeAspect="1"/>
          </p:cNvPicPr>
          <p:nvPr/>
        </p:nvPicPr>
        <p:blipFill>
          <a:blip r:embed="rId4"/>
          <a:stretch>
            <a:fillRect/>
          </a:stretch>
        </p:blipFill>
        <p:spPr>
          <a:xfrm>
            <a:off x="8837509" y="111809"/>
            <a:ext cx="3131820" cy="648970"/>
          </a:xfrm>
          <a:prstGeom prst="rect">
            <a:avLst/>
          </a:prstGeom>
        </p:spPr>
      </p:pic>
      <p:pic>
        <p:nvPicPr>
          <p:cNvPr id="3" name="图片 2">
            <a:extLst>
              <a:ext uri="{FF2B5EF4-FFF2-40B4-BE49-F238E27FC236}">
                <a16:creationId xmlns:a16="http://schemas.microsoft.com/office/drawing/2014/main" id="{07809686-378F-D838-BBC4-8EFB3B8B0745}"/>
              </a:ext>
            </a:extLst>
          </p:cNvPr>
          <p:cNvPicPr>
            <a:picLocks noChangeAspect="1"/>
          </p:cNvPicPr>
          <p:nvPr/>
        </p:nvPicPr>
        <p:blipFill>
          <a:blip r:embed="rId5"/>
          <a:stretch>
            <a:fillRect/>
          </a:stretch>
        </p:blipFill>
        <p:spPr>
          <a:xfrm>
            <a:off x="0" y="830827"/>
            <a:ext cx="12192000" cy="6038962"/>
          </a:xfrm>
          <a:prstGeom prst="rect">
            <a:avLst/>
          </a:prstGeom>
        </p:spPr>
      </p:pic>
    </p:spTree>
    <p:extLst>
      <p:ext uri="{BB962C8B-B14F-4D97-AF65-F5344CB8AC3E}">
        <p14:creationId xmlns:p14="http://schemas.microsoft.com/office/powerpoint/2010/main" val="52539736"/>
      </p:ext>
    </p:extLst>
  </p:cSld>
  <p:clrMapOvr>
    <a:masterClrMapping/>
  </p:clrMapOvr>
  <mc:AlternateContent xmlns:mc="http://schemas.openxmlformats.org/markup-compatibility/2006">
    <mc:Choice xmlns:p14="http://schemas.microsoft.com/office/powerpoint/2010/main" Requires="p14">
      <p:transition p14:dur="10" advTm="2999"/>
    </mc:Choice>
    <mc:Fallback>
      <p:transition advTm="2999"/>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603D3-4492-5754-5AEF-F1B7197CC254}"/>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757FADA0-1050-4D82-D3B3-EC434502082D}"/>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696E2CBA-2D06-7C04-AF2C-37AF3C29DA00}"/>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9FC00E5F-D218-4AB3-7841-742C0BCFE3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88FDE26C-3129-FD4A-D99B-A39E6124D4C3}"/>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31949EF3-8C1B-14DD-FFFC-257A9F15AB2C}"/>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4.4 </a:t>
            </a:r>
            <a:r>
              <a:rPr lang="zh-CN" altLang="en-US" sz="2800" b="1" dirty="0">
                <a:solidFill>
                  <a:srgbClr val="002060"/>
                </a:solidFill>
                <a:latin typeface="+mn-ea"/>
              </a:rPr>
              <a:t>特征嵌入</a:t>
            </a:r>
          </a:p>
        </p:txBody>
      </p:sp>
      <p:pic>
        <p:nvPicPr>
          <p:cNvPr id="11" name="图片 10" descr="中心全名">
            <a:extLst>
              <a:ext uri="{FF2B5EF4-FFF2-40B4-BE49-F238E27FC236}">
                <a16:creationId xmlns:a16="http://schemas.microsoft.com/office/drawing/2014/main" id="{D4D69F91-5054-7F6F-1775-836635734B45}"/>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 name="TextBox 4">
            <a:extLst>
              <a:ext uri="{FF2B5EF4-FFF2-40B4-BE49-F238E27FC236}">
                <a16:creationId xmlns:a16="http://schemas.microsoft.com/office/drawing/2014/main" id="{27963751-58FF-776D-2392-C00C8F72CABF}"/>
              </a:ext>
            </a:extLst>
          </p:cNvPr>
          <p:cNvSpPr txBox="1"/>
          <p:nvPr/>
        </p:nvSpPr>
        <p:spPr>
          <a:xfrm>
            <a:off x="460358" y="959075"/>
            <a:ext cx="2504167" cy="461641"/>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一  基础文献特征</a:t>
            </a:r>
          </a:p>
        </p:txBody>
      </p:sp>
      <p:graphicFrame>
        <p:nvGraphicFramePr>
          <p:cNvPr id="7" name="表格 6">
            <a:extLst>
              <a:ext uri="{FF2B5EF4-FFF2-40B4-BE49-F238E27FC236}">
                <a16:creationId xmlns:a16="http://schemas.microsoft.com/office/drawing/2014/main" id="{1F1A7857-F6BD-44BC-7563-BCCBF15D14AA}"/>
              </a:ext>
            </a:extLst>
          </p:cNvPr>
          <p:cNvGraphicFramePr>
            <a:graphicFrameLocks noGrp="1"/>
          </p:cNvGraphicFramePr>
          <p:nvPr>
            <p:extLst>
              <p:ext uri="{D42A27DB-BD31-4B8C-83A1-F6EECF244321}">
                <p14:modId xmlns:p14="http://schemas.microsoft.com/office/powerpoint/2010/main" val="1703035753"/>
              </p:ext>
            </p:extLst>
          </p:nvPr>
        </p:nvGraphicFramePr>
        <p:xfrm>
          <a:off x="1753773" y="1604625"/>
          <a:ext cx="8755081" cy="4452276"/>
        </p:xfrm>
        <a:graphic>
          <a:graphicData uri="http://schemas.openxmlformats.org/drawingml/2006/table">
            <a:tbl>
              <a:tblPr firstRow="1" bandRow="1">
                <a:tableStyleId>{5C22544A-7EE6-4342-B048-85BDC9FD1C3A}</a:tableStyleId>
              </a:tblPr>
              <a:tblGrid>
                <a:gridCol w="3895366">
                  <a:extLst>
                    <a:ext uri="{9D8B030D-6E8A-4147-A177-3AD203B41FA5}">
                      <a16:colId xmlns:a16="http://schemas.microsoft.com/office/drawing/2014/main" val="20000"/>
                    </a:ext>
                  </a:extLst>
                </a:gridCol>
                <a:gridCol w="1321235">
                  <a:extLst>
                    <a:ext uri="{9D8B030D-6E8A-4147-A177-3AD203B41FA5}">
                      <a16:colId xmlns:a16="http://schemas.microsoft.com/office/drawing/2014/main" val="20001"/>
                    </a:ext>
                  </a:extLst>
                </a:gridCol>
                <a:gridCol w="3538480">
                  <a:extLst>
                    <a:ext uri="{9D8B030D-6E8A-4147-A177-3AD203B41FA5}">
                      <a16:colId xmlns:a16="http://schemas.microsoft.com/office/drawing/2014/main" val="20002"/>
                    </a:ext>
                  </a:extLst>
                </a:gridCol>
              </a:tblGrid>
              <a:tr h="742046">
                <a:tc>
                  <a:txBody>
                    <a:bodyPr/>
                    <a:lstStyle/>
                    <a:p>
                      <a:pPr algn="ctr"/>
                      <a:r>
                        <a:rPr lang="zh-CN" altLang="en-US" dirty="0"/>
                        <a:t>特征名</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类型</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说明</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10000"/>
                  </a:ext>
                </a:extLst>
              </a:tr>
              <a:tr h="742046">
                <a:tc>
                  <a:txBody>
                    <a:bodyPr/>
                    <a:lstStyle/>
                    <a:p>
                      <a:pPr algn="ctr"/>
                      <a:endParaRPr lang="zh-CN" altLang="en-US" dirty="0">
                        <a:highlight>
                          <a:srgbClr val="FFFFFF"/>
                        </a:highlight>
                      </a:endParaRP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highlight>
                            <a:srgbClr val="FFFFFF"/>
                          </a:highlight>
                          <a:latin typeface="Times New Roman" panose="02020603050405020304" pitchFamily="18" charset="0"/>
                          <a:ea typeface="宋体" panose="02010600030101010101" pitchFamily="2" charset="-122"/>
                        </a:rPr>
                        <a:t>数值型</a:t>
                      </a: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latin typeface="Times New Roman" panose="02020603050405020304" pitchFamily="18" charset="0"/>
                          <a:ea typeface="宋体" panose="02010600030101010101" pitchFamily="2" charset="-122"/>
                        </a:rPr>
                        <a:t>当前文献的发表年份</a:t>
                      </a:r>
                      <a:endParaRPr lang="zh-CN" altLang="en-US" sz="2000" baseline="0" dirty="0">
                        <a:highlight>
                          <a:srgbClr val="FFFFFF"/>
                        </a:highlight>
                        <a:latin typeface="Times New Roman" panose="02020603050405020304" pitchFamily="18" charset="0"/>
                        <a:ea typeface="宋体" panose="02010600030101010101" pitchFamily="2" charset="-122"/>
                      </a:endParaRP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742046">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highlight>
                            <a:srgbClr val="FFFFFF"/>
                          </a:highlight>
                          <a:latin typeface="Times New Roman" panose="02020603050405020304" pitchFamily="18" charset="0"/>
                          <a:ea typeface="宋体" panose="02010600030101010101" pitchFamily="2" charset="-122"/>
                        </a:rPr>
                        <a:t>数值型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latin typeface="Times New Roman" panose="02020603050405020304" pitchFamily="18" charset="0"/>
                          <a:ea typeface="宋体" panose="02010600030101010101" pitchFamily="2" charset="-122"/>
                        </a:rPr>
                        <a:t>当前文献的被引次数</a:t>
                      </a:r>
                      <a:endParaRPr lang="zh-CN" altLang="en-US" sz="2000" baseline="0" dirty="0">
                        <a:highlight>
                          <a:srgbClr val="FFFFFF"/>
                        </a:highlight>
                        <a:latin typeface="Times New Roman" panose="02020603050405020304" pitchFamily="18" charset="0"/>
                        <a:ea typeface="宋体" panose="02010600030101010101" pitchFamily="2" charset="-122"/>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42046">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highlight>
                            <a:srgbClr val="FFFFFF"/>
                          </a:highlight>
                          <a:latin typeface="Times New Roman" panose="02020603050405020304" pitchFamily="18" charset="0"/>
                          <a:ea typeface="宋体" panose="02010600030101010101" pitchFamily="2" charset="-122"/>
                        </a:rPr>
                        <a:t>数值型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latin typeface="Times New Roman" panose="02020603050405020304" pitchFamily="18" charset="0"/>
                          <a:ea typeface="宋体" panose="02010600030101010101" pitchFamily="2" charset="-122"/>
                        </a:rPr>
                        <a:t>当前文献的参考文献数量</a:t>
                      </a:r>
                      <a:endParaRPr lang="zh-CN" altLang="en-US" sz="2000" baseline="0" dirty="0">
                        <a:highlight>
                          <a:srgbClr val="FFFFFF"/>
                        </a:highlight>
                        <a:latin typeface="Times New Roman" panose="02020603050405020304" pitchFamily="18" charset="0"/>
                        <a:ea typeface="宋体" panose="02010600030101010101" pitchFamily="2" charset="-122"/>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42046">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highlight>
                            <a:srgbClr val="FFFFFF"/>
                          </a:highlight>
                          <a:latin typeface="Times New Roman" panose="02020603050405020304" pitchFamily="18" charset="0"/>
                          <a:ea typeface="宋体" panose="02010600030101010101" pitchFamily="2" charset="-122"/>
                        </a:rPr>
                        <a:t>类别型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sz="2000" baseline="0" dirty="0">
                          <a:latin typeface="Times New Roman" panose="02020603050405020304" pitchFamily="18" charset="0"/>
                          <a:ea typeface="宋体" panose="02010600030101010101" pitchFamily="2" charset="-122"/>
                          <a:cs typeface="Times New Roman" panose="02020603050405020304" pitchFamily="18" charset="0"/>
                        </a:rPr>
                        <a:t>article/review/letter </a:t>
                      </a:r>
                      <a:r>
                        <a:rPr lang="zh-CN" altLang="en-US" sz="2000" baseline="0" dirty="0">
                          <a:latin typeface="Times New Roman" panose="02020603050405020304" pitchFamily="18" charset="0"/>
                          <a:ea typeface="宋体" panose="02010600030101010101" pitchFamily="2" charset="-122"/>
                        </a:rPr>
                        <a:t>等</a:t>
                      </a:r>
                      <a:endParaRPr lang="zh-CN" altLang="en-US" sz="2000" baseline="0" dirty="0">
                        <a:highlight>
                          <a:srgbClr val="FFFFFF"/>
                        </a:highlight>
                        <a:latin typeface="Times New Roman" panose="02020603050405020304" pitchFamily="18" charset="0"/>
                        <a:ea typeface="宋体" panose="02010600030101010101" pitchFamily="2" charset="-122"/>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42046">
                <a:tc>
                  <a:txBody>
                    <a:bodyPr/>
                    <a:lstStyle/>
                    <a:p>
                      <a:pPr algn="ctr"/>
                      <a:endParaRPr lang="zh-CN" altLang="en-US" dirty="0">
                        <a:highlight>
                          <a:srgbClr val="FFFFFF"/>
                        </a:highlight>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highlight>
                            <a:srgbClr val="FFFFFF"/>
                          </a:highlight>
                          <a:latin typeface="Times New Roman" panose="02020603050405020304" pitchFamily="18" charset="0"/>
                          <a:ea typeface="宋体" panose="02010600030101010101" pitchFamily="2" charset="-122"/>
                        </a:rPr>
                        <a:t>类别型</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000" baseline="0" dirty="0">
                          <a:latin typeface="Times New Roman" panose="02020603050405020304" pitchFamily="18" charset="0"/>
                          <a:ea typeface="宋体" panose="02010600030101010101" pitchFamily="2" charset="-122"/>
                        </a:rPr>
                        <a:t>当前文献是否已撤稿</a:t>
                      </a:r>
                      <a:r>
                        <a:rPr lang="zh-CN" altLang="en-US" sz="2000" baseline="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000" baseline="0" dirty="0">
                          <a:latin typeface="Times New Roman" panose="02020603050405020304" pitchFamily="18" charset="0"/>
                          <a:ea typeface="宋体" panose="02010600030101010101" pitchFamily="2" charset="-122"/>
                          <a:cs typeface="Times New Roman" panose="02020603050405020304" pitchFamily="18" charset="0"/>
                        </a:rPr>
                        <a:t>0 OR 1</a:t>
                      </a:r>
                      <a:r>
                        <a:rPr lang="zh-CN" altLang="en-US" sz="2000" baseline="0" dirty="0">
                          <a:latin typeface="Times New Roman" panose="02020603050405020304" pitchFamily="18" charset="0"/>
                          <a:ea typeface="宋体" panose="02010600030101010101" pitchFamily="2" charset="-122"/>
                          <a:cs typeface="Times New Roman" panose="02020603050405020304" pitchFamily="18" charset="0"/>
                        </a:rPr>
                        <a:t>）</a:t>
                      </a:r>
                      <a:endParaRPr lang="zh-CN" altLang="en-US" sz="2000" baseline="0" dirty="0">
                        <a:highlight>
                          <a:srgbClr val="FFFFFF"/>
                        </a:highlight>
                        <a:latin typeface="Times New Roman" panose="02020603050405020304" pitchFamily="18" charset="0"/>
                        <a:ea typeface="宋体" panose="02010600030101010101" pitchFamily="2" charset="-122"/>
                        <a:cs typeface="Times New Roman" panose="02020603050405020304" pitchFamily="18"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8" name="矩形: 圆角 7">
            <a:extLst>
              <a:ext uri="{FF2B5EF4-FFF2-40B4-BE49-F238E27FC236}">
                <a16:creationId xmlns:a16="http://schemas.microsoft.com/office/drawing/2014/main" id="{8DEF3F20-AA6C-4DC0-35CA-3F7419BE6168}"/>
              </a:ext>
            </a:extLst>
          </p:cNvPr>
          <p:cNvSpPr/>
          <p:nvPr/>
        </p:nvSpPr>
        <p:spPr>
          <a:xfrm>
            <a:off x="2744103" y="2435741"/>
            <a:ext cx="1973416" cy="282943"/>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Publication_year</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9" name="矩形: 圆角 8">
            <a:extLst>
              <a:ext uri="{FF2B5EF4-FFF2-40B4-BE49-F238E27FC236}">
                <a16:creationId xmlns:a16="http://schemas.microsoft.com/office/drawing/2014/main" id="{0CF3B0F5-789F-7852-17CF-B83F76427B55}"/>
              </a:ext>
            </a:extLst>
          </p:cNvPr>
          <p:cNvSpPr/>
          <p:nvPr/>
        </p:nvSpPr>
        <p:spPr>
          <a:xfrm>
            <a:off x="2442569" y="3071968"/>
            <a:ext cx="2576484"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Citation_count</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14" name="矩形: 圆角 13">
            <a:extLst>
              <a:ext uri="{FF2B5EF4-FFF2-40B4-BE49-F238E27FC236}">
                <a16:creationId xmlns:a16="http://schemas.microsoft.com/office/drawing/2014/main" id="{4F7EB27C-A398-FC4A-586D-5156359F56A8}"/>
              </a:ext>
            </a:extLst>
          </p:cNvPr>
          <p:cNvSpPr/>
          <p:nvPr/>
        </p:nvSpPr>
        <p:spPr>
          <a:xfrm>
            <a:off x="2442569" y="3868527"/>
            <a:ext cx="2576484"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Reference_count</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20" name="矩形: 圆角 19">
            <a:extLst>
              <a:ext uri="{FF2B5EF4-FFF2-40B4-BE49-F238E27FC236}">
                <a16:creationId xmlns:a16="http://schemas.microsoft.com/office/drawing/2014/main" id="{70D90DDB-C6AF-86ED-B27F-7F18AC925B66}"/>
              </a:ext>
            </a:extLst>
          </p:cNvPr>
          <p:cNvSpPr/>
          <p:nvPr/>
        </p:nvSpPr>
        <p:spPr>
          <a:xfrm>
            <a:off x="2280144" y="4627433"/>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Document_type</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22" name="矩形: 圆角 21">
            <a:extLst>
              <a:ext uri="{FF2B5EF4-FFF2-40B4-BE49-F238E27FC236}">
                <a16:creationId xmlns:a16="http://schemas.microsoft.com/office/drawing/2014/main" id="{C6F31636-C704-CB74-15AB-2F86821809B8}"/>
              </a:ext>
            </a:extLst>
          </p:cNvPr>
          <p:cNvSpPr/>
          <p:nvPr/>
        </p:nvSpPr>
        <p:spPr>
          <a:xfrm>
            <a:off x="2280144" y="5342167"/>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Is_retracted</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3202847"/>
      </p:ext>
    </p:extLst>
  </p:cSld>
  <p:clrMapOvr>
    <a:masterClrMapping/>
  </p:clrMapOvr>
  <mc:AlternateContent xmlns:mc="http://schemas.openxmlformats.org/markup-compatibility/2006">
    <mc:Choice xmlns:p14="http://schemas.microsoft.com/office/powerpoint/2010/main" Requires="p14">
      <p:transition p14:dur="10" advTm="17453"/>
    </mc:Choice>
    <mc:Fallback>
      <p:transition advTm="17453"/>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F44FE-43C6-3DC3-A744-B917BCF70F99}"/>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CD5A7DD4-A84B-A9D7-71F5-8CF1AD5C96AA}"/>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DAE8503B-6690-0E62-B831-A59C9623C9CE}"/>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CD0ECCFA-0F0B-8619-4002-63F3A92A52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8DDAF173-7AF2-C3A1-C61B-4693CC774895}"/>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C632BFC-3F5E-88C6-57BE-8718E8EB5907}"/>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4.4 </a:t>
            </a:r>
            <a:r>
              <a:rPr lang="zh-CN" altLang="en-US" sz="2800" b="1" dirty="0">
                <a:solidFill>
                  <a:srgbClr val="002060"/>
                </a:solidFill>
                <a:latin typeface="+mn-ea"/>
              </a:rPr>
              <a:t>特征嵌入</a:t>
            </a:r>
          </a:p>
        </p:txBody>
      </p:sp>
      <p:pic>
        <p:nvPicPr>
          <p:cNvPr id="11" name="图片 10" descr="中心全名">
            <a:extLst>
              <a:ext uri="{FF2B5EF4-FFF2-40B4-BE49-F238E27FC236}">
                <a16:creationId xmlns:a16="http://schemas.microsoft.com/office/drawing/2014/main" id="{CE2D1BA7-A65E-8A54-5255-4DFC1F571CCA}"/>
              </a:ext>
            </a:extLst>
          </p:cNvPr>
          <p:cNvPicPr>
            <a:picLocks noChangeAspect="1"/>
          </p:cNvPicPr>
          <p:nvPr/>
        </p:nvPicPr>
        <p:blipFill>
          <a:blip r:embed="rId4"/>
          <a:stretch>
            <a:fillRect/>
          </a:stretch>
        </p:blipFill>
        <p:spPr>
          <a:xfrm>
            <a:off x="8837509" y="111809"/>
            <a:ext cx="3131820" cy="648970"/>
          </a:xfrm>
          <a:prstGeom prst="rect">
            <a:avLst/>
          </a:prstGeom>
        </p:spPr>
      </p:pic>
      <p:sp>
        <p:nvSpPr>
          <p:cNvPr id="3" name="TextBox 4">
            <a:extLst>
              <a:ext uri="{FF2B5EF4-FFF2-40B4-BE49-F238E27FC236}">
                <a16:creationId xmlns:a16="http://schemas.microsoft.com/office/drawing/2014/main" id="{48787485-4FFB-FA37-BE1B-3BE49095E6A7}"/>
              </a:ext>
            </a:extLst>
          </p:cNvPr>
          <p:cNvSpPr txBox="1"/>
          <p:nvPr/>
        </p:nvSpPr>
        <p:spPr>
          <a:xfrm>
            <a:off x="258722" y="919224"/>
            <a:ext cx="3432305" cy="461641"/>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二  作者与国家合作特征</a:t>
            </a:r>
          </a:p>
        </p:txBody>
      </p:sp>
      <p:graphicFrame>
        <p:nvGraphicFramePr>
          <p:cNvPr id="12" name="表格 11">
            <a:extLst>
              <a:ext uri="{FF2B5EF4-FFF2-40B4-BE49-F238E27FC236}">
                <a16:creationId xmlns:a16="http://schemas.microsoft.com/office/drawing/2014/main" id="{D35672F8-9058-F020-1A74-F8A6A10D9F20}"/>
              </a:ext>
            </a:extLst>
          </p:cNvPr>
          <p:cNvGraphicFramePr>
            <a:graphicFrameLocks noGrp="1"/>
          </p:cNvGraphicFramePr>
          <p:nvPr>
            <p:extLst>
              <p:ext uri="{D42A27DB-BD31-4B8C-83A1-F6EECF244321}">
                <p14:modId xmlns:p14="http://schemas.microsoft.com/office/powerpoint/2010/main" val="1749363174"/>
              </p:ext>
            </p:extLst>
          </p:nvPr>
        </p:nvGraphicFramePr>
        <p:xfrm>
          <a:off x="1064455" y="1380865"/>
          <a:ext cx="9687951" cy="2761060"/>
        </p:xfrm>
        <a:graphic>
          <a:graphicData uri="http://schemas.openxmlformats.org/drawingml/2006/table">
            <a:tbl>
              <a:tblPr firstRow="1" bandRow="1">
                <a:tableStyleId>{5C22544A-7EE6-4342-B048-85BDC9FD1C3A}</a:tableStyleId>
              </a:tblPr>
              <a:tblGrid>
                <a:gridCol w="4310425">
                  <a:extLst>
                    <a:ext uri="{9D8B030D-6E8A-4147-A177-3AD203B41FA5}">
                      <a16:colId xmlns:a16="http://schemas.microsoft.com/office/drawing/2014/main" val="20000"/>
                    </a:ext>
                  </a:extLst>
                </a:gridCol>
                <a:gridCol w="1462014">
                  <a:extLst>
                    <a:ext uri="{9D8B030D-6E8A-4147-A177-3AD203B41FA5}">
                      <a16:colId xmlns:a16="http://schemas.microsoft.com/office/drawing/2014/main" val="20001"/>
                    </a:ext>
                  </a:extLst>
                </a:gridCol>
                <a:gridCol w="3915512">
                  <a:extLst>
                    <a:ext uri="{9D8B030D-6E8A-4147-A177-3AD203B41FA5}">
                      <a16:colId xmlns:a16="http://schemas.microsoft.com/office/drawing/2014/main" val="20002"/>
                    </a:ext>
                  </a:extLst>
                </a:gridCol>
              </a:tblGrid>
              <a:tr h="412004">
                <a:tc>
                  <a:txBody>
                    <a:bodyPr/>
                    <a:lstStyle/>
                    <a:p>
                      <a:pPr algn="ctr"/>
                      <a:r>
                        <a:rPr lang="zh-CN" altLang="en-US" dirty="0"/>
                        <a:t>特征名</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类型</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说明</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10000"/>
                  </a:ext>
                </a:extLst>
              </a:tr>
              <a:tr h="412004">
                <a:tc>
                  <a:txBody>
                    <a:bodyPr/>
                    <a:lstStyle/>
                    <a:p>
                      <a:pPr algn="ctr"/>
                      <a:endParaRPr lang="zh-CN" altLang="en-US" dirty="0">
                        <a:highlight>
                          <a:srgbClr val="FFFFFF"/>
                        </a:highlight>
                      </a:endParaRP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数值型</a:t>
                      </a: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作者数量</a:t>
                      </a: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004">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数值型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涉及的不同国家数</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004">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类别型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第一作者所属国家</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412004">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布尔型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是否国际合作</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12004">
                <a:tc>
                  <a:txBody>
                    <a:bodyPr/>
                    <a:lstStyle/>
                    <a:p>
                      <a:pPr algn="ctr"/>
                      <a:endParaRPr lang="zh-CN" altLang="en-US" dirty="0">
                        <a:highlight>
                          <a:srgbClr val="FFFFFF"/>
                        </a:highlight>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字符串</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每个国家的分布情况，例如</a:t>
                      </a:r>
                      <a:r>
                        <a:rPr lang="en-US" altLang="zh-CN"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CN|US</a:t>
                      </a:r>
                      <a:endPar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graphicFrame>
        <p:nvGraphicFramePr>
          <p:cNvPr id="15" name="表格 14">
            <a:extLst>
              <a:ext uri="{FF2B5EF4-FFF2-40B4-BE49-F238E27FC236}">
                <a16:creationId xmlns:a16="http://schemas.microsoft.com/office/drawing/2014/main" id="{994E1B7C-C896-4D88-DB06-675F9314D214}"/>
              </a:ext>
            </a:extLst>
          </p:cNvPr>
          <p:cNvGraphicFramePr>
            <a:graphicFrameLocks noGrp="1"/>
          </p:cNvGraphicFramePr>
          <p:nvPr>
            <p:extLst>
              <p:ext uri="{D42A27DB-BD31-4B8C-83A1-F6EECF244321}">
                <p14:modId xmlns:p14="http://schemas.microsoft.com/office/powerpoint/2010/main" val="184034913"/>
              </p:ext>
            </p:extLst>
          </p:nvPr>
        </p:nvGraphicFramePr>
        <p:xfrm>
          <a:off x="1064455" y="4842294"/>
          <a:ext cx="10142807" cy="1648016"/>
        </p:xfrm>
        <a:graphic>
          <a:graphicData uri="http://schemas.openxmlformats.org/drawingml/2006/table">
            <a:tbl>
              <a:tblPr firstRow="1" bandRow="1">
                <a:tableStyleId>{5C22544A-7EE6-4342-B048-85BDC9FD1C3A}</a:tableStyleId>
              </a:tblPr>
              <a:tblGrid>
                <a:gridCol w="4512802">
                  <a:extLst>
                    <a:ext uri="{9D8B030D-6E8A-4147-A177-3AD203B41FA5}">
                      <a16:colId xmlns:a16="http://schemas.microsoft.com/office/drawing/2014/main" val="20000"/>
                    </a:ext>
                  </a:extLst>
                </a:gridCol>
                <a:gridCol w="1530657">
                  <a:extLst>
                    <a:ext uri="{9D8B030D-6E8A-4147-A177-3AD203B41FA5}">
                      <a16:colId xmlns:a16="http://schemas.microsoft.com/office/drawing/2014/main" val="20001"/>
                    </a:ext>
                  </a:extLst>
                </a:gridCol>
                <a:gridCol w="4099348">
                  <a:extLst>
                    <a:ext uri="{9D8B030D-6E8A-4147-A177-3AD203B41FA5}">
                      <a16:colId xmlns:a16="http://schemas.microsoft.com/office/drawing/2014/main" val="20002"/>
                    </a:ext>
                  </a:extLst>
                </a:gridCol>
              </a:tblGrid>
              <a:tr h="412004">
                <a:tc>
                  <a:txBody>
                    <a:bodyPr/>
                    <a:lstStyle/>
                    <a:p>
                      <a:pPr algn="ctr"/>
                      <a:r>
                        <a:rPr lang="zh-CN" altLang="en-US" dirty="0"/>
                        <a:t>特征名</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类型</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说明</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10000"/>
                  </a:ext>
                </a:extLst>
              </a:tr>
              <a:tr h="412004">
                <a:tc>
                  <a:txBody>
                    <a:bodyPr/>
                    <a:lstStyle/>
                    <a:p>
                      <a:pPr algn="ctr"/>
                      <a:endParaRPr lang="zh-CN" altLang="en-US" dirty="0">
                        <a:highlight>
                          <a:srgbClr val="FFFFFF"/>
                        </a:highlight>
                      </a:endParaRP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数值型</a:t>
                      </a: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en-US" altLang="zh-CN"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ISSN</a:t>
                      </a:r>
                      <a:endPar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endParaRP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412004">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数值型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期刊分区</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12004">
                <a:tc>
                  <a:txBody>
                    <a:bodyPr/>
                    <a:lstStyle/>
                    <a:p>
                      <a:pPr algn="ctr"/>
                      <a:endParaRPr lang="zh-CN" altLang="en-US" dirty="0">
                        <a:highlight>
                          <a:srgbClr val="FFFFFF"/>
                        </a:highlight>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类别型</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与引用文献相比升</a:t>
                      </a:r>
                      <a:r>
                        <a:rPr lang="en-US" altLang="zh-CN"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a:t>
                      </a:r>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降（</a:t>
                      </a:r>
                      <a:r>
                        <a:rPr lang="en-US" altLang="zh-CN"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+1</a:t>
                      </a:r>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a:t>
                      </a:r>
                      <a:r>
                        <a:rPr lang="en-US" altLang="zh-CN"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-2</a:t>
                      </a:r>
                      <a:r>
                        <a:rPr lang="zh-CN" altLang="en-US" sz="2000" kern="1200" baseline="0" dirty="0">
                          <a:solidFill>
                            <a:schemeClr val="dk1"/>
                          </a:solidFill>
                          <a:highlight>
                            <a:srgbClr val="FFFFFF"/>
                          </a:highlight>
                          <a:latin typeface="Times New Roman" panose="02020603050405020304" pitchFamily="18" charset="0"/>
                          <a:ea typeface="宋体" panose="02010600030101010101" pitchFamily="2" charset="-122"/>
                          <a:cs typeface="+mn-cs"/>
                        </a:rPr>
                        <a:t>）</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sp>
        <p:nvSpPr>
          <p:cNvPr id="16" name="矩形: 圆角 15">
            <a:extLst>
              <a:ext uri="{FF2B5EF4-FFF2-40B4-BE49-F238E27FC236}">
                <a16:creationId xmlns:a16="http://schemas.microsoft.com/office/drawing/2014/main" id="{52F98863-015F-BD1C-7A28-B9704EABCBCF}"/>
              </a:ext>
            </a:extLst>
          </p:cNvPr>
          <p:cNvSpPr/>
          <p:nvPr/>
        </p:nvSpPr>
        <p:spPr>
          <a:xfrm>
            <a:off x="2441837" y="1864266"/>
            <a:ext cx="1744816"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Author_count</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17" name="矩形: 圆角 16">
            <a:extLst>
              <a:ext uri="{FF2B5EF4-FFF2-40B4-BE49-F238E27FC236}">
                <a16:creationId xmlns:a16="http://schemas.microsoft.com/office/drawing/2014/main" id="{4F1F88EC-6275-3F10-7C35-BEDCE603CC8A}"/>
              </a:ext>
            </a:extLst>
          </p:cNvPr>
          <p:cNvSpPr/>
          <p:nvPr/>
        </p:nvSpPr>
        <p:spPr>
          <a:xfrm>
            <a:off x="2026004" y="2344780"/>
            <a:ext cx="2576484"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Unique_country_count</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18" name="矩形: 圆角 17">
            <a:extLst>
              <a:ext uri="{FF2B5EF4-FFF2-40B4-BE49-F238E27FC236}">
                <a16:creationId xmlns:a16="http://schemas.microsoft.com/office/drawing/2014/main" id="{FD624607-CF15-9E30-97D8-F9DD7AF26191}"/>
              </a:ext>
            </a:extLst>
          </p:cNvPr>
          <p:cNvSpPr/>
          <p:nvPr/>
        </p:nvSpPr>
        <p:spPr>
          <a:xfrm>
            <a:off x="2026004" y="2769797"/>
            <a:ext cx="2576484"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First_author_country</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19" name="矩形: 圆角 18">
            <a:extLst>
              <a:ext uri="{FF2B5EF4-FFF2-40B4-BE49-F238E27FC236}">
                <a16:creationId xmlns:a16="http://schemas.microsoft.com/office/drawing/2014/main" id="{C38D0283-F07A-BDF2-FF5A-767FEBC82924}"/>
              </a:ext>
            </a:extLst>
          </p:cNvPr>
          <p:cNvSpPr/>
          <p:nvPr/>
        </p:nvSpPr>
        <p:spPr>
          <a:xfrm>
            <a:off x="1851373" y="3194115"/>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International_collaboration</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23" name="矩形: 圆角 22">
            <a:extLst>
              <a:ext uri="{FF2B5EF4-FFF2-40B4-BE49-F238E27FC236}">
                <a16:creationId xmlns:a16="http://schemas.microsoft.com/office/drawing/2014/main" id="{15308D95-11ED-9A09-8A30-2BA7BD4253FA}"/>
              </a:ext>
            </a:extLst>
          </p:cNvPr>
          <p:cNvSpPr/>
          <p:nvPr/>
        </p:nvSpPr>
        <p:spPr>
          <a:xfrm>
            <a:off x="1818548" y="3627275"/>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Country_distribution</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24" name="矩形: 圆角 23">
            <a:extLst>
              <a:ext uri="{FF2B5EF4-FFF2-40B4-BE49-F238E27FC236}">
                <a16:creationId xmlns:a16="http://schemas.microsoft.com/office/drawing/2014/main" id="{6CDC611D-1FEF-4AB4-940A-F1655507DA65}"/>
              </a:ext>
            </a:extLst>
          </p:cNvPr>
          <p:cNvSpPr/>
          <p:nvPr/>
        </p:nvSpPr>
        <p:spPr>
          <a:xfrm>
            <a:off x="1611093" y="5301558"/>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Journal_issn</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25" name="矩形: 圆角 24">
            <a:extLst>
              <a:ext uri="{FF2B5EF4-FFF2-40B4-BE49-F238E27FC236}">
                <a16:creationId xmlns:a16="http://schemas.microsoft.com/office/drawing/2014/main" id="{A55E95F2-A22A-3231-5616-1081F3682F38}"/>
              </a:ext>
            </a:extLst>
          </p:cNvPr>
          <p:cNvSpPr/>
          <p:nvPr/>
        </p:nvSpPr>
        <p:spPr>
          <a:xfrm>
            <a:off x="1674381" y="5728293"/>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Journal_quartile</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26" name="矩形: 圆角 25">
            <a:extLst>
              <a:ext uri="{FF2B5EF4-FFF2-40B4-BE49-F238E27FC236}">
                <a16:creationId xmlns:a16="http://schemas.microsoft.com/office/drawing/2014/main" id="{34B801E0-D716-2FAE-40D7-559C12F27752}"/>
              </a:ext>
            </a:extLst>
          </p:cNvPr>
          <p:cNvSpPr/>
          <p:nvPr/>
        </p:nvSpPr>
        <p:spPr>
          <a:xfrm>
            <a:off x="1674381" y="6104639"/>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Journal_quartile_change</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27" name="TextBox 4">
            <a:extLst>
              <a:ext uri="{FF2B5EF4-FFF2-40B4-BE49-F238E27FC236}">
                <a16:creationId xmlns:a16="http://schemas.microsoft.com/office/drawing/2014/main" id="{7201DA17-A399-2E0B-D7F1-FD57D50EB62B}"/>
              </a:ext>
            </a:extLst>
          </p:cNvPr>
          <p:cNvSpPr txBox="1"/>
          <p:nvPr/>
        </p:nvSpPr>
        <p:spPr>
          <a:xfrm>
            <a:off x="155558" y="4183549"/>
            <a:ext cx="2813546" cy="461641"/>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三  期刊与分区特征</a:t>
            </a:r>
          </a:p>
        </p:txBody>
      </p:sp>
    </p:spTree>
    <p:extLst>
      <p:ext uri="{BB962C8B-B14F-4D97-AF65-F5344CB8AC3E}">
        <p14:creationId xmlns:p14="http://schemas.microsoft.com/office/powerpoint/2010/main" val="3062644068"/>
      </p:ext>
    </p:extLst>
  </p:cSld>
  <p:clrMapOvr>
    <a:masterClrMapping/>
  </p:clrMapOvr>
  <mc:AlternateContent xmlns:mc="http://schemas.openxmlformats.org/markup-compatibility/2006">
    <mc:Choice xmlns:p14="http://schemas.microsoft.com/office/powerpoint/2010/main" Requires="p14">
      <p:transition p14:dur="10" advTm="14559"/>
    </mc:Choice>
    <mc:Fallback>
      <p:transition advTm="14559"/>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4F32E-6875-F308-DB7F-D7DACE6458B8}"/>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C5DB7C45-1042-55C5-FD8B-ECE18C6736B2}"/>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91BB7888-BA44-DE02-113B-70815F6F02AD}"/>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D923ACA6-4560-1062-6EDE-423E4EE2E9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9F28703C-BAD6-AE2C-60C5-2CEB32466632}"/>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C3C25770-0E3D-A2A5-E9AE-B7FD318B6673}"/>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4.4 </a:t>
            </a:r>
            <a:r>
              <a:rPr lang="zh-CN" altLang="en-US" sz="2800" b="1" dirty="0">
                <a:solidFill>
                  <a:srgbClr val="002060"/>
                </a:solidFill>
                <a:latin typeface="+mn-ea"/>
              </a:rPr>
              <a:t>特征嵌入</a:t>
            </a:r>
          </a:p>
        </p:txBody>
      </p:sp>
      <p:pic>
        <p:nvPicPr>
          <p:cNvPr id="11" name="图片 10" descr="中心全名">
            <a:extLst>
              <a:ext uri="{FF2B5EF4-FFF2-40B4-BE49-F238E27FC236}">
                <a16:creationId xmlns:a16="http://schemas.microsoft.com/office/drawing/2014/main" id="{07D7589F-960E-344A-DE0F-C0BA491FEE18}"/>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 name="TextBox 4">
            <a:extLst>
              <a:ext uri="{FF2B5EF4-FFF2-40B4-BE49-F238E27FC236}">
                <a16:creationId xmlns:a16="http://schemas.microsoft.com/office/drawing/2014/main" id="{3B9A6DF6-2BC5-B265-02E6-BD011E717ECD}"/>
              </a:ext>
            </a:extLst>
          </p:cNvPr>
          <p:cNvSpPr txBox="1"/>
          <p:nvPr/>
        </p:nvSpPr>
        <p:spPr>
          <a:xfrm>
            <a:off x="460358" y="959075"/>
            <a:ext cx="2813546" cy="461641"/>
          </a:xfrm>
          <a:prstGeom prst="rect">
            <a:avLst/>
          </a:prstGeom>
          <a:noFill/>
        </p:spPr>
        <p:txBody>
          <a:bodyPr wrap="none" lIns="91418" tIns="45708" rIns="91418" bIns="45708" rtlCol="0">
            <a:spAutoFit/>
          </a:bodyPr>
          <a:lstStyle>
            <a:defPPr>
              <a:defRPr lang="en-US"/>
            </a:defPPr>
            <a:lvl1pPr marL="0" algn="l" defTabSz="713105" rtl="0" eaLnBrk="1" latinLnBrk="0" hangingPunct="1">
              <a:defRPr sz="1400" kern="1200">
                <a:solidFill>
                  <a:schemeClr val="tx1"/>
                </a:solidFill>
                <a:latin typeface="+mn-lt"/>
                <a:ea typeface="+mn-ea"/>
                <a:cs typeface="+mn-cs"/>
              </a:defRPr>
            </a:lvl1pPr>
            <a:lvl2pPr marL="356870" algn="l" defTabSz="713105" rtl="0" eaLnBrk="1" latinLnBrk="0" hangingPunct="1">
              <a:defRPr sz="1400" kern="1200">
                <a:solidFill>
                  <a:schemeClr val="tx1"/>
                </a:solidFill>
                <a:latin typeface="+mn-lt"/>
                <a:ea typeface="+mn-ea"/>
                <a:cs typeface="+mn-cs"/>
              </a:defRPr>
            </a:lvl2pPr>
            <a:lvl3pPr marL="713105" algn="l" defTabSz="713105" rtl="0" eaLnBrk="1" latinLnBrk="0" hangingPunct="1">
              <a:defRPr sz="1400" kern="1200">
                <a:solidFill>
                  <a:schemeClr val="tx1"/>
                </a:solidFill>
                <a:latin typeface="+mn-lt"/>
                <a:ea typeface="+mn-ea"/>
                <a:cs typeface="+mn-cs"/>
              </a:defRPr>
            </a:lvl3pPr>
            <a:lvl4pPr marL="1069975" algn="l" defTabSz="713105" rtl="0" eaLnBrk="1" latinLnBrk="0" hangingPunct="1">
              <a:defRPr sz="1400" kern="1200">
                <a:solidFill>
                  <a:schemeClr val="tx1"/>
                </a:solidFill>
                <a:latin typeface="+mn-lt"/>
                <a:ea typeface="+mn-ea"/>
                <a:cs typeface="+mn-cs"/>
              </a:defRPr>
            </a:lvl4pPr>
            <a:lvl5pPr marL="1426210" algn="l" defTabSz="713105" rtl="0" eaLnBrk="1" latinLnBrk="0" hangingPunct="1">
              <a:defRPr sz="1400" kern="1200">
                <a:solidFill>
                  <a:schemeClr val="tx1"/>
                </a:solidFill>
                <a:latin typeface="+mn-lt"/>
                <a:ea typeface="+mn-ea"/>
                <a:cs typeface="+mn-cs"/>
              </a:defRPr>
            </a:lvl5pPr>
            <a:lvl6pPr marL="1783080" algn="l" defTabSz="713105" rtl="0" eaLnBrk="1" latinLnBrk="0" hangingPunct="1">
              <a:defRPr sz="1400" kern="1200">
                <a:solidFill>
                  <a:schemeClr val="tx1"/>
                </a:solidFill>
                <a:latin typeface="+mn-lt"/>
                <a:ea typeface="+mn-ea"/>
                <a:cs typeface="+mn-cs"/>
              </a:defRPr>
            </a:lvl6pPr>
            <a:lvl7pPr marL="2139950" algn="l" defTabSz="713105" rtl="0" eaLnBrk="1" latinLnBrk="0" hangingPunct="1">
              <a:defRPr sz="1400" kern="1200">
                <a:solidFill>
                  <a:schemeClr val="tx1"/>
                </a:solidFill>
                <a:latin typeface="+mn-lt"/>
                <a:ea typeface="+mn-ea"/>
                <a:cs typeface="+mn-cs"/>
              </a:defRPr>
            </a:lvl7pPr>
            <a:lvl8pPr marL="2496185" algn="l" defTabSz="713105" rtl="0" eaLnBrk="1" latinLnBrk="0" hangingPunct="1">
              <a:defRPr sz="1400" kern="1200">
                <a:solidFill>
                  <a:schemeClr val="tx1"/>
                </a:solidFill>
                <a:latin typeface="+mn-lt"/>
                <a:ea typeface="+mn-ea"/>
                <a:cs typeface="+mn-cs"/>
              </a:defRPr>
            </a:lvl8pPr>
            <a:lvl9pPr marL="2853055" algn="l" defTabSz="713105" rtl="0" eaLnBrk="1" latinLnBrk="0" hangingPunct="1">
              <a:defRPr sz="1400" kern="1200">
                <a:solidFill>
                  <a:schemeClr val="tx1"/>
                </a:solidFill>
                <a:latin typeface="+mn-lt"/>
                <a:ea typeface="+mn-ea"/>
                <a:cs typeface="+mn-cs"/>
              </a:defRPr>
            </a:lvl9pPr>
          </a:lstStyle>
          <a:p>
            <a:r>
              <a:rPr lang="zh-CN" altLang="en-US" sz="2400" b="1" dirty="0">
                <a:solidFill>
                  <a:srgbClr val="174994"/>
                </a:solidFill>
                <a:latin typeface="Times New Roman" panose="02020603050405020304" pitchFamily="18" charset="0"/>
                <a:ea typeface="SimSun" panose="02010600030101010101" pitchFamily="2" charset="-122"/>
                <a:cs typeface="Times New Roman" panose="02020603050405020304" pitchFamily="18" charset="0"/>
              </a:rPr>
              <a:t>四  网络与引用特征</a:t>
            </a:r>
          </a:p>
        </p:txBody>
      </p:sp>
      <p:graphicFrame>
        <p:nvGraphicFramePr>
          <p:cNvPr id="3" name="表格 2">
            <a:extLst>
              <a:ext uri="{FF2B5EF4-FFF2-40B4-BE49-F238E27FC236}">
                <a16:creationId xmlns:a16="http://schemas.microsoft.com/office/drawing/2014/main" id="{86211446-A791-4EB1-EDC2-E3F418F46660}"/>
              </a:ext>
            </a:extLst>
          </p:cNvPr>
          <p:cNvGraphicFramePr>
            <a:graphicFrameLocks noGrp="1"/>
          </p:cNvGraphicFramePr>
          <p:nvPr>
            <p:extLst>
              <p:ext uri="{D42A27DB-BD31-4B8C-83A1-F6EECF244321}">
                <p14:modId xmlns:p14="http://schemas.microsoft.com/office/powerpoint/2010/main" val="311823683"/>
              </p:ext>
            </p:extLst>
          </p:nvPr>
        </p:nvGraphicFramePr>
        <p:xfrm>
          <a:off x="1585993" y="1581397"/>
          <a:ext cx="9452455" cy="4601931"/>
        </p:xfrm>
        <a:graphic>
          <a:graphicData uri="http://schemas.openxmlformats.org/drawingml/2006/table">
            <a:tbl>
              <a:tblPr firstRow="1" bandRow="1">
                <a:tableStyleId>{5C22544A-7EE6-4342-B048-85BDC9FD1C3A}</a:tableStyleId>
              </a:tblPr>
              <a:tblGrid>
                <a:gridCol w="4205646">
                  <a:extLst>
                    <a:ext uri="{9D8B030D-6E8A-4147-A177-3AD203B41FA5}">
                      <a16:colId xmlns:a16="http://schemas.microsoft.com/office/drawing/2014/main" val="20000"/>
                    </a:ext>
                  </a:extLst>
                </a:gridCol>
                <a:gridCol w="1426476">
                  <a:extLst>
                    <a:ext uri="{9D8B030D-6E8A-4147-A177-3AD203B41FA5}">
                      <a16:colId xmlns:a16="http://schemas.microsoft.com/office/drawing/2014/main" val="20001"/>
                    </a:ext>
                  </a:extLst>
                </a:gridCol>
                <a:gridCol w="3820333">
                  <a:extLst>
                    <a:ext uri="{9D8B030D-6E8A-4147-A177-3AD203B41FA5}">
                      <a16:colId xmlns:a16="http://schemas.microsoft.com/office/drawing/2014/main" val="20002"/>
                    </a:ext>
                  </a:extLst>
                </a:gridCol>
              </a:tblGrid>
              <a:tr h="637440">
                <a:tc>
                  <a:txBody>
                    <a:bodyPr/>
                    <a:lstStyle/>
                    <a:p>
                      <a:pPr algn="ctr"/>
                      <a:r>
                        <a:rPr lang="zh-CN" altLang="en-US" dirty="0"/>
                        <a:t>特征名</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类型</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zh-CN" altLang="en-US" dirty="0"/>
                        <a:t>说明</a:t>
                      </a:r>
                    </a:p>
                  </a:txBody>
                  <a:tcPr>
                    <a:lnL w="12700" cmpd="sng">
                      <a:noFill/>
                    </a:lnL>
                    <a:lnR w="12700" cmpd="sng">
                      <a:noFill/>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10000"/>
                  </a:ext>
                </a:extLst>
              </a:tr>
              <a:tr h="637440">
                <a:tc>
                  <a:txBody>
                    <a:bodyPr/>
                    <a:lstStyle/>
                    <a:p>
                      <a:pPr algn="ctr"/>
                      <a:endParaRPr lang="zh-CN" altLang="en-US" dirty="0">
                        <a:highlight>
                          <a:srgbClr val="FFFFFF"/>
                        </a:highlight>
                      </a:endParaRP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dirty="0">
                          <a:highlight>
                            <a:srgbClr val="FFFFFF"/>
                          </a:highlight>
                          <a:latin typeface="宋体" panose="02010600030101010101" pitchFamily="2" charset="-122"/>
                          <a:ea typeface="宋体" panose="02010600030101010101" pitchFamily="2" charset="-122"/>
                        </a:rPr>
                        <a:t>数值型</a:t>
                      </a: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zh-CN" altLang="en-US" sz="2000" dirty="0">
                          <a:highlight>
                            <a:srgbClr val="FFFFFF"/>
                          </a:highlight>
                          <a:latin typeface="宋体" panose="02010600030101010101" pitchFamily="2" charset="-122"/>
                          <a:ea typeface="宋体" panose="02010600030101010101" pitchFamily="2" charset="-122"/>
                        </a:rPr>
                        <a:t>在局部网络的聚集程度</a:t>
                      </a:r>
                    </a:p>
                  </a:txBody>
                  <a:tcPr>
                    <a:lnL w="12700" cmpd="sng">
                      <a:noFill/>
                    </a:lnL>
                    <a:lnR w="12700" cmpd="sng">
                      <a:noFill/>
                    </a:lnR>
                    <a:lnT w="190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637440">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1800" kern="1200" dirty="0">
                          <a:solidFill>
                            <a:schemeClr val="dk1"/>
                          </a:solidFill>
                          <a:highlight>
                            <a:srgbClr val="FFFFFF"/>
                          </a:highlight>
                          <a:latin typeface="宋体" panose="02010600030101010101" pitchFamily="2" charset="-122"/>
                          <a:ea typeface="宋体" panose="02010600030101010101" pitchFamily="2" charset="-122"/>
                          <a:cs typeface="+mn-cs"/>
                        </a:rPr>
                        <a:t>数值型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dirty="0">
                          <a:solidFill>
                            <a:schemeClr val="dk1"/>
                          </a:solidFill>
                          <a:highlight>
                            <a:srgbClr val="FFFFFF"/>
                          </a:highlight>
                          <a:latin typeface="宋体" panose="02010600030101010101" pitchFamily="2" charset="-122"/>
                          <a:ea typeface="宋体" panose="02010600030101010101" pitchFamily="2" charset="-122"/>
                          <a:cs typeface="+mn-cs"/>
                        </a:rPr>
                        <a:t>距离撤稿节点的最短路径长度</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414731">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1800" kern="1200" dirty="0">
                          <a:solidFill>
                            <a:schemeClr val="dk1"/>
                          </a:solidFill>
                          <a:highlight>
                            <a:srgbClr val="FFFFFF"/>
                          </a:highlight>
                          <a:latin typeface="宋体" panose="02010600030101010101" pitchFamily="2" charset="-122"/>
                          <a:ea typeface="宋体" panose="02010600030101010101" pitchFamily="2" charset="-122"/>
                          <a:cs typeface="+mn-cs"/>
                        </a:rPr>
                        <a:t>数值型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dirty="0">
                          <a:solidFill>
                            <a:schemeClr val="dk1"/>
                          </a:solidFill>
                          <a:highlight>
                            <a:srgbClr val="FFFFFF"/>
                          </a:highlight>
                          <a:latin typeface="宋体" panose="02010600030101010101" pitchFamily="2" charset="-122"/>
                          <a:ea typeface="宋体" panose="02010600030101010101" pitchFamily="2" charset="-122"/>
                          <a:cs typeface="+mn-cs"/>
                        </a:rPr>
                        <a:t>相邻节点中撤稿文献的</a:t>
                      </a:r>
                      <a:endParaRPr lang="en-US" altLang="zh-CN" sz="2000" kern="1200" dirty="0">
                        <a:solidFill>
                          <a:schemeClr val="dk1"/>
                        </a:solidFill>
                        <a:highlight>
                          <a:srgbClr val="FFFFFF"/>
                        </a:highlight>
                        <a:latin typeface="宋体" panose="02010600030101010101" pitchFamily="2" charset="-122"/>
                        <a:ea typeface="宋体" panose="02010600030101010101" pitchFamily="2" charset="-122"/>
                        <a:cs typeface="+mn-cs"/>
                      </a:endParaRPr>
                    </a:p>
                    <a:p>
                      <a:pPr marL="0" algn="ctr" defTabSz="914400" rtl="0" eaLnBrk="1" latinLnBrk="0" hangingPunct="1"/>
                      <a:r>
                        <a:rPr lang="zh-CN" altLang="en-US" sz="2000" kern="1200" dirty="0">
                          <a:solidFill>
                            <a:schemeClr val="dk1"/>
                          </a:solidFill>
                          <a:highlight>
                            <a:srgbClr val="FFFFFF"/>
                          </a:highlight>
                          <a:latin typeface="宋体" panose="02010600030101010101" pitchFamily="2" charset="-122"/>
                          <a:ea typeface="宋体" panose="02010600030101010101" pitchFamily="2" charset="-122"/>
                          <a:cs typeface="+mn-cs"/>
                        </a:rPr>
                        <a:t>比例</a:t>
                      </a:r>
                    </a:p>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637440">
                <a:tc>
                  <a:txBody>
                    <a:bodyPr/>
                    <a:lstStyle/>
                    <a:p>
                      <a:pPr algn="ctr"/>
                      <a:endParaRPr lang="zh-CN" altLang="en-US" dirty="0">
                        <a:highlight>
                          <a:srgbClr val="FFFFFF"/>
                        </a:highligh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1800" kern="1200" dirty="0">
                          <a:solidFill>
                            <a:schemeClr val="dk1"/>
                          </a:solidFill>
                          <a:highlight>
                            <a:srgbClr val="FFFFFF"/>
                          </a:highlight>
                          <a:latin typeface="宋体" panose="02010600030101010101" pitchFamily="2" charset="-122"/>
                          <a:ea typeface="宋体" panose="02010600030101010101" pitchFamily="2" charset="-122"/>
                          <a:cs typeface="+mn-cs"/>
                        </a:rPr>
                        <a:t>数值型</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dirty="0">
                          <a:solidFill>
                            <a:schemeClr val="dk1"/>
                          </a:solidFill>
                          <a:highlight>
                            <a:srgbClr val="FFFFFF"/>
                          </a:highlight>
                          <a:latin typeface="宋体" panose="02010600030101010101" pitchFamily="2" charset="-122"/>
                          <a:ea typeface="宋体" panose="02010600030101010101" pitchFamily="2" charset="-122"/>
                          <a:cs typeface="+mn-cs"/>
                        </a:rPr>
                        <a:t>传播影响力评分</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637440">
                <a:tc>
                  <a:txBody>
                    <a:bodyPr/>
                    <a:lstStyle/>
                    <a:p>
                      <a:pPr algn="ctr"/>
                      <a:endParaRPr lang="zh-CN" altLang="en-US" dirty="0">
                        <a:highlight>
                          <a:srgbClr val="FFFFFF"/>
                        </a:highlight>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1800" kern="1200" dirty="0">
                          <a:solidFill>
                            <a:schemeClr val="dk1"/>
                          </a:solidFill>
                          <a:highlight>
                            <a:srgbClr val="FFFFFF"/>
                          </a:highlight>
                          <a:latin typeface="宋体" panose="02010600030101010101" pitchFamily="2" charset="-122"/>
                          <a:ea typeface="宋体" panose="02010600030101010101" pitchFamily="2" charset="-122"/>
                          <a:cs typeface="+mn-cs"/>
                        </a:rPr>
                        <a:t>数值型</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r>
                        <a:rPr lang="zh-CN" altLang="en-US" sz="2000" kern="1200" dirty="0">
                          <a:solidFill>
                            <a:schemeClr val="dk1"/>
                          </a:solidFill>
                          <a:highlight>
                            <a:srgbClr val="FFFFFF"/>
                          </a:highlight>
                          <a:latin typeface="宋体" panose="02010600030101010101" pitchFamily="2" charset="-122"/>
                          <a:ea typeface="宋体" panose="02010600030101010101" pitchFamily="2" charset="-122"/>
                          <a:cs typeface="+mn-cs"/>
                        </a:rPr>
                        <a:t>引用中撤稿文献占比</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12" name="矩形: 圆角 11">
            <a:extLst>
              <a:ext uri="{FF2B5EF4-FFF2-40B4-BE49-F238E27FC236}">
                <a16:creationId xmlns:a16="http://schemas.microsoft.com/office/drawing/2014/main" id="{3A668AEF-1441-F212-3AC0-F07A79D68912}"/>
              </a:ext>
            </a:extLst>
          </p:cNvPr>
          <p:cNvSpPr/>
          <p:nvPr/>
        </p:nvSpPr>
        <p:spPr>
          <a:xfrm>
            <a:off x="2071787" y="2294998"/>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Clustering_coefficient</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13" name="矩形: 圆角 12">
            <a:extLst>
              <a:ext uri="{FF2B5EF4-FFF2-40B4-BE49-F238E27FC236}">
                <a16:creationId xmlns:a16="http://schemas.microsoft.com/office/drawing/2014/main" id="{46CD30F6-C07F-92EA-AEA5-7E1F093ECE7F}"/>
              </a:ext>
            </a:extLst>
          </p:cNvPr>
          <p:cNvSpPr/>
          <p:nvPr/>
        </p:nvSpPr>
        <p:spPr>
          <a:xfrm>
            <a:off x="2058864" y="2835771"/>
            <a:ext cx="3101853"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Distance_to_retracted_node</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15" name="矩形: 圆角 14">
            <a:extLst>
              <a:ext uri="{FF2B5EF4-FFF2-40B4-BE49-F238E27FC236}">
                <a16:creationId xmlns:a16="http://schemas.microsoft.com/office/drawing/2014/main" id="{7F48801F-67F8-51EE-97E5-D333815507B8}"/>
              </a:ext>
            </a:extLst>
          </p:cNvPr>
          <p:cNvSpPr/>
          <p:nvPr/>
        </p:nvSpPr>
        <p:spPr>
          <a:xfrm>
            <a:off x="2071787" y="3686949"/>
            <a:ext cx="3163506" cy="521149"/>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Retracted_neighbors_ratio</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16" name="矩形: 圆角 15">
            <a:extLst>
              <a:ext uri="{FF2B5EF4-FFF2-40B4-BE49-F238E27FC236}">
                <a16:creationId xmlns:a16="http://schemas.microsoft.com/office/drawing/2014/main" id="{E479C189-5F3F-2280-6761-2109BD90E880}"/>
              </a:ext>
            </a:extLst>
          </p:cNvPr>
          <p:cNvSpPr/>
          <p:nvPr/>
        </p:nvSpPr>
        <p:spPr>
          <a:xfrm>
            <a:off x="1962830" y="5516752"/>
            <a:ext cx="2991395"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retracted_reference_ratio</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
        <p:nvSpPr>
          <p:cNvPr id="17" name="矩形: 圆角 16">
            <a:extLst>
              <a:ext uri="{FF2B5EF4-FFF2-40B4-BE49-F238E27FC236}">
                <a16:creationId xmlns:a16="http://schemas.microsoft.com/office/drawing/2014/main" id="{597AC8AC-ADDB-BCF8-ED46-24A8099579E6}"/>
              </a:ext>
            </a:extLst>
          </p:cNvPr>
          <p:cNvSpPr/>
          <p:nvPr/>
        </p:nvSpPr>
        <p:spPr>
          <a:xfrm>
            <a:off x="2484413" y="4850176"/>
            <a:ext cx="2027217" cy="335281"/>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000" dirty="0" err="1">
                <a:solidFill>
                  <a:schemeClr val="tx1"/>
                </a:solidFill>
                <a:latin typeface="Times New Roman" panose="02020603050405020304" pitchFamily="18" charset="0"/>
                <a:cs typeface="Times New Roman" panose="02020603050405020304" pitchFamily="18" charset="0"/>
              </a:rPr>
              <a:t>Pagerank</a:t>
            </a:r>
            <a:endParaRPr lang="en-US" altLang="zh-C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7337302"/>
      </p:ext>
    </p:extLst>
  </p:cSld>
  <p:clrMapOvr>
    <a:masterClrMapping/>
  </p:clrMapOvr>
  <mc:AlternateContent xmlns:mc="http://schemas.openxmlformats.org/markup-compatibility/2006">
    <mc:Choice xmlns:p14="http://schemas.microsoft.com/office/powerpoint/2010/main" Requires="p14">
      <p:transition p14:dur="10" advTm="13361"/>
    </mc:Choice>
    <mc:Fallback>
      <p:transition advTm="13361"/>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7288ED-5110-F6D8-1394-9AAE37FED15A}"/>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980312A3-470B-4532-E04D-E6302DDDD5D7}"/>
              </a:ext>
            </a:extLst>
          </p:cNvPr>
          <p:cNvSpPr/>
          <p:nvPr/>
        </p:nvSpPr>
        <p:spPr>
          <a:xfrm>
            <a:off x="5149955" y="3461825"/>
            <a:ext cx="1576072" cy="923330"/>
          </a:xfrm>
          <a:prstGeom prst="rect">
            <a:avLst/>
          </a:prstGeom>
        </p:spPr>
        <p:txBody>
          <a:bodyPr wrap="none">
            <a:spAutoFit/>
          </a:bodyPr>
          <a:lstStyle/>
          <a:p>
            <a:pP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绪论</a:t>
            </a:r>
          </a:p>
        </p:txBody>
      </p:sp>
      <p:sp>
        <p:nvSpPr>
          <p:cNvPr id="4" name="矩形 3">
            <a:extLst>
              <a:ext uri="{FF2B5EF4-FFF2-40B4-BE49-F238E27FC236}">
                <a16:creationId xmlns:a16="http://schemas.microsoft.com/office/drawing/2014/main" id="{58E56391-173B-C679-5175-CFF635F740BC}"/>
              </a:ext>
            </a:extLst>
          </p:cNvPr>
          <p:cNvSpPr/>
          <p:nvPr/>
        </p:nvSpPr>
        <p:spPr>
          <a:xfrm>
            <a:off x="2840508" y="4613492"/>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研究背景</a:t>
            </a:r>
          </a:p>
        </p:txBody>
      </p:sp>
      <p:sp>
        <p:nvSpPr>
          <p:cNvPr id="7" name="矩形 6">
            <a:extLst>
              <a:ext uri="{FF2B5EF4-FFF2-40B4-BE49-F238E27FC236}">
                <a16:creationId xmlns:a16="http://schemas.microsoft.com/office/drawing/2014/main" id="{E453DAB4-74CD-A33C-4757-0DDD679E06C8}"/>
              </a:ext>
            </a:extLst>
          </p:cNvPr>
          <p:cNvSpPr/>
          <p:nvPr/>
        </p:nvSpPr>
        <p:spPr>
          <a:xfrm>
            <a:off x="5021714"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研究内容</a:t>
            </a:r>
          </a:p>
        </p:txBody>
      </p:sp>
      <p:sp>
        <p:nvSpPr>
          <p:cNvPr id="8" name="矩形 7">
            <a:extLst>
              <a:ext uri="{FF2B5EF4-FFF2-40B4-BE49-F238E27FC236}">
                <a16:creationId xmlns:a16="http://schemas.microsoft.com/office/drawing/2014/main" id="{4E047F8B-CD24-FF24-0602-CB74FE61269A}"/>
              </a:ext>
            </a:extLst>
          </p:cNvPr>
          <p:cNvSpPr/>
          <p:nvPr/>
        </p:nvSpPr>
        <p:spPr>
          <a:xfrm>
            <a:off x="7202920"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研究意义</a:t>
            </a:r>
          </a:p>
        </p:txBody>
      </p:sp>
      <p:sp>
        <p:nvSpPr>
          <p:cNvPr id="9" name="Freeform 6">
            <a:extLst>
              <a:ext uri="{FF2B5EF4-FFF2-40B4-BE49-F238E27FC236}">
                <a16:creationId xmlns:a16="http://schemas.microsoft.com/office/drawing/2014/main" id="{1483867E-614F-9F3F-6459-254CAB29BC33}"/>
              </a:ext>
            </a:extLst>
          </p:cNvPr>
          <p:cNvSpPr/>
          <p:nvPr/>
        </p:nvSpPr>
        <p:spPr>
          <a:xfrm>
            <a:off x="0" y="914400"/>
            <a:ext cx="6008095" cy="59436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23F62"/>
              </a:solidFill>
              <a:effectLst/>
              <a:uLnTx/>
              <a:uFillTx/>
              <a:latin typeface="Arial" panose="020B0604020202020204"/>
              <a:ea typeface="微软雅黑" panose="020B0503020204020204" pitchFamily="34" charset="-122"/>
              <a:cs typeface="+mn-ea"/>
              <a:sym typeface="+mn-lt"/>
            </a:endParaRPr>
          </a:p>
        </p:txBody>
      </p:sp>
      <p:pic>
        <p:nvPicPr>
          <p:cNvPr id="10" name="图片 9">
            <a:extLst>
              <a:ext uri="{FF2B5EF4-FFF2-40B4-BE49-F238E27FC236}">
                <a16:creationId xmlns:a16="http://schemas.microsoft.com/office/drawing/2014/main" id="{96EE0136-7474-7E70-6820-C1839CEE9DFD}"/>
              </a:ext>
            </a:extLst>
          </p:cNvPr>
          <p:cNvPicPr>
            <a:picLocks noChangeAspect="1"/>
          </p:cNvPicPr>
          <p:nvPr/>
        </p:nvPicPr>
        <p:blipFill>
          <a:blip r:embed="rId3"/>
          <a:stretch>
            <a:fillRect/>
          </a:stretch>
        </p:blipFill>
        <p:spPr>
          <a:xfrm>
            <a:off x="1506055" y="1659733"/>
            <a:ext cx="2668905" cy="2501265"/>
          </a:xfrm>
          <a:prstGeom prst="flowChartConnector">
            <a:avLst/>
          </a:prstGeom>
        </p:spPr>
      </p:pic>
      <p:sp>
        <p:nvSpPr>
          <p:cNvPr id="12" name="Rectangle 11">
            <a:extLst>
              <a:ext uri="{FF2B5EF4-FFF2-40B4-BE49-F238E27FC236}">
                <a16:creationId xmlns:a16="http://schemas.microsoft.com/office/drawing/2014/main" id="{D3269081-2F20-BB57-1718-FE9C2E80C9AB}"/>
              </a:ext>
            </a:extLst>
          </p:cNvPr>
          <p:cNvSpPr/>
          <p:nvPr/>
        </p:nvSpPr>
        <p:spPr>
          <a:xfrm>
            <a:off x="510258" y="4160998"/>
            <a:ext cx="4684108" cy="674847"/>
          </a:xfrm>
          <a:prstGeom prst="rect">
            <a:avLst/>
          </a:prstGeom>
        </p:spPr>
        <p:txBody>
          <a:bodyPr wrap="square" tIns="72000" bIns="72000" anchor="t" anchorCtr="1">
            <a:spAutoFit/>
          </a:bodyPr>
          <a:lstStyle/>
          <a:p>
            <a:pPr algn="ctr" defTabSz="914400">
              <a:lnSpc>
                <a:spcPct val="150000"/>
              </a:lnSpc>
            </a:pPr>
            <a:r>
              <a:rPr lang="en-US" altLang="zh-CN" sz="2600" b="1" dirty="0">
                <a:solidFill>
                  <a:schemeClr val="bg1"/>
                </a:solidFill>
                <a:latin typeface="微软雅黑" panose="020B0503020204020204" pitchFamily="34" charset="-122"/>
                <a:ea typeface="微软雅黑" panose="020B0503020204020204" pitchFamily="34" charset="-122"/>
                <a:cs typeface="+mn-ea"/>
                <a:sym typeface="+mn-lt"/>
              </a:rPr>
              <a:t>5.</a:t>
            </a:r>
            <a:r>
              <a:rPr lang="zh-CN" altLang="en-US" sz="2600" b="1" dirty="0">
                <a:solidFill>
                  <a:schemeClr val="bg1"/>
                </a:solidFill>
                <a:latin typeface="微软雅黑" panose="020B0503020204020204" pitchFamily="34" charset="-122"/>
                <a:ea typeface="微软雅黑" panose="020B0503020204020204" pitchFamily="34" charset="-122"/>
                <a:cs typeface="+mn-ea"/>
                <a:sym typeface="+mn-lt"/>
              </a:rPr>
              <a:t>撤稿风险预测的图学习建模</a:t>
            </a:r>
            <a:endParaRPr lang="zh-CN" altLang="en-US" sz="2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Rectangle 9">
            <a:extLst>
              <a:ext uri="{FF2B5EF4-FFF2-40B4-BE49-F238E27FC236}">
                <a16:creationId xmlns:a16="http://schemas.microsoft.com/office/drawing/2014/main" id="{9A627FB4-D74C-1C3F-15E6-5B53A7C62C79}"/>
              </a:ext>
            </a:extLst>
          </p:cNvPr>
          <p:cNvSpPr/>
          <p:nvPr/>
        </p:nvSpPr>
        <p:spPr>
          <a:xfrm>
            <a:off x="6008095" y="2654833"/>
            <a:ext cx="5398949" cy="2812417"/>
          </a:xfrm>
          <a:prstGeom prst="rect">
            <a:avLst/>
          </a:prstGeom>
        </p:spPr>
        <p:txBody>
          <a:bodyPr wrap="square">
            <a:noAutofit/>
          </a:bodyPr>
          <a:lstStyle/>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5.1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撤稿风险预测的图学习建模</a:t>
            </a:r>
          </a:p>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5.2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实验设计</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5.3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实验结果与分析</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extLst>
      <p:ext uri="{BB962C8B-B14F-4D97-AF65-F5344CB8AC3E}">
        <p14:creationId xmlns:p14="http://schemas.microsoft.com/office/powerpoint/2010/main" val="3702375804"/>
      </p:ext>
    </p:extLst>
  </p:cSld>
  <p:clrMapOvr>
    <a:masterClrMapping/>
  </p:clrMapOvr>
  <mc:AlternateContent xmlns:mc="http://schemas.openxmlformats.org/markup-compatibility/2006">
    <mc:Choice xmlns:p14="http://schemas.microsoft.com/office/powerpoint/2010/main" Requires="p14">
      <p:transition p14:dur="10" advTm="5295"/>
    </mc:Choice>
    <mc:Fallback>
      <p:transition advTm="5295"/>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1D594-EF43-DE53-C72F-52D89AB1000D}"/>
            </a:ext>
          </a:extLst>
        </p:cNvPr>
        <p:cNvGrpSpPr/>
        <p:nvPr/>
      </p:nvGrpSpPr>
      <p:grpSpPr>
        <a:xfrm>
          <a:off x="0" y="0"/>
          <a:ext cx="0" cy="0"/>
          <a:chOff x="0" y="0"/>
          <a:chExt cx="0" cy="0"/>
        </a:xfrm>
      </p:grpSpPr>
      <p:grpSp>
        <p:nvGrpSpPr>
          <p:cNvPr id="41" name="组合 40">
            <a:extLst>
              <a:ext uri="{FF2B5EF4-FFF2-40B4-BE49-F238E27FC236}">
                <a16:creationId xmlns:a16="http://schemas.microsoft.com/office/drawing/2014/main" id="{977EF1B3-82FD-321C-B789-5269B248ED9F}"/>
              </a:ext>
            </a:extLst>
          </p:cNvPr>
          <p:cNvGrpSpPr/>
          <p:nvPr/>
        </p:nvGrpSpPr>
        <p:grpSpPr>
          <a:xfrm>
            <a:off x="185346" y="1071512"/>
            <a:ext cx="5191826" cy="5715000"/>
            <a:chOff x="3375660" y="571500"/>
            <a:chExt cx="5440680" cy="5715000"/>
          </a:xfrm>
        </p:grpSpPr>
        <p:sp>
          <p:nvSpPr>
            <p:cNvPr id="2" name="Rounded Rectangle 14">
              <a:extLst>
                <a:ext uri="{FF2B5EF4-FFF2-40B4-BE49-F238E27FC236}">
                  <a16:creationId xmlns:a16="http://schemas.microsoft.com/office/drawing/2014/main" id="{2BFAC57D-D68F-7474-66FC-5BC8ACC8545C}"/>
                </a:ext>
              </a:extLst>
            </p:cNvPr>
            <p:cNvSpPr/>
            <p:nvPr/>
          </p:nvSpPr>
          <p:spPr>
            <a:xfrm>
              <a:off x="3375660" y="571500"/>
              <a:ext cx="5440680" cy="5715000"/>
            </a:xfrm>
            <a:prstGeom prst="roundRect">
              <a:avLst/>
            </a:prstGeom>
            <a:solidFill>
              <a:srgbClr val="FFFFFF"/>
            </a:solidFill>
            <a:ln w="12700">
              <a:solidFill>
                <a:srgbClr val="C6D8E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 name="Rectangle 17">
              <a:extLst>
                <a:ext uri="{FF2B5EF4-FFF2-40B4-BE49-F238E27FC236}">
                  <a16:creationId xmlns:a16="http://schemas.microsoft.com/office/drawing/2014/main" id="{74239259-516E-2E2F-3BDD-6D0A1225D556}"/>
                </a:ext>
              </a:extLst>
            </p:cNvPr>
            <p:cNvSpPr/>
            <p:nvPr/>
          </p:nvSpPr>
          <p:spPr>
            <a:xfrm>
              <a:off x="3723132" y="955548"/>
              <a:ext cx="73152" cy="384048"/>
            </a:xfrm>
            <a:prstGeom prst="rect">
              <a:avLst/>
            </a:prstGeom>
            <a:solidFill>
              <a:srgbClr val="185DB8"/>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TextBox 18">
              <a:extLst>
                <a:ext uri="{FF2B5EF4-FFF2-40B4-BE49-F238E27FC236}">
                  <a16:creationId xmlns:a16="http://schemas.microsoft.com/office/drawing/2014/main" id="{2F232E28-BDDC-A5D2-CD5B-3A2A30FEBB53}"/>
                </a:ext>
              </a:extLst>
            </p:cNvPr>
            <p:cNvSpPr txBox="1"/>
            <p:nvPr/>
          </p:nvSpPr>
          <p:spPr>
            <a:xfrm>
              <a:off x="3878580" y="918972"/>
              <a:ext cx="4526280" cy="369332"/>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082354"/>
                  </a:solidFill>
                  <a:latin typeface="微软雅黑" panose="020B0503020204020204" charset="-122"/>
                  <a:ea typeface="微软雅黑" panose="020B0503020204020204" charset="-122"/>
                </a:rPr>
                <a:t>节点分类任务定义</a:t>
              </a:r>
              <a:endParaRPr sz="2400" b="1" dirty="0">
                <a:solidFill>
                  <a:srgbClr val="082354"/>
                </a:solidFill>
                <a:latin typeface="微软雅黑" panose="020B0503020204020204" charset="-122"/>
                <a:ea typeface="微软雅黑" panose="020B0503020204020204" charset="-122"/>
              </a:endParaRPr>
            </a:p>
          </p:txBody>
        </p:sp>
        <p:sp>
          <p:nvSpPr>
            <p:cNvPr id="15" name="Rectangle 19">
              <a:extLst>
                <a:ext uri="{FF2B5EF4-FFF2-40B4-BE49-F238E27FC236}">
                  <a16:creationId xmlns:a16="http://schemas.microsoft.com/office/drawing/2014/main" id="{6591585E-5529-782D-EB29-F6FE412CA690}"/>
                </a:ext>
              </a:extLst>
            </p:cNvPr>
            <p:cNvSpPr/>
            <p:nvPr/>
          </p:nvSpPr>
          <p:spPr>
            <a:xfrm>
              <a:off x="3878580" y="1431036"/>
              <a:ext cx="1143000" cy="45720"/>
            </a:xfrm>
            <a:prstGeom prst="rect">
              <a:avLst/>
            </a:prstGeom>
            <a:solidFill>
              <a:srgbClr val="185DB8"/>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8" name="TextBox 30">
              <a:extLst>
                <a:ext uri="{FF2B5EF4-FFF2-40B4-BE49-F238E27FC236}">
                  <a16:creationId xmlns:a16="http://schemas.microsoft.com/office/drawing/2014/main" id="{69B5763A-E344-DC1A-71F1-1211D00E8527}"/>
                </a:ext>
              </a:extLst>
            </p:cNvPr>
            <p:cNvSpPr txBox="1"/>
            <p:nvPr/>
          </p:nvSpPr>
          <p:spPr>
            <a:xfrm>
              <a:off x="4125468" y="2735701"/>
              <a:ext cx="402336" cy="181051"/>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300" b="1">
                  <a:solidFill>
                    <a:srgbClr val="FFFFFF"/>
                  </a:solidFill>
                  <a:latin typeface="Arial" panose="020B0604020202020204"/>
                  <a:ea typeface="Arial" panose="020B0604020202020204"/>
                </a:rPr>
                <a:t>e</a:t>
              </a:r>
            </a:p>
          </p:txBody>
        </p:sp>
        <p:sp>
          <p:nvSpPr>
            <p:cNvPr id="34" name="TextBox 35">
              <a:extLst>
                <a:ext uri="{FF2B5EF4-FFF2-40B4-BE49-F238E27FC236}">
                  <a16:creationId xmlns:a16="http://schemas.microsoft.com/office/drawing/2014/main" id="{FDCB405F-8125-1364-ED2C-84B3B05621FA}"/>
                </a:ext>
              </a:extLst>
            </p:cNvPr>
            <p:cNvSpPr txBox="1"/>
            <p:nvPr/>
          </p:nvSpPr>
          <p:spPr>
            <a:xfrm>
              <a:off x="4125468" y="3668389"/>
              <a:ext cx="402336" cy="181051"/>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300" b="1">
                  <a:solidFill>
                    <a:srgbClr val="FFFFFF"/>
                  </a:solidFill>
                  <a:latin typeface="Arial" panose="020B0604020202020204"/>
                  <a:ea typeface="Arial" panose="020B0604020202020204"/>
                </a:rPr>
                <a:t>y</a:t>
              </a:r>
            </a:p>
          </p:txBody>
        </p:sp>
        <p:sp>
          <p:nvSpPr>
            <p:cNvPr id="38" name="TextBox 40">
              <a:extLst>
                <a:ext uri="{FF2B5EF4-FFF2-40B4-BE49-F238E27FC236}">
                  <a16:creationId xmlns:a16="http://schemas.microsoft.com/office/drawing/2014/main" id="{6FE6A87B-E1B2-EB0C-3ED5-DB28BC561EF2}"/>
                </a:ext>
              </a:extLst>
            </p:cNvPr>
            <p:cNvSpPr txBox="1"/>
            <p:nvPr/>
          </p:nvSpPr>
          <p:spPr>
            <a:xfrm>
              <a:off x="4125468" y="4601077"/>
              <a:ext cx="402336" cy="181051"/>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300" b="1">
                  <a:solidFill>
                    <a:srgbClr val="FFFFFF"/>
                  </a:solidFill>
                  <a:latin typeface="Arial" panose="020B0604020202020204"/>
                  <a:ea typeface="Arial" panose="020B0604020202020204"/>
                </a:rPr>
                <a:t>P</a:t>
              </a:r>
            </a:p>
          </p:txBody>
        </p:sp>
      </p:grpSp>
      <p:grpSp>
        <p:nvGrpSpPr>
          <p:cNvPr id="6" name="组合 5">
            <a:extLst>
              <a:ext uri="{FF2B5EF4-FFF2-40B4-BE49-F238E27FC236}">
                <a16:creationId xmlns:a16="http://schemas.microsoft.com/office/drawing/2014/main" id="{14AADEE7-4D2F-0BA6-E46C-DBCA3C0BBAFA}"/>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B5C1C137-9A7E-C177-7936-D92732A7E3FE}"/>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7560EC95-04D5-D138-223B-AD5B2BCCD4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5776C91A-6D8E-B89E-7A39-C40C155348C0}"/>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5EB33CC3-23E2-94EF-7ACC-E535F742A458}"/>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5.1</a:t>
            </a:r>
            <a:r>
              <a:rPr lang="zh-CN" altLang="en-US" sz="2800" b="1" dirty="0">
                <a:solidFill>
                  <a:srgbClr val="002060"/>
                </a:solidFill>
                <a:latin typeface="+mn-ea"/>
              </a:rPr>
              <a:t>撤稿风险预测的图学习建模</a:t>
            </a:r>
          </a:p>
        </p:txBody>
      </p:sp>
      <p:pic>
        <p:nvPicPr>
          <p:cNvPr id="11" name="图片 10" descr="中心全名">
            <a:extLst>
              <a:ext uri="{FF2B5EF4-FFF2-40B4-BE49-F238E27FC236}">
                <a16:creationId xmlns:a16="http://schemas.microsoft.com/office/drawing/2014/main" id="{270E9708-A70B-4989-5F0A-BE232D7178D7}"/>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FF047549-66FB-9E3E-86D6-93CAF16F612E}"/>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42" name="TextBox 25">
            <a:extLst>
              <a:ext uri="{FF2B5EF4-FFF2-40B4-BE49-F238E27FC236}">
                <a16:creationId xmlns:a16="http://schemas.microsoft.com/office/drawing/2014/main" id="{5EE5764B-5AC1-BC26-E463-BB301E0B176E}"/>
              </a:ext>
            </a:extLst>
          </p:cNvPr>
          <p:cNvSpPr txBox="1"/>
          <p:nvPr/>
        </p:nvSpPr>
        <p:spPr>
          <a:xfrm>
            <a:off x="906070" y="2318603"/>
            <a:ext cx="402336" cy="181051"/>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300" b="1" dirty="0">
                <a:solidFill>
                  <a:srgbClr val="FFFFFF"/>
                </a:solidFill>
                <a:latin typeface="Arial" panose="020B0604020202020204"/>
                <a:ea typeface="Arial" panose="020B0604020202020204"/>
              </a:rPr>
              <a:t>v</a:t>
            </a:r>
          </a:p>
        </p:txBody>
      </p:sp>
      <p:grpSp>
        <p:nvGrpSpPr>
          <p:cNvPr id="71" name="组合 70">
            <a:extLst>
              <a:ext uri="{FF2B5EF4-FFF2-40B4-BE49-F238E27FC236}">
                <a16:creationId xmlns:a16="http://schemas.microsoft.com/office/drawing/2014/main" id="{A43E0EAA-7706-D7AD-FF8F-46B518109927}"/>
              </a:ext>
            </a:extLst>
          </p:cNvPr>
          <p:cNvGrpSpPr/>
          <p:nvPr/>
        </p:nvGrpSpPr>
        <p:grpSpPr>
          <a:xfrm>
            <a:off x="627888" y="3371509"/>
            <a:ext cx="4459004" cy="658368"/>
            <a:chOff x="627888" y="2949994"/>
            <a:chExt cx="4459004" cy="658368"/>
          </a:xfrm>
        </p:grpSpPr>
        <p:sp>
          <p:nvSpPr>
            <p:cNvPr id="50" name="Rounded Rectangle 28">
              <a:extLst>
                <a:ext uri="{FF2B5EF4-FFF2-40B4-BE49-F238E27FC236}">
                  <a16:creationId xmlns:a16="http://schemas.microsoft.com/office/drawing/2014/main" id="{B0C86A94-F37F-D072-0D2D-AC4AF12E9434}"/>
                </a:ext>
              </a:extLst>
            </p:cNvPr>
            <p:cNvSpPr/>
            <p:nvPr/>
          </p:nvSpPr>
          <p:spPr>
            <a:xfrm>
              <a:off x="627888" y="2949994"/>
              <a:ext cx="4416552" cy="658368"/>
            </a:xfrm>
            <a:prstGeom prst="roundRect">
              <a:avLst/>
            </a:prstGeom>
            <a:solidFill>
              <a:srgbClr val="F9FBFE"/>
            </a:solidFill>
            <a:ln w="6350" cap="flat" cmpd="sng" algn="ctr">
              <a:solidFill>
                <a:srgbClr val="EBF1F8"/>
              </a:solidFill>
              <a:prstDash val="solid"/>
            </a:ln>
            <a:effectLst>
              <a:outerShdw blurRad="40000" dist="23000" dir="5400000" rotWithShape="0">
                <a:srgbClr val="000000">
                  <a:alpha val="35000"/>
                </a:srgbClr>
              </a:outerShdw>
            </a:effectLst>
          </p:spPr>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ysClr val="window" lastClr="FFFFFF"/>
                </a:solidFill>
                <a:effectLst/>
                <a:uLnTx/>
                <a:uFillTx/>
                <a:latin typeface="Calibri"/>
                <a:ea typeface="+mn-ea"/>
                <a:cs typeface="+mn-cs"/>
              </a:endParaRPr>
            </a:p>
          </p:txBody>
        </p:sp>
        <p:grpSp>
          <p:nvGrpSpPr>
            <p:cNvPr id="47" name="组合 46">
              <a:extLst>
                <a:ext uri="{FF2B5EF4-FFF2-40B4-BE49-F238E27FC236}">
                  <a16:creationId xmlns:a16="http://schemas.microsoft.com/office/drawing/2014/main" id="{F6511497-6AB6-C73A-6602-29227495727B}"/>
                </a:ext>
              </a:extLst>
            </p:cNvPr>
            <p:cNvGrpSpPr/>
            <p:nvPr/>
          </p:nvGrpSpPr>
          <p:grpSpPr>
            <a:xfrm>
              <a:off x="879387" y="3068866"/>
              <a:ext cx="402336" cy="402336"/>
              <a:chOff x="5894832" y="3227832"/>
              <a:chExt cx="402336" cy="402336"/>
            </a:xfrm>
          </p:grpSpPr>
          <p:sp>
            <p:nvSpPr>
              <p:cNvPr id="43" name="Oval 29">
                <a:extLst>
                  <a:ext uri="{FF2B5EF4-FFF2-40B4-BE49-F238E27FC236}">
                    <a16:creationId xmlns:a16="http://schemas.microsoft.com/office/drawing/2014/main" id="{6B189B4D-2396-1FD7-1AB4-DDA70A2B4E4A}"/>
                  </a:ext>
                </a:extLst>
              </p:cNvPr>
              <p:cNvSpPr/>
              <p:nvPr/>
            </p:nvSpPr>
            <p:spPr>
              <a:xfrm>
                <a:off x="5894832" y="3227832"/>
                <a:ext cx="402336" cy="402336"/>
              </a:xfrm>
              <a:prstGeom prst="ellipse">
                <a:avLst/>
              </a:prstGeom>
              <a:solidFill>
                <a:srgbClr val="229C9D"/>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4" name="TextBox 30">
                <a:extLst>
                  <a:ext uri="{FF2B5EF4-FFF2-40B4-BE49-F238E27FC236}">
                    <a16:creationId xmlns:a16="http://schemas.microsoft.com/office/drawing/2014/main" id="{ADD88D43-6F58-A666-276C-9F29C9F59379}"/>
                  </a:ext>
                </a:extLst>
              </p:cNvPr>
              <p:cNvSpPr txBox="1"/>
              <p:nvPr/>
            </p:nvSpPr>
            <p:spPr>
              <a:xfrm>
                <a:off x="5894832" y="3316345"/>
                <a:ext cx="402336" cy="181051"/>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300" b="1" dirty="0">
                    <a:solidFill>
                      <a:srgbClr val="FFFFFF"/>
                    </a:solidFill>
                    <a:latin typeface="Arial" panose="020B0604020202020204"/>
                    <a:ea typeface="Arial" panose="020B0604020202020204"/>
                  </a:rPr>
                  <a:t>e</a:t>
                </a:r>
              </a:p>
            </p:txBody>
          </p:sp>
        </p:grpSp>
        <p:sp>
          <p:nvSpPr>
            <p:cNvPr id="53" name="TextBox 31">
              <a:extLst>
                <a:ext uri="{FF2B5EF4-FFF2-40B4-BE49-F238E27FC236}">
                  <a16:creationId xmlns:a16="http://schemas.microsoft.com/office/drawing/2014/main" id="{72FD17DA-AF38-166F-F6E5-086DE13A673E}"/>
                </a:ext>
              </a:extLst>
            </p:cNvPr>
            <p:cNvSpPr txBox="1"/>
            <p:nvPr/>
          </p:nvSpPr>
          <p:spPr>
            <a:xfrm>
              <a:off x="1616280" y="3107766"/>
              <a:ext cx="786384" cy="307340"/>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a:solidFill>
                    <a:srgbClr val="082354"/>
                  </a:solidFill>
                  <a:latin typeface="微软雅黑" panose="020B0503020204020204" charset="-122"/>
                  <a:ea typeface="微软雅黑" panose="020B0503020204020204" charset="-122"/>
                </a:rPr>
                <a:t>边</a:t>
              </a:r>
            </a:p>
          </p:txBody>
        </p:sp>
        <p:sp>
          <p:nvSpPr>
            <p:cNvPr id="54" name="TextBox 32">
              <a:extLst>
                <a:ext uri="{FF2B5EF4-FFF2-40B4-BE49-F238E27FC236}">
                  <a16:creationId xmlns:a16="http://schemas.microsoft.com/office/drawing/2014/main" id="{9098925C-B2AD-040F-7EB2-6A560BB542FC}"/>
                </a:ext>
              </a:extLst>
            </p:cNvPr>
            <p:cNvSpPr txBox="1"/>
            <p:nvPr/>
          </p:nvSpPr>
          <p:spPr>
            <a:xfrm>
              <a:off x="2041940" y="3121990"/>
              <a:ext cx="3044952"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550" b="0" dirty="0">
                  <a:solidFill>
                    <a:srgbClr val="171F2B"/>
                  </a:solidFill>
                  <a:latin typeface="微软雅黑" panose="020B0503020204020204" charset="-122"/>
                  <a:ea typeface="微软雅黑" panose="020B0503020204020204" charset="-122"/>
                </a:rPr>
                <a:t>： </a:t>
              </a:r>
              <a:r>
                <a:rPr sz="2000" b="0" dirty="0" err="1">
                  <a:solidFill>
                    <a:srgbClr val="171F2B"/>
                  </a:solidFill>
                  <a:latin typeface="微软雅黑" panose="020B0503020204020204" charset="-122"/>
                  <a:ea typeface="微软雅黑" panose="020B0503020204020204" charset="-122"/>
                </a:rPr>
                <a:t>论文之间的引用关系</a:t>
              </a:r>
              <a:endParaRPr b="0" dirty="0">
                <a:solidFill>
                  <a:srgbClr val="171F2B"/>
                </a:solidFill>
                <a:latin typeface="微软雅黑" panose="020B0503020204020204" charset="-122"/>
                <a:ea typeface="微软雅黑" panose="020B0503020204020204" charset="-122"/>
              </a:endParaRPr>
            </a:p>
          </p:txBody>
        </p:sp>
      </p:grpSp>
      <p:grpSp>
        <p:nvGrpSpPr>
          <p:cNvPr id="69" name="组合 68">
            <a:extLst>
              <a:ext uri="{FF2B5EF4-FFF2-40B4-BE49-F238E27FC236}">
                <a16:creationId xmlns:a16="http://schemas.microsoft.com/office/drawing/2014/main" id="{66396AED-552B-BCCC-E557-957E7AAC8F94}"/>
              </a:ext>
            </a:extLst>
          </p:cNvPr>
          <p:cNvGrpSpPr/>
          <p:nvPr/>
        </p:nvGrpSpPr>
        <p:grpSpPr>
          <a:xfrm>
            <a:off x="649114" y="4410688"/>
            <a:ext cx="4416552" cy="658368"/>
            <a:chOff x="670340" y="3923513"/>
            <a:chExt cx="4416552" cy="658368"/>
          </a:xfrm>
        </p:grpSpPr>
        <p:sp>
          <p:nvSpPr>
            <p:cNvPr id="56" name="Rounded Rectangle 28">
              <a:extLst>
                <a:ext uri="{FF2B5EF4-FFF2-40B4-BE49-F238E27FC236}">
                  <a16:creationId xmlns:a16="http://schemas.microsoft.com/office/drawing/2014/main" id="{7D76E8EB-7204-8BC3-F5DC-22F8045328CB}"/>
                </a:ext>
              </a:extLst>
            </p:cNvPr>
            <p:cNvSpPr/>
            <p:nvPr/>
          </p:nvSpPr>
          <p:spPr>
            <a:xfrm>
              <a:off x="670340" y="3923513"/>
              <a:ext cx="4416552" cy="658368"/>
            </a:xfrm>
            <a:prstGeom prst="roundRect">
              <a:avLst/>
            </a:prstGeom>
            <a:solidFill>
              <a:srgbClr val="F9FBFE"/>
            </a:solidFill>
            <a:ln w="6350" cap="flat" cmpd="sng" algn="ctr">
              <a:solidFill>
                <a:srgbClr val="EBF1F8"/>
              </a:solidFill>
              <a:prstDash val="solid"/>
            </a:ln>
            <a:effectLst>
              <a:outerShdw blurRad="40000" dist="23000" dir="5400000" rotWithShape="0">
                <a:srgbClr val="000000">
                  <a:alpha val="35000"/>
                </a:srgbClr>
              </a:outerShdw>
            </a:effectLst>
          </p:spPr>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solidFill>
                  <a:sysClr val="window" lastClr="FFFFFF"/>
                </a:solidFill>
                <a:latin typeface="Calibri"/>
              </a:endParaRPr>
            </a:p>
          </p:txBody>
        </p:sp>
        <p:grpSp>
          <p:nvGrpSpPr>
            <p:cNvPr id="63" name="组合 62">
              <a:extLst>
                <a:ext uri="{FF2B5EF4-FFF2-40B4-BE49-F238E27FC236}">
                  <a16:creationId xmlns:a16="http://schemas.microsoft.com/office/drawing/2014/main" id="{B3F926DE-B0B0-8A99-1AC4-771FA5D1C763}"/>
                </a:ext>
              </a:extLst>
            </p:cNvPr>
            <p:cNvGrpSpPr/>
            <p:nvPr/>
          </p:nvGrpSpPr>
          <p:grpSpPr>
            <a:xfrm>
              <a:off x="853220" y="4074411"/>
              <a:ext cx="4233672" cy="402336"/>
              <a:chOff x="3979164" y="2761489"/>
              <a:chExt cx="4233672" cy="402336"/>
            </a:xfrm>
          </p:grpSpPr>
          <p:sp>
            <p:nvSpPr>
              <p:cNvPr id="57" name="Oval 34">
                <a:extLst>
                  <a:ext uri="{FF2B5EF4-FFF2-40B4-BE49-F238E27FC236}">
                    <a16:creationId xmlns:a16="http://schemas.microsoft.com/office/drawing/2014/main" id="{31AD801F-82E5-9F2B-3091-08C532F62D92}"/>
                  </a:ext>
                </a:extLst>
              </p:cNvPr>
              <p:cNvSpPr/>
              <p:nvPr/>
            </p:nvSpPr>
            <p:spPr>
              <a:xfrm>
                <a:off x="3979164" y="2761489"/>
                <a:ext cx="402336" cy="402336"/>
              </a:xfrm>
              <a:prstGeom prst="ellipse">
                <a:avLst/>
              </a:prstGeom>
              <a:solidFill>
                <a:srgbClr val="B84440"/>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8" name="TextBox 35">
                <a:extLst>
                  <a:ext uri="{FF2B5EF4-FFF2-40B4-BE49-F238E27FC236}">
                    <a16:creationId xmlns:a16="http://schemas.microsoft.com/office/drawing/2014/main" id="{F75DA769-00CD-8206-28F6-A8DCB5A9BD3F}"/>
                  </a:ext>
                </a:extLst>
              </p:cNvPr>
              <p:cNvSpPr txBox="1"/>
              <p:nvPr/>
            </p:nvSpPr>
            <p:spPr>
              <a:xfrm>
                <a:off x="3979164" y="2850002"/>
                <a:ext cx="402336" cy="181051"/>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300" b="1" dirty="0">
                    <a:solidFill>
                      <a:srgbClr val="FFFFFF"/>
                    </a:solidFill>
                    <a:latin typeface="Arial" panose="020B0604020202020204"/>
                    <a:ea typeface="Arial" panose="020B0604020202020204"/>
                  </a:rPr>
                  <a:t>y</a:t>
                </a:r>
              </a:p>
            </p:txBody>
          </p:sp>
          <p:sp>
            <p:nvSpPr>
              <p:cNvPr id="59" name="TextBox 36">
                <a:extLst>
                  <a:ext uri="{FF2B5EF4-FFF2-40B4-BE49-F238E27FC236}">
                    <a16:creationId xmlns:a16="http://schemas.microsoft.com/office/drawing/2014/main" id="{F9D924B8-5DC9-B651-E578-8C663A1B9A82}"/>
                  </a:ext>
                </a:extLst>
              </p:cNvPr>
              <p:cNvSpPr txBox="1"/>
              <p:nvPr/>
            </p:nvSpPr>
            <p:spPr>
              <a:xfrm>
                <a:off x="4546092" y="2788921"/>
                <a:ext cx="786384" cy="307340"/>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ClrTx/>
                  <a:buSzTx/>
                  <a:buFontTx/>
                </a:pPr>
                <a:r>
                  <a:rPr sz="2000" b="1" dirty="0" err="1">
                    <a:solidFill>
                      <a:srgbClr val="082354"/>
                    </a:solidFill>
                    <a:latin typeface="微软雅黑" panose="020B0503020204020204" charset="-122"/>
                    <a:ea typeface="微软雅黑" panose="020B0503020204020204" charset="-122"/>
                  </a:rPr>
                  <a:t>标签</a:t>
                </a:r>
                <a:endParaRPr sz="2000" b="1" dirty="0">
                  <a:solidFill>
                    <a:srgbClr val="082354"/>
                  </a:solidFill>
                  <a:latin typeface="微软雅黑" panose="020B0503020204020204" charset="-122"/>
                  <a:ea typeface="微软雅黑" panose="020B0503020204020204" charset="-122"/>
                </a:endParaRPr>
              </a:p>
            </p:txBody>
          </p:sp>
          <p:sp>
            <p:nvSpPr>
              <p:cNvPr id="60" name="TextBox 37">
                <a:extLst>
                  <a:ext uri="{FF2B5EF4-FFF2-40B4-BE49-F238E27FC236}">
                    <a16:creationId xmlns:a16="http://schemas.microsoft.com/office/drawing/2014/main" id="{8FA0717B-8C25-A31C-83BC-960E2AE07A5A}"/>
                  </a:ext>
                </a:extLst>
              </p:cNvPr>
              <p:cNvSpPr txBox="1"/>
              <p:nvPr/>
            </p:nvSpPr>
            <p:spPr>
              <a:xfrm>
                <a:off x="5167884" y="2788921"/>
                <a:ext cx="3044952"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550" b="0" dirty="0">
                    <a:solidFill>
                      <a:srgbClr val="171F2B"/>
                    </a:solidFill>
                    <a:latin typeface="微软雅黑" panose="020B0503020204020204" charset="-122"/>
                    <a:ea typeface="微软雅黑" panose="020B0503020204020204" charset="-122"/>
                  </a:rPr>
                  <a:t>： </a:t>
                </a:r>
                <a:r>
                  <a:rPr sz="2000" b="0" dirty="0" err="1">
                    <a:solidFill>
                      <a:srgbClr val="171F2B"/>
                    </a:solidFill>
                    <a:latin typeface="微软雅黑" panose="020B0503020204020204" charset="-122"/>
                    <a:ea typeface="微软雅黑" panose="020B0503020204020204" charset="-122"/>
                  </a:rPr>
                  <a:t>撤稿</a:t>
                </a:r>
                <a:r>
                  <a:rPr sz="2000" b="0" dirty="0">
                    <a:solidFill>
                      <a:srgbClr val="171F2B"/>
                    </a:solidFill>
                    <a:latin typeface="微软雅黑" panose="020B0503020204020204" charset="-122"/>
                    <a:ea typeface="微软雅黑" panose="020B0503020204020204" charset="-122"/>
                  </a:rPr>
                  <a:t> = 1，未撤稿 = 0</a:t>
                </a:r>
                <a:endParaRPr b="0" dirty="0">
                  <a:solidFill>
                    <a:srgbClr val="171F2B"/>
                  </a:solidFill>
                  <a:latin typeface="微软雅黑" panose="020B0503020204020204" charset="-122"/>
                  <a:ea typeface="微软雅黑" panose="020B0503020204020204" charset="-122"/>
                </a:endParaRPr>
              </a:p>
            </p:txBody>
          </p:sp>
        </p:grpSp>
      </p:grpSp>
      <p:grpSp>
        <p:nvGrpSpPr>
          <p:cNvPr id="80" name="组合 79">
            <a:extLst>
              <a:ext uri="{FF2B5EF4-FFF2-40B4-BE49-F238E27FC236}">
                <a16:creationId xmlns:a16="http://schemas.microsoft.com/office/drawing/2014/main" id="{294BA021-007B-2F72-0F8C-B9848C5C43E5}"/>
              </a:ext>
            </a:extLst>
          </p:cNvPr>
          <p:cNvGrpSpPr/>
          <p:nvPr/>
        </p:nvGrpSpPr>
        <p:grpSpPr>
          <a:xfrm>
            <a:off x="657969" y="5636237"/>
            <a:ext cx="4428923" cy="658368"/>
            <a:chOff x="657969" y="5636237"/>
            <a:chExt cx="4428923" cy="658368"/>
          </a:xfrm>
        </p:grpSpPr>
        <p:sp>
          <p:nvSpPr>
            <p:cNvPr id="65" name="Rounded Rectangle 28">
              <a:extLst>
                <a:ext uri="{FF2B5EF4-FFF2-40B4-BE49-F238E27FC236}">
                  <a16:creationId xmlns:a16="http://schemas.microsoft.com/office/drawing/2014/main" id="{869D539F-1007-8279-9618-84DC54516B70}"/>
                </a:ext>
              </a:extLst>
            </p:cNvPr>
            <p:cNvSpPr/>
            <p:nvPr/>
          </p:nvSpPr>
          <p:spPr>
            <a:xfrm>
              <a:off x="657969" y="5636237"/>
              <a:ext cx="4416552" cy="658368"/>
            </a:xfrm>
            <a:prstGeom prst="roundRect">
              <a:avLst/>
            </a:prstGeom>
            <a:solidFill>
              <a:srgbClr val="F9FBFE"/>
            </a:solidFill>
            <a:ln w="6350" cap="flat" cmpd="sng" algn="ctr">
              <a:solidFill>
                <a:srgbClr val="EBF1F8"/>
              </a:solidFill>
              <a:prstDash val="solid"/>
            </a:ln>
            <a:effectLst>
              <a:outerShdw blurRad="40000" dist="23000" dir="5400000" rotWithShape="0">
                <a:srgbClr val="000000">
                  <a:alpha val="35000"/>
                </a:srgbClr>
              </a:outerShdw>
            </a:effectLst>
          </p:spPr>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solidFill>
                  <a:sysClr val="window" lastClr="FFFFFF"/>
                </a:solidFill>
                <a:latin typeface="Calibri"/>
              </a:endParaRPr>
            </a:p>
          </p:txBody>
        </p:sp>
        <p:grpSp>
          <p:nvGrpSpPr>
            <p:cNvPr id="66" name="组合 65">
              <a:extLst>
                <a:ext uri="{FF2B5EF4-FFF2-40B4-BE49-F238E27FC236}">
                  <a16:creationId xmlns:a16="http://schemas.microsoft.com/office/drawing/2014/main" id="{B52594FE-FA12-ADC8-40FB-E3D7586C5CBC}"/>
                </a:ext>
              </a:extLst>
            </p:cNvPr>
            <p:cNvGrpSpPr/>
            <p:nvPr/>
          </p:nvGrpSpPr>
          <p:grpSpPr>
            <a:xfrm>
              <a:off x="828402" y="5767453"/>
              <a:ext cx="402336" cy="402336"/>
              <a:chOff x="879387" y="4971013"/>
              <a:chExt cx="402336" cy="402336"/>
            </a:xfrm>
          </p:grpSpPr>
          <p:sp>
            <p:nvSpPr>
              <p:cNvPr id="61" name="Oval 39">
                <a:extLst>
                  <a:ext uri="{FF2B5EF4-FFF2-40B4-BE49-F238E27FC236}">
                    <a16:creationId xmlns:a16="http://schemas.microsoft.com/office/drawing/2014/main" id="{19D453EE-C882-3812-F9A8-89D37674DEB3}"/>
                  </a:ext>
                </a:extLst>
              </p:cNvPr>
              <p:cNvSpPr/>
              <p:nvPr/>
            </p:nvSpPr>
            <p:spPr>
              <a:xfrm>
                <a:off x="879387" y="4971013"/>
                <a:ext cx="402336" cy="402336"/>
              </a:xfrm>
              <a:prstGeom prst="ellipse">
                <a:avLst/>
              </a:prstGeom>
              <a:solidFill>
                <a:srgbClr val="CF9228"/>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62" name="TextBox 40">
                <a:extLst>
                  <a:ext uri="{FF2B5EF4-FFF2-40B4-BE49-F238E27FC236}">
                    <a16:creationId xmlns:a16="http://schemas.microsoft.com/office/drawing/2014/main" id="{C450D424-565A-DCBC-DF4C-C6C93099DEF0}"/>
                  </a:ext>
                </a:extLst>
              </p:cNvPr>
              <p:cNvSpPr txBox="1"/>
              <p:nvPr/>
            </p:nvSpPr>
            <p:spPr>
              <a:xfrm>
                <a:off x="879387" y="5068248"/>
                <a:ext cx="402336" cy="181051"/>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300" b="1" dirty="0">
                    <a:solidFill>
                      <a:srgbClr val="FFFFFF"/>
                    </a:solidFill>
                    <a:latin typeface="Arial" panose="020B0604020202020204"/>
                    <a:ea typeface="Arial" panose="020B0604020202020204"/>
                  </a:rPr>
                  <a:t>P</a:t>
                </a:r>
              </a:p>
            </p:txBody>
          </p:sp>
        </p:grpSp>
        <p:sp>
          <p:nvSpPr>
            <p:cNvPr id="67" name="TextBox 36">
              <a:extLst>
                <a:ext uri="{FF2B5EF4-FFF2-40B4-BE49-F238E27FC236}">
                  <a16:creationId xmlns:a16="http://schemas.microsoft.com/office/drawing/2014/main" id="{CF77E00A-A6AC-6D17-15EE-13E0B72DB4C8}"/>
                </a:ext>
              </a:extLst>
            </p:cNvPr>
            <p:cNvSpPr txBox="1"/>
            <p:nvPr/>
          </p:nvSpPr>
          <p:spPr>
            <a:xfrm>
              <a:off x="1380577" y="5835166"/>
              <a:ext cx="786384" cy="307340"/>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buClrTx/>
                <a:buSzTx/>
                <a:buFontTx/>
              </a:pPr>
              <a:r>
                <a:rPr lang="zh-CN" altLang="en-US" sz="2000" b="1" dirty="0">
                  <a:solidFill>
                    <a:srgbClr val="082354"/>
                  </a:solidFill>
                  <a:latin typeface="微软雅黑" panose="020B0503020204020204" charset="-122"/>
                  <a:ea typeface="微软雅黑" panose="020B0503020204020204" charset="-122"/>
                </a:rPr>
                <a:t>目标</a:t>
              </a:r>
              <a:endParaRPr sz="2000" b="1" dirty="0">
                <a:solidFill>
                  <a:srgbClr val="082354"/>
                </a:solidFill>
                <a:latin typeface="微软雅黑" panose="020B0503020204020204" charset="-122"/>
                <a:ea typeface="微软雅黑" panose="020B0503020204020204" charset="-122"/>
              </a:endParaRPr>
            </a:p>
          </p:txBody>
        </p:sp>
        <p:sp>
          <p:nvSpPr>
            <p:cNvPr id="68" name="TextBox 37">
              <a:extLst>
                <a:ext uri="{FF2B5EF4-FFF2-40B4-BE49-F238E27FC236}">
                  <a16:creationId xmlns:a16="http://schemas.microsoft.com/office/drawing/2014/main" id="{BBCC2AD1-2ADC-DB5F-0F6B-BF564949D507}"/>
                </a:ext>
              </a:extLst>
            </p:cNvPr>
            <p:cNvSpPr txBox="1"/>
            <p:nvPr/>
          </p:nvSpPr>
          <p:spPr>
            <a:xfrm>
              <a:off x="2041940" y="5816904"/>
              <a:ext cx="3044952"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1550" b="0" dirty="0">
                  <a:solidFill>
                    <a:srgbClr val="171F2B"/>
                  </a:solidFill>
                  <a:latin typeface="微软雅黑" panose="020B0503020204020204" charset="-122"/>
                  <a:ea typeface="微软雅黑" panose="020B0503020204020204" charset="-122"/>
                </a:rPr>
                <a:t>：</a:t>
              </a:r>
              <a:r>
                <a:rPr lang="zh-CN" altLang="en-US" sz="2000" dirty="0">
                  <a:solidFill>
                    <a:srgbClr val="171F2B"/>
                  </a:solidFill>
                  <a:latin typeface="微软雅黑" panose="020B0503020204020204" charset="-122"/>
                  <a:ea typeface="微软雅黑" panose="020B0503020204020204" charset="-122"/>
                </a:rPr>
                <a:t>学习  </a:t>
              </a:r>
              <a:r>
                <a:rPr lang="en-US" altLang="zh-CN" sz="2000" dirty="0">
                  <a:solidFill>
                    <a:srgbClr val="171F2B"/>
                  </a:solidFill>
                  <a:latin typeface="Times New Roman" panose="02020603050405020304" pitchFamily="18" charset="0"/>
                  <a:ea typeface="微软雅黑" panose="020B0503020204020204" charset="-122"/>
                  <a:cs typeface="Times New Roman" panose="02020603050405020304" pitchFamily="18" charset="0"/>
                </a:rPr>
                <a:t>p(y=1 | v, X, G)</a:t>
              </a:r>
              <a:endParaRPr b="0" dirty="0">
                <a:solidFill>
                  <a:srgbClr val="171F2B"/>
                </a:solidFill>
                <a:latin typeface="微软雅黑" panose="020B0503020204020204" charset="-122"/>
                <a:ea typeface="微软雅黑" panose="020B0503020204020204" charset="-122"/>
              </a:endParaRPr>
            </a:p>
          </p:txBody>
        </p:sp>
      </p:grpSp>
      <p:grpSp>
        <p:nvGrpSpPr>
          <p:cNvPr id="72" name="组合 71">
            <a:extLst>
              <a:ext uri="{FF2B5EF4-FFF2-40B4-BE49-F238E27FC236}">
                <a16:creationId xmlns:a16="http://schemas.microsoft.com/office/drawing/2014/main" id="{87CAC3DB-8A31-9C79-755F-723DF2538BF3}"/>
              </a:ext>
            </a:extLst>
          </p:cNvPr>
          <p:cNvGrpSpPr/>
          <p:nvPr/>
        </p:nvGrpSpPr>
        <p:grpSpPr>
          <a:xfrm>
            <a:off x="605970" y="2199544"/>
            <a:ext cx="4498465" cy="658368"/>
            <a:chOff x="662469" y="2953906"/>
            <a:chExt cx="4498465" cy="658368"/>
          </a:xfrm>
        </p:grpSpPr>
        <p:sp>
          <p:nvSpPr>
            <p:cNvPr id="73" name="Rounded Rectangle 28">
              <a:extLst>
                <a:ext uri="{FF2B5EF4-FFF2-40B4-BE49-F238E27FC236}">
                  <a16:creationId xmlns:a16="http://schemas.microsoft.com/office/drawing/2014/main" id="{70761771-3B7D-D1BD-6E6C-35162BDC0D10}"/>
                </a:ext>
              </a:extLst>
            </p:cNvPr>
            <p:cNvSpPr/>
            <p:nvPr/>
          </p:nvSpPr>
          <p:spPr>
            <a:xfrm>
              <a:off x="662469" y="2953906"/>
              <a:ext cx="4416552" cy="658368"/>
            </a:xfrm>
            <a:prstGeom prst="roundRect">
              <a:avLst/>
            </a:prstGeom>
            <a:solidFill>
              <a:srgbClr val="F9FBFE"/>
            </a:solidFill>
            <a:ln w="6350" cap="flat" cmpd="sng" algn="ctr">
              <a:solidFill>
                <a:srgbClr val="EBF1F8"/>
              </a:solidFill>
              <a:prstDash val="solid"/>
            </a:ln>
            <a:effectLst>
              <a:outerShdw blurRad="40000" dist="23000" dir="5400000" rotWithShape="0">
                <a:srgbClr val="000000">
                  <a:alpha val="35000"/>
                </a:srgbClr>
              </a:outerShdw>
            </a:effectLst>
          </p:spPr>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77" name="Oval 29">
              <a:extLst>
                <a:ext uri="{FF2B5EF4-FFF2-40B4-BE49-F238E27FC236}">
                  <a16:creationId xmlns:a16="http://schemas.microsoft.com/office/drawing/2014/main" id="{50776832-3210-3DD7-2CA6-D613F4FCCF25}"/>
                </a:ext>
              </a:extLst>
            </p:cNvPr>
            <p:cNvSpPr/>
            <p:nvPr/>
          </p:nvSpPr>
          <p:spPr>
            <a:xfrm>
              <a:off x="879387" y="3068866"/>
              <a:ext cx="402336" cy="402336"/>
            </a:xfrm>
            <a:prstGeom prst="ellipse">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400" b="1" dirty="0">
                  <a:latin typeface="Arial" panose="020B0604020202020204" pitchFamily="34" charset="0"/>
                  <a:cs typeface="Arial" panose="020B0604020202020204" pitchFamily="34" charset="0"/>
                </a:rPr>
                <a:t>v</a:t>
              </a:r>
              <a:endParaRPr sz="1400" b="1" dirty="0">
                <a:latin typeface="Arial" panose="020B0604020202020204" pitchFamily="34" charset="0"/>
                <a:cs typeface="Arial" panose="020B0604020202020204" pitchFamily="34" charset="0"/>
              </a:endParaRPr>
            </a:p>
          </p:txBody>
        </p:sp>
        <p:sp>
          <p:nvSpPr>
            <p:cNvPr id="75" name="TextBox 31">
              <a:extLst>
                <a:ext uri="{FF2B5EF4-FFF2-40B4-BE49-F238E27FC236}">
                  <a16:creationId xmlns:a16="http://schemas.microsoft.com/office/drawing/2014/main" id="{54289E2E-92CA-706F-B2F0-E8F89453CDCC}"/>
                </a:ext>
              </a:extLst>
            </p:cNvPr>
            <p:cNvSpPr txBox="1"/>
            <p:nvPr/>
          </p:nvSpPr>
          <p:spPr>
            <a:xfrm>
              <a:off x="1511303" y="3136651"/>
              <a:ext cx="786384" cy="307340"/>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sz="2000" b="1" dirty="0">
                  <a:solidFill>
                    <a:srgbClr val="082354"/>
                  </a:solidFill>
                  <a:latin typeface="微软雅黑" panose="020B0503020204020204" charset="-122"/>
                  <a:ea typeface="微软雅黑" panose="020B0503020204020204" charset="-122"/>
                </a:rPr>
                <a:t>节点</a:t>
              </a:r>
              <a:endParaRPr sz="2000" b="1" dirty="0">
                <a:solidFill>
                  <a:srgbClr val="082354"/>
                </a:solidFill>
                <a:latin typeface="微软雅黑" panose="020B0503020204020204" charset="-122"/>
                <a:ea typeface="微软雅黑" panose="020B0503020204020204" charset="-122"/>
              </a:endParaRPr>
            </a:p>
          </p:txBody>
        </p:sp>
        <p:sp>
          <p:nvSpPr>
            <p:cNvPr id="76" name="TextBox 32">
              <a:extLst>
                <a:ext uri="{FF2B5EF4-FFF2-40B4-BE49-F238E27FC236}">
                  <a16:creationId xmlns:a16="http://schemas.microsoft.com/office/drawing/2014/main" id="{0D4A1C71-CD89-40AD-A75C-53091C3145A4}"/>
                </a:ext>
              </a:extLst>
            </p:cNvPr>
            <p:cNvSpPr txBox="1"/>
            <p:nvPr/>
          </p:nvSpPr>
          <p:spPr>
            <a:xfrm>
              <a:off x="2115982" y="3126763"/>
              <a:ext cx="3044952"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550" b="0" dirty="0">
                  <a:solidFill>
                    <a:srgbClr val="171F2B"/>
                  </a:solidFill>
                  <a:latin typeface="微软雅黑" panose="020B0503020204020204" charset="-122"/>
                  <a:ea typeface="微软雅黑" panose="020B0503020204020204" charset="-122"/>
                </a:rPr>
                <a:t> </a:t>
              </a:r>
              <a:r>
                <a:rPr sz="1550" b="0" dirty="0">
                  <a:solidFill>
                    <a:srgbClr val="171F2B"/>
                  </a:solidFill>
                  <a:latin typeface="微软雅黑" panose="020B0503020204020204" charset="-122"/>
                  <a:ea typeface="微软雅黑" panose="020B0503020204020204" charset="-122"/>
                </a:rPr>
                <a:t>：</a:t>
              </a:r>
              <a:r>
                <a:rPr lang="zh-CN" altLang="en-US" sz="2000" b="0" dirty="0">
                  <a:solidFill>
                    <a:srgbClr val="171F2B"/>
                  </a:solidFill>
                  <a:latin typeface="微软雅黑" panose="020B0503020204020204" charset="-122"/>
                  <a:ea typeface="微软雅黑" panose="020B0503020204020204" charset="-122"/>
                </a:rPr>
                <a:t>一篇论文</a:t>
              </a:r>
              <a:endParaRPr b="0" dirty="0">
                <a:solidFill>
                  <a:srgbClr val="171F2B"/>
                </a:solidFill>
                <a:latin typeface="微软雅黑" panose="020B0503020204020204" charset="-122"/>
                <a:ea typeface="微软雅黑" panose="020B0503020204020204" charset="-122"/>
              </a:endParaRPr>
            </a:p>
          </p:txBody>
        </p:sp>
      </p:grpSp>
      <p:grpSp>
        <p:nvGrpSpPr>
          <p:cNvPr id="101" name="组合 100">
            <a:extLst>
              <a:ext uri="{FF2B5EF4-FFF2-40B4-BE49-F238E27FC236}">
                <a16:creationId xmlns:a16="http://schemas.microsoft.com/office/drawing/2014/main" id="{423E980A-AF89-0DE9-F504-D1EC1E3405E6}"/>
              </a:ext>
            </a:extLst>
          </p:cNvPr>
          <p:cNvGrpSpPr/>
          <p:nvPr/>
        </p:nvGrpSpPr>
        <p:grpSpPr>
          <a:xfrm>
            <a:off x="5582035" y="1034060"/>
            <a:ext cx="6510947" cy="5715000"/>
            <a:chOff x="2164080" y="571500"/>
            <a:chExt cx="7863840" cy="5715000"/>
          </a:xfrm>
        </p:grpSpPr>
        <p:sp>
          <p:nvSpPr>
            <p:cNvPr id="81" name="Rounded Rectangle 16">
              <a:extLst>
                <a:ext uri="{FF2B5EF4-FFF2-40B4-BE49-F238E27FC236}">
                  <a16:creationId xmlns:a16="http://schemas.microsoft.com/office/drawing/2014/main" id="{5400BAF4-EEA0-2225-9265-774CDEC2BC40}"/>
                </a:ext>
              </a:extLst>
            </p:cNvPr>
            <p:cNvSpPr/>
            <p:nvPr/>
          </p:nvSpPr>
          <p:spPr>
            <a:xfrm>
              <a:off x="2164080" y="571500"/>
              <a:ext cx="7863840" cy="5715000"/>
            </a:xfrm>
            <a:prstGeom prst="roundRect">
              <a:avLst/>
            </a:prstGeom>
            <a:solidFill>
              <a:srgbClr val="FFFFFF"/>
            </a:solidFill>
            <a:ln w="12700">
              <a:solidFill>
                <a:srgbClr val="C6D8E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2" name="Rectangle 20">
              <a:extLst>
                <a:ext uri="{FF2B5EF4-FFF2-40B4-BE49-F238E27FC236}">
                  <a16:creationId xmlns:a16="http://schemas.microsoft.com/office/drawing/2014/main" id="{828314E4-6D65-4D5A-2DC7-E6BE497B44CD}"/>
                </a:ext>
              </a:extLst>
            </p:cNvPr>
            <p:cNvSpPr/>
            <p:nvPr/>
          </p:nvSpPr>
          <p:spPr>
            <a:xfrm>
              <a:off x="2511552" y="955548"/>
              <a:ext cx="73152" cy="384048"/>
            </a:xfrm>
            <a:prstGeom prst="rect">
              <a:avLst/>
            </a:prstGeom>
            <a:solidFill>
              <a:srgbClr val="185DB8"/>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3" name="TextBox 21">
              <a:extLst>
                <a:ext uri="{FF2B5EF4-FFF2-40B4-BE49-F238E27FC236}">
                  <a16:creationId xmlns:a16="http://schemas.microsoft.com/office/drawing/2014/main" id="{3AEF16A4-31D2-F1CC-199A-4A8A16B54660}"/>
                </a:ext>
              </a:extLst>
            </p:cNvPr>
            <p:cNvSpPr txBox="1"/>
            <p:nvPr/>
          </p:nvSpPr>
          <p:spPr>
            <a:xfrm>
              <a:off x="2666999" y="946546"/>
              <a:ext cx="6949440" cy="369332"/>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dirty="0" err="1">
                  <a:solidFill>
                    <a:srgbClr val="082354"/>
                  </a:solidFill>
                  <a:latin typeface="微软雅黑" panose="020B0503020204020204" charset="-122"/>
                  <a:ea typeface="微软雅黑" panose="020B0503020204020204" charset="-122"/>
                </a:rPr>
                <a:t>形式化表达</a:t>
              </a:r>
              <a:endParaRPr sz="2400" b="1" dirty="0">
                <a:solidFill>
                  <a:srgbClr val="082354"/>
                </a:solidFill>
                <a:latin typeface="微软雅黑" panose="020B0503020204020204" charset="-122"/>
                <a:ea typeface="微软雅黑" panose="020B0503020204020204" charset="-122"/>
              </a:endParaRPr>
            </a:p>
          </p:txBody>
        </p:sp>
        <p:sp>
          <p:nvSpPr>
            <p:cNvPr id="84" name="Rectangle 22">
              <a:extLst>
                <a:ext uri="{FF2B5EF4-FFF2-40B4-BE49-F238E27FC236}">
                  <a16:creationId xmlns:a16="http://schemas.microsoft.com/office/drawing/2014/main" id="{75146956-E316-9B14-6726-C7A56BC24DB9}"/>
                </a:ext>
              </a:extLst>
            </p:cNvPr>
            <p:cNvSpPr/>
            <p:nvPr/>
          </p:nvSpPr>
          <p:spPr>
            <a:xfrm>
              <a:off x="2666999" y="1431036"/>
              <a:ext cx="1143000" cy="45720"/>
            </a:xfrm>
            <a:prstGeom prst="rect">
              <a:avLst/>
            </a:prstGeom>
            <a:solidFill>
              <a:srgbClr val="185DB8"/>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5" name="TextBox 44">
              <a:extLst>
                <a:ext uri="{FF2B5EF4-FFF2-40B4-BE49-F238E27FC236}">
                  <a16:creationId xmlns:a16="http://schemas.microsoft.com/office/drawing/2014/main" id="{DD0B6649-3C33-0211-6424-E53ADD6BDCC0}"/>
                </a:ext>
              </a:extLst>
            </p:cNvPr>
            <p:cNvSpPr txBox="1"/>
            <p:nvPr/>
          </p:nvSpPr>
          <p:spPr>
            <a:xfrm>
              <a:off x="5821680" y="1028700"/>
              <a:ext cx="1645920" cy="512064"/>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800" b="1">
                  <a:solidFill>
                    <a:srgbClr val="FFFFFF"/>
                  </a:solidFill>
                  <a:latin typeface="微软雅黑" panose="020B0503020204020204" charset="-122"/>
                  <a:ea typeface="微软雅黑" panose="020B0503020204020204" charset="-122"/>
                </a:rPr>
                <a:t>监督学习</a:t>
              </a:r>
            </a:p>
          </p:txBody>
        </p:sp>
        <p:sp>
          <p:nvSpPr>
            <p:cNvPr id="87" name="Rounded Rectangle 47">
              <a:extLst>
                <a:ext uri="{FF2B5EF4-FFF2-40B4-BE49-F238E27FC236}">
                  <a16:creationId xmlns:a16="http://schemas.microsoft.com/office/drawing/2014/main" id="{36E9FD76-58DD-BE33-9126-7067B70836FB}"/>
                </a:ext>
              </a:extLst>
            </p:cNvPr>
            <p:cNvSpPr/>
            <p:nvPr/>
          </p:nvSpPr>
          <p:spPr>
            <a:xfrm>
              <a:off x="2950464" y="1696212"/>
              <a:ext cx="6333026" cy="749808"/>
            </a:xfrm>
            <a:prstGeom prst="roundRect">
              <a:avLst/>
            </a:prstGeom>
            <a:solidFill>
              <a:srgbClr val="FAFCFF"/>
            </a:solidFill>
            <a:ln w="10160">
              <a:solidFill>
                <a:srgbClr val="E1EAF4"/>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8" name="Rectangle 48">
              <a:extLst>
                <a:ext uri="{FF2B5EF4-FFF2-40B4-BE49-F238E27FC236}">
                  <a16:creationId xmlns:a16="http://schemas.microsoft.com/office/drawing/2014/main" id="{692353CA-B7CD-A961-49C5-00AB8CAB931F}"/>
                </a:ext>
              </a:extLst>
            </p:cNvPr>
            <p:cNvSpPr/>
            <p:nvPr/>
          </p:nvSpPr>
          <p:spPr>
            <a:xfrm>
              <a:off x="2950464" y="1696212"/>
              <a:ext cx="73152" cy="749808"/>
            </a:xfrm>
            <a:prstGeom prst="rect">
              <a:avLst/>
            </a:prstGeom>
            <a:solidFill>
              <a:srgbClr val="185DB8"/>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9" name="TextBox 49">
              <a:extLst>
                <a:ext uri="{FF2B5EF4-FFF2-40B4-BE49-F238E27FC236}">
                  <a16:creationId xmlns:a16="http://schemas.microsoft.com/office/drawing/2014/main" id="{4B6B6159-03F1-0756-0254-09E6E5192992}"/>
                </a:ext>
              </a:extLst>
            </p:cNvPr>
            <p:cNvSpPr txBox="1"/>
            <p:nvPr/>
          </p:nvSpPr>
          <p:spPr>
            <a:xfrm>
              <a:off x="3147849" y="1908124"/>
              <a:ext cx="2070326"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185DB8"/>
                  </a:solidFill>
                  <a:latin typeface="微软雅黑" panose="020B0503020204020204" charset="-122"/>
                  <a:ea typeface="微软雅黑" panose="020B0503020204020204" charset="-122"/>
                </a:rPr>
                <a:t>图结构与标签</a:t>
              </a:r>
              <a:endParaRPr sz="2000" b="1" dirty="0">
                <a:solidFill>
                  <a:srgbClr val="185DB8"/>
                </a:solidFill>
                <a:latin typeface="微软雅黑" panose="020B0503020204020204" charset="-122"/>
                <a:ea typeface="微软雅黑" panose="020B0503020204020204" charset="-122"/>
              </a:endParaRPr>
            </a:p>
          </p:txBody>
        </p:sp>
        <p:sp>
          <p:nvSpPr>
            <p:cNvPr id="90" name="TextBox 50">
              <a:extLst>
                <a:ext uri="{FF2B5EF4-FFF2-40B4-BE49-F238E27FC236}">
                  <a16:creationId xmlns:a16="http://schemas.microsoft.com/office/drawing/2014/main" id="{C547CC54-CA12-B830-DF80-E28788A5D807}"/>
                </a:ext>
              </a:extLst>
            </p:cNvPr>
            <p:cNvSpPr txBox="1"/>
            <p:nvPr/>
          </p:nvSpPr>
          <p:spPr>
            <a:xfrm>
              <a:off x="5276822" y="1930291"/>
              <a:ext cx="4142231"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dirty="0">
                  <a:solidFill>
                    <a:srgbClr val="082354"/>
                  </a:solidFill>
                  <a:latin typeface="Times New Roman" panose="02020603050405020304" pitchFamily="18" charset="0"/>
                  <a:ea typeface="微软雅黑" panose="020B0503020204020204" charset="-122"/>
                  <a:cs typeface="Times New Roman" panose="02020603050405020304" pitchFamily="18" charset="0"/>
                </a:rPr>
                <a:t>G = (V, E, X)， yᵥ ∈ {0,1}</a:t>
              </a:r>
            </a:p>
          </p:txBody>
        </p:sp>
        <p:sp>
          <p:nvSpPr>
            <p:cNvPr id="91" name="Rounded Rectangle 51">
              <a:extLst>
                <a:ext uri="{FF2B5EF4-FFF2-40B4-BE49-F238E27FC236}">
                  <a16:creationId xmlns:a16="http://schemas.microsoft.com/office/drawing/2014/main" id="{EB7DB19A-AF2F-1E83-25CB-70AB62857927}"/>
                </a:ext>
              </a:extLst>
            </p:cNvPr>
            <p:cNvSpPr/>
            <p:nvPr/>
          </p:nvSpPr>
          <p:spPr>
            <a:xfrm>
              <a:off x="2950464" y="2857500"/>
              <a:ext cx="6333026" cy="749808"/>
            </a:xfrm>
            <a:prstGeom prst="roundRect">
              <a:avLst/>
            </a:prstGeom>
            <a:solidFill>
              <a:srgbClr val="FAFCFF"/>
            </a:solidFill>
            <a:ln w="10160">
              <a:solidFill>
                <a:srgbClr val="E1EAF4"/>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2" name="Rectangle 52">
              <a:extLst>
                <a:ext uri="{FF2B5EF4-FFF2-40B4-BE49-F238E27FC236}">
                  <a16:creationId xmlns:a16="http://schemas.microsoft.com/office/drawing/2014/main" id="{752D5607-CAD4-B453-AC17-DD0EF029A728}"/>
                </a:ext>
              </a:extLst>
            </p:cNvPr>
            <p:cNvSpPr/>
            <p:nvPr/>
          </p:nvSpPr>
          <p:spPr>
            <a:xfrm>
              <a:off x="2950464" y="2857500"/>
              <a:ext cx="73152" cy="749808"/>
            </a:xfrm>
            <a:prstGeom prst="rect">
              <a:avLst/>
            </a:prstGeom>
            <a:solidFill>
              <a:srgbClr val="229C9D"/>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3" name="TextBox 53">
              <a:extLst>
                <a:ext uri="{FF2B5EF4-FFF2-40B4-BE49-F238E27FC236}">
                  <a16:creationId xmlns:a16="http://schemas.microsoft.com/office/drawing/2014/main" id="{EE56C1B8-8668-E224-B3B7-8E78EF2CF986}"/>
                </a:ext>
              </a:extLst>
            </p:cNvPr>
            <p:cNvSpPr txBox="1"/>
            <p:nvPr/>
          </p:nvSpPr>
          <p:spPr>
            <a:xfrm>
              <a:off x="3206496" y="2976371"/>
              <a:ext cx="1828800" cy="615553"/>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229C9D"/>
                  </a:solidFill>
                  <a:latin typeface="微软雅黑" panose="020B0503020204020204" charset="-122"/>
                  <a:ea typeface="微软雅黑" panose="020B0503020204020204" charset="-122"/>
                </a:rPr>
                <a:t>GraphSAGE</a:t>
              </a:r>
              <a:r>
                <a:rPr sz="2000" b="1" dirty="0">
                  <a:solidFill>
                    <a:srgbClr val="229C9D"/>
                  </a:solidFill>
                  <a:latin typeface="微软雅黑" panose="020B0503020204020204" charset="-122"/>
                  <a:ea typeface="微软雅黑" panose="020B0503020204020204" charset="-122"/>
                </a:rPr>
                <a:t> </a:t>
              </a:r>
              <a:r>
                <a:rPr sz="2000" b="1" dirty="0" err="1">
                  <a:solidFill>
                    <a:srgbClr val="229C9D"/>
                  </a:solidFill>
                  <a:latin typeface="微软雅黑" panose="020B0503020204020204" charset="-122"/>
                  <a:ea typeface="微软雅黑" panose="020B0503020204020204" charset="-122"/>
                </a:rPr>
                <a:t>表征学习</a:t>
              </a:r>
              <a:endParaRPr sz="2000" b="1" dirty="0">
                <a:solidFill>
                  <a:srgbClr val="229C9D"/>
                </a:solidFill>
                <a:latin typeface="微软雅黑" panose="020B0503020204020204" charset="-122"/>
                <a:ea typeface="微软雅黑" panose="020B0503020204020204" charset="-122"/>
              </a:endParaRPr>
            </a:p>
          </p:txBody>
        </p:sp>
        <p:sp>
          <p:nvSpPr>
            <p:cNvPr id="94" name="TextBox 54">
              <a:extLst>
                <a:ext uri="{FF2B5EF4-FFF2-40B4-BE49-F238E27FC236}">
                  <a16:creationId xmlns:a16="http://schemas.microsoft.com/office/drawing/2014/main" id="{2A741B14-CEE1-4E98-6B35-F7C38F87B622}"/>
                </a:ext>
              </a:extLst>
            </p:cNvPr>
            <p:cNvSpPr txBox="1"/>
            <p:nvPr/>
          </p:nvSpPr>
          <p:spPr>
            <a:xfrm>
              <a:off x="5141259" y="3095603"/>
              <a:ext cx="4142231"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0" dirty="0" err="1">
                  <a:solidFill>
                    <a:srgbClr val="082354"/>
                  </a:solidFill>
                  <a:latin typeface="微软雅黑" panose="020B0503020204020204" charset="-122"/>
                  <a:ea typeface="微软雅黑" panose="020B0503020204020204" charset="-122"/>
                </a:rPr>
                <a:t>邻域采样</a:t>
              </a:r>
              <a:r>
                <a:rPr sz="2000" b="0" dirty="0">
                  <a:solidFill>
                    <a:srgbClr val="082354"/>
                  </a:solidFill>
                  <a:latin typeface="微软雅黑" panose="020B0503020204020204" charset="-122"/>
                  <a:ea typeface="微软雅黑" panose="020B0503020204020204" charset="-122"/>
                </a:rPr>
                <a:t>  →  </a:t>
              </a:r>
              <a:r>
                <a:rPr sz="2000" b="0" dirty="0" err="1">
                  <a:solidFill>
                    <a:srgbClr val="082354"/>
                  </a:solidFill>
                  <a:latin typeface="微软雅黑" panose="020B0503020204020204" charset="-122"/>
                  <a:ea typeface="微软雅黑" panose="020B0503020204020204" charset="-122"/>
                </a:rPr>
                <a:t>聚合学习</a:t>
              </a:r>
              <a:r>
                <a:rPr sz="2000" b="0" dirty="0">
                  <a:solidFill>
                    <a:srgbClr val="082354"/>
                  </a:solidFill>
                  <a:latin typeface="微软雅黑" panose="020B0503020204020204" charset="-122"/>
                  <a:ea typeface="微软雅黑" panose="020B0503020204020204" charset="-122"/>
                </a:rPr>
                <a:t>  →  </a:t>
              </a:r>
              <a:r>
                <a:rPr sz="2000" b="0" dirty="0">
                  <a:solidFill>
                    <a:srgbClr val="082354"/>
                  </a:solidFill>
                  <a:latin typeface="Times New Roman" panose="02020603050405020304" pitchFamily="18" charset="0"/>
                  <a:ea typeface="微软雅黑" panose="020B0503020204020204" charset="-122"/>
                  <a:cs typeface="Times New Roman" panose="02020603050405020304" pitchFamily="18" charset="0"/>
                </a:rPr>
                <a:t>hᵥ</a:t>
              </a:r>
            </a:p>
          </p:txBody>
        </p:sp>
        <p:sp>
          <p:nvSpPr>
            <p:cNvPr id="95" name="Rounded Rectangle 55">
              <a:extLst>
                <a:ext uri="{FF2B5EF4-FFF2-40B4-BE49-F238E27FC236}">
                  <a16:creationId xmlns:a16="http://schemas.microsoft.com/office/drawing/2014/main" id="{BCE7A826-DA36-DAA7-88B4-E82EDA226019}"/>
                </a:ext>
              </a:extLst>
            </p:cNvPr>
            <p:cNvSpPr/>
            <p:nvPr/>
          </p:nvSpPr>
          <p:spPr>
            <a:xfrm>
              <a:off x="2950464" y="4073652"/>
              <a:ext cx="6285210" cy="749808"/>
            </a:xfrm>
            <a:prstGeom prst="roundRect">
              <a:avLst/>
            </a:prstGeom>
            <a:solidFill>
              <a:srgbClr val="FAFCFF"/>
            </a:solidFill>
            <a:ln w="10160">
              <a:solidFill>
                <a:srgbClr val="E1EAF4"/>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6" name="Rectangle 56">
              <a:extLst>
                <a:ext uri="{FF2B5EF4-FFF2-40B4-BE49-F238E27FC236}">
                  <a16:creationId xmlns:a16="http://schemas.microsoft.com/office/drawing/2014/main" id="{2DDAFACE-EE31-E1E8-692B-1E3531F4A277}"/>
                </a:ext>
              </a:extLst>
            </p:cNvPr>
            <p:cNvSpPr/>
            <p:nvPr/>
          </p:nvSpPr>
          <p:spPr>
            <a:xfrm>
              <a:off x="2950464" y="4073652"/>
              <a:ext cx="73152" cy="749808"/>
            </a:xfrm>
            <a:prstGeom prst="rect">
              <a:avLst/>
            </a:prstGeom>
            <a:solidFill>
              <a:srgbClr val="B84440"/>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7" name="TextBox 57">
              <a:extLst>
                <a:ext uri="{FF2B5EF4-FFF2-40B4-BE49-F238E27FC236}">
                  <a16:creationId xmlns:a16="http://schemas.microsoft.com/office/drawing/2014/main" id="{A3F9EB52-93DC-D58C-7B30-9CB5991B624C}"/>
                </a:ext>
              </a:extLst>
            </p:cNvPr>
            <p:cNvSpPr txBox="1"/>
            <p:nvPr/>
          </p:nvSpPr>
          <p:spPr>
            <a:xfrm>
              <a:off x="3238499" y="4306124"/>
              <a:ext cx="182880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B84440"/>
                  </a:solidFill>
                  <a:latin typeface="微软雅黑" panose="020B0503020204020204" charset="-122"/>
                  <a:ea typeface="微软雅黑" panose="020B0503020204020204" charset="-122"/>
                </a:rPr>
                <a:t>二分类预测</a:t>
              </a:r>
              <a:endParaRPr sz="2000" b="1" dirty="0">
                <a:solidFill>
                  <a:srgbClr val="B84440"/>
                </a:solidFill>
                <a:latin typeface="微软雅黑" panose="020B0503020204020204" charset="-122"/>
                <a:ea typeface="微软雅黑" panose="020B0503020204020204" charset="-122"/>
              </a:endParaRPr>
            </a:p>
          </p:txBody>
        </p:sp>
        <p:sp>
          <p:nvSpPr>
            <p:cNvPr id="98" name="TextBox 58">
              <a:extLst>
                <a:ext uri="{FF2B5EF4-FFF2-40B4-BE49-F238E27FC236}">
                  <a16:creationId xmlns:a16="http://schemas.microsoft.com/office/drawing/2014/main" id="{01F7E373-AEDA-FF2D-52B4-741C4DE0D915}"/>
                </a:ext>
              </a:extLst>
            </p:cNvPr>
            <p:cNvSpPr txBox="1"/>
            <p:nvPr/>
          </p:nvSpPr>
          <p:spPr>
            <a:xfrm>
              <a:off x="5218176" y="4279909"/>
              <a:ext cx="4142231"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a:solidFill>
                    <a:srgbClr val="B84440"/>
                  </a:solidFill>
                  <a:latin typeface="Times New Roman" panose="02020603050405020304" pitchFamily="18" charset="0"/>
                  <a:ea typeface="Cambria Math" panose="02040503050406030204"/>
                  <a:cs typeface="Times New Roman" panose="02020603050405020304" pitchFamily="18" charset="0"/>
                </a:rPr>
                <a:t>ŷᵥ = </a:t>
              </a:r>
              <a:r>
                <a:rPr sz="2000" b="1" dirty="0" err="1">
                  <a:solidFill>
                    <a:srgbClr val="B84440"/>
                  </a:solidFill>
                  <a:latin typeface="Times New Roman" panose="02020603050405020304" pitchFamily="18" charset="0"/>
                  <a:ea typeface="Cambria Math" panose="02040503050406030204"/>
                  <a:cs typeface="Times New Roman" panose="02020603050405020304" pitchFamily="18" charset="0"/>
                </a:rPr>
                <a:t>Softmax</a:t>
              </a:r>
              <a:r>
                <a:rPr sz="2000" b="1" dirty="0">
                  <a:solidFill>
                    <a:srgbClr val="B84440"/>
                  </a:solidFill>
                  <a:latin typeface="Times New Roman" panose="02020603050405020304" pitchFamily="18" charset="0"/>
                  <a:ea typeface="Cambria Math" panose="02040503050406030204"/>
                  <a:cs typeface="Times New Roman" panose="02020603050405020304" pitchFamily="18" charset="0"/>
                </a:rPr>
                <a:t>(W hᵥ)</a:t>
              </a:r>
            </a:p>
          </p:txBody>
        </p:sp>
        <p:sp>
          <p:nvSpPr>
            <p:cNvPr id="99" name="Rounded Rectangle 63">
              <a:extLst>
                <a:ext uri="{FF2B5EF4-FFF2-40B4-BE49-F238E27FC236}">
                  <a16:creationId xmlns:a16="http://schemas.microsoft.com/office/drawing/2014/main" id="{93BD7CB7-2B01-F721-7E98-C0D1C586F779}"/>
                </a:ext>
              </a:extLst>
            </p:cNvPr>
            <p:cNvSpPr/>
            <p:nvPr/>
          </p:nvSpPr>
          <p:spPr>
            <a:xfrm>
              <a:off x="2849879" y="5122225"/>
              <a:ext cx="6433612" cy="828268"/>
            </a:xfrm>
            <a:prstGeom prst="roundRect">
              <a:avLst/>
            </a:prstGeom>
            <a:solidFill>
              <a:srgbClr val="EFF6FF"/>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00" name="TextBox 64">
              <a:extLst>
                <a:ext uri="{FF2B5EF4-FFF2-40B4-BE49-F238E27FC236}">
                  <a16:creationId xmlns:a16="http://schemas.microsoft.com/office/drawing/2014/main" id="{878BD948-5C6E-6A23-A0F4-1809D4F47294}"/>
                </a:ext>
              </a:extLst>
            </p:cNvPr>
            <p:cNvSpPr txBox="1"/>
            <p:nvPr/>
          </p:nvSpPr>
          <p:spPr>
            <a:xfrm>
              <a:off x="3107967" y="5278047"/>
              <a:ext cx="6032985" cy="615553"/>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b="1" dirty="0" err="1">
                  <a:solidFill>
                    <a:srgbClr val="143870"/>
                  </a:solidFill>
                  <a:latin typeface="微软雅黑" panose="020B0503020204020204" charset="-122"/>
                  <a:ea typeface="微软雅黑" panose="020B0503020204020204" charset="-122"/>
                </a:rPr>
                <a:t>以论文</a:t>
              </a:r>
              <a:r>
                <a:rPr sz="2000" b="1" dirty="0">
                  <a:solidFill>
                    <a:srgbClr val="143870"/>
                  </a:solidFill>
                  <a:latin typeface="微软雅黑" panose="020B0503020204020204" charset="-122"/>
                  <a:ea typeface="微软雅黑" panose="020B0503020204020204" charset="-122"/>
                </a:rPr>
                <a:t>—</a:t>
              </a:r>
              <a:r>
                <a:rPr sz="2000" b="1" dirty="0" err="1">
                  <a:solidFill>
                    <a:srgbClr val="143870"/>
                  </a:solidFill>
                  <a:latin typeface="微软雅黑" panose="020B0503020204020204" charset="-122"/>
                  <a:ea typeface="微软雅黑" panose="020B0503020204020204" charset="-122"/>
                </a:rPr>
                <a:t>引用关系构建图，学习论文节点的撤稿风险概率</a:t>
              </a:r>
              <a:r>
                <a:rPr sz="2000" b="1" dirty="0">
                  <a:solidFill>
                    <a:srgbClr val="143870"/>
                  </a:solidFill>
                  <a:latin typeface="微软雅黑" panose="020B0503020204020204" charset="-122"/>
                  <a:ea typeface="微软雅黑" panose="020B0503020204020204" charset="-122"/>
                </a:rPr>
                <a:t>。</a:t>
              </a:r>
            </a:p>
          </p:txBody>
        </p:sp>
      </p:grpSp>
    </p:spTree>
    <p:extLst>
      <p:ext uri="{BB962C8B-B14F-4D97-AF65-F5344CB8AC3E}">
        <p14:creationId xmlns:p14="http://schemas.microsoft.com/office/powerpoint/2010/main" val="4244025084"/>
      </p:ext>
    </p:extLst>
  </p:cSld>
  <p:clrMapOvr>
    <a:masterClrMapping/>
  </p:clrMapOvr>
  <mc:AlternateContent xmlns:mc="http://schemas.openxmlformats.org/markup-compatibility/2006">
    <mc:Choice xmlns:p14="http://schemas.microsoft.com/office/powerpoint/2010/main" Requires="p14">
      <p:transition p14:dur="10" advTm="29430"/>
    </mc:Choice>
    <mc:Fallback>
      <p:transition advTm="2943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9069F-D646-53D8-B614-24B81AFC2637}"/>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B6119132-5164-14A1-9914-D57100724A5C}"/>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91596FAC-C9F5-B18B-5A8C-2D83D5C6973A}"/>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8413CB40-36D9-7A97-B3B3-1585816017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78535353-B37E-FC8B-079B-25F5B35E6967}"/>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17A705A-8E3C-24D1-7A1D-88B4BD3D2AB1}"/>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5.1 </a:t>
            </a:r>
            <a:r>
              <a:rPr lang="zh-CN" altLang="en-US" sz="2800" b="1" dirty="0">
                <a:solidFill>
                  <a:srgbClr val="002060"/>
                </a:solidFill>
                <a:latin typeface="+mn-ea"/>
              </a:rPr>
              <a:t>撤稿风险预测的图学习建模</a:t>
            </a:r>
          </a:p>
        </p:txBody>
      </p:sp>
      <p:pic>
        <p:nvPicPr>
          <p:cNvPr id="11" name="图片 10" descr="中心全名">
            <a:extLst>
              <a:ext uri="{FF2B5EF4-FFF2-40B4-BE49-F238E27FC236}">
                <a16:creationId xmlns:a16="http://schemas.microsoft.com/office/drawing/2014/main" id="{E2FD6C03-13F9-725B-10CF-73EF7321A1E1}"/>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65C46470-FC9F-E407-5147-3572B6A669AF}"/>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3" name="Rounded Rectangle 8">
            <a:extLst>
              <a:ext uri="{FF2B5EF4-FFF2-40B4-BE49-F238E27FC236}">
                <a16:creationId xmlns:a16="http://schemas.microsoft.com/office/drawing/2014/main" id="{E1C1C53E-F724-AB14-DB24-536C04F35171}"/>
              </a:ext>
            </a:extLst>
          </p:cNvPr>
          <p:cNvSpPr/>
          <p:nvPr/>
        </p:nvSpPr>
        <p:spPr>
          <a:xfrm>
            <a:off x="374096" y="848707"/>
            <a:ext cx="3449250" cy="5989320"/>
          </a:xfrm>
          <a:prstGeom prst="roundRect">
            <a:avLst/>
          </a:prstGeom>
          <a:solidFill>
            <a:srgbClr val="FFFFFF"/>
          </a:solidFill>
          <a:ln w="12700">
            <a:solidFill>
              <a:srgbClr val="D5E0ED"/>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 name="Rectangle 9">
            <a:extLst>
              <a:ext uri="{FF2B5EF4-FFF2-40B4-BE49-F238E27FC236}">
                <a16:creationId xmlns:a16="http://schemas.microsoft.com/office/drawing/2014/main" id="{69F8A517-2259-BCBA-7CE3-E2D706208CF0}"/>
              </a:ext>
            </a:extLst>
          </p:cNvPr>
          <p:cNvSpPr/>
          <p:nvPr/>
        </p:nvSpPr>
        <p:spPr>
          <a:xfrm>
            <a:off x="287135" y="848212"/>
            <a:ext cx="83006" cy="5989320"/>
          </a:xfrm>
          <a:prstGeom prst="rect">
            <a:avLst/>
          </a:prstGeom>
          <a:solidFill>
            <a:srgbClr val="266EC2"/>
          </a:solidFill>
          <a:ln>
            <a:solidFill>
              <a:srgbClr val="266EC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TextBox 10">
            <a:extLst>
              <a:ext uri="{FF2B5EF4-FFF2-40B4-BE49-F238E27FC236}">
                <a16:creationId xmlns:a16="http://schemas.microsoft.com/office/drawing/2014/main" id="{C5BD8CEA-B1C7-E2FB-2650-E843F8F0C4F4}"/>
              </a:ext>
            </a:extLst>
          </p:cNvPr>
          <p:cNvSpPr txBox="1"/>
          <p:nvPr/>
        </p:nvSpPr>
        <p:spPr>
          <a:xfrm>
            <a:off x="722411" y="1104244"/>
            <a:ext cx="1577113"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0B285C"/>
                </a:solidFill>
                <a:latin typeface="微软雅黑" panose="020B0503020204020204" charset="-122"/>
                <a:ea typeface="微软雅黑" panose="020B0503020204020204" charset="-122"/>
              </a:rPr>
              <a:t>多源节点特征</a:t>
            </a:r>
            <a:endParaRPr sz="2000" b="1" dirty="0">
              <a:solidFill>
                <a:srgbClr val="0B285C"/>
              </a:solidFill>
              <a:latin typeface="微软雅黑" panose="020B0503020204020204" charset="-122"/>
              <a:ea typeface="微软雅黑" panose="020B0503020204020204" charset="-122"/>
            </a:endParaRPr>
          </a:p>
        </p:txBody>
      </p:sp>
      <p:sp>
        <p:nvSpPr>
          <p:cNvPr id="12" name="Rounded Rectangle 12">
            <a:extLst>
              <a:ext uri="{FF2B5EF4-FFF2-40B4-BE49-F238E27FC236}">
                <a16:creationId xmlns:a16="http://schemas.microsoft.com/office/drawing/2014/main" id="{015A630A-0F85-87FA-EF81-A7339BD6147D}"/>
              </a:ext>
            </a:extLst>
          </p:cNvPr>
          <p:cNvSpPr/>
          <p:nvPr/>
        </p:nvSpPr>
        <p:spPr>
          <a:xfrm>
            <a:off x="573568" y="1651034"/>
            <a:ext cx="3080623" cy="1005840"/>
          </a:xfrm>
          <a:prstGeom prst="roundRect">
            <a:avLst/>
          </a:prstGeom>
          <a:solidFill>
            <a:srgbClr val="E9F2FB"/>
          </a:solidFill>
          <a:ln w="12700">
            <a:solidFill>
              <a:srgbClr val="266EC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3" name="Oval 13">
            <a:extLst>
              <a:ext uri="{FF2B5EF4-FFF2-40B4-BE49-F238E27FC236}">
                <a16:creationId xmlns:a16="http://schemas.microsoft.com/office/drawing/2014/main" id="{38DE833E-A357-9F79-A090-59A68461A577}"/>
              </a:ext>
            </a:extLst>
          </p:cNvPr>
          <p:cNvSpPr/>
          <p:nvPr/>
        </p:nvSpPr>
        <p:spPr>
          <a:xfrm>
            <a:off x="667861" y="1720335"/>
            <a:ext cx="381827" cy="420624"/>
          </a:xfrm>
          <a:prstGeom prst="ellipse">
            <a:avLst/>
          </a:prstGeom>
          <a:solidFill>
            <a:srgbClr val="266EC2"/>
          </a:solidFill>
          <a:ln>
            <a:solidFill>
              <a:srgbClr val="266EC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4" name="TextBox 14">
            <a:extLst>
              <a:ext uri="{FF2B5EF4-FFF2-40B4-BE49-F238E27FC236}">
                <a16:creationId xmlns:a16="http://schemas.microsoft.com/office/drawing/2014/main" id="{2F5AA26A-CD7E-2968-881A-A45271C117C1}"/>
              </a:ext>
            </a:extLst>
          </p:cNvPr>
          <p:cNvSpPr txBox="1"/>
          <p:nvPr/>
        </p:nvSpPr>
        <p:spPr>
          <a:xfrm>
            <a:off x="1156536" y="1763843"/>
            <a:ext cx="1328095"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0B285C"/>
                </a:solidFill>
                <a:latin typeface="微软雅黑" panose="020B0503020204020204" charset="-122"/>
                <a:ea typeface="微软雅黑" panose="020B0503020204020204" charset="-122"/>
              </a:rPr>
              <a:t>论文属性</a:t>
            </a:r>
            <a:endParaRPr sz="2000" b="1" dirty="0">
              <a:solidFill>
                <a:srgbClr val="0B285C"/>
              </a:solidFill>
              <a:latin typeface="微软雅黑" panose="020B0503020204020204" charset="-122"/>
              <a:ea typeface="微软雅黑" panose="020B0503020204020204" charset="-122"/>
            </a:endParaRPr>
          </a:p>
        </p:txBody>
      </p:sp>
      <p:sp>
        <p:nvSpPr>
          <p:cNvPr id="15" name="TextBox 15">
            <a:extLst>
              <a:ext uri="{FF2B5EF4-FFF2-40B4-BE49-F238E27FC236}">
                <a16:creationId xmlns:a16="http://schemas.microsoft.com/office/drawing/2014/main" id="{0CD4227C-0493-C85E-05CE-DAB062F90277}"/>
              </a:ext>
            </a:extLst>
          </p:cNvPr>
          <p:cNvSpPr txBox="1"/>
          <p:nvPr/>
        </p:nvSpPr>
        <p:spPr>
          <a:xfrm>
            <a:off x="1173289" y="2041321"/>
            <a:ext cx="2505628" cy="615553"/>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dirty="0" err="1">
                <a:solidFill>
                  <a:srgbClr val="232B38"/>
                </a:solidFill>
                <a:latin typeface="宋体" panose="02010600030101010101" pitchFamily="2" charset="-122"/>
                <a:ea typeface="宋体" panose="02010600030101010101" pitchFamily="2" charset="-122"/>
              </a:rPr>
              <a:t>发表年份｜学科｜类型</a:t>
            </a:r>
            <a:endParaRPr sz="2000" dirty="0">
              <a:solidFill>
                <a:srgbClr val="232B38"/>
              </a:solidFill>
              <a:latin typeface="宋体" panose="02010600030101010101" pitchFamily="2" charset="-122"/>
              <a:ea typeface="宋体" panose="02010600030101010101" pitchFamily="2" charset="-122"/>
            </a:endParaRPr>
          </a:p>
        </p:txBody>
      </p:sp>
      <p:sp>
        <p:nvSpPr>
          <p:cNvPr id="16" name="Rounded Rectangle 16">
            <a:extLst>
              <a:ext uri="{FF2B5EF4-FFF2-40B4-BE49-F238E27FC236}">
                <a16:creationId xmlns:a16="http://schemas.microsoft.com/office/drawing/2014/main" id="{017796C5-CA38-7D59-37EE-138C18263C27}"/>
              </a:ext>
            </a:extLst>
          </p:cNvPr>
          <p:cNvSpPr/>
          <p:nvPr/>
        </p:nvSpPr>
        <p:spPr>
          <a:xfrm>
            <a:off x="585717" y="2906738"/>
            <a:ext cx="3123932" cy="1005840"/>
          </a:xfrm>
          <a:prstGeom prst="roundRect">
            <a:avLst/>
          </a:prstGeom>
          <a:solidFill>
            <a:srgbClr val="E7F6F4"/>
          </a:solidFill>
          <a:ln w="12700">
            <a:solidFill>
              <a:srgbClr val="3EA7A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7" name="Oval 17">
            <a:extLst>
              <a:ext uri="{FF2B5EF4-FFF2-40B4-BE49-F238E27FC236}">
                <a16:creationId xmlns:a16="http://schemas.microsoft.com/office/drawing/2014/main" id="{65ACE800-24A3-6BC3-718E-6BD494C9FC47}"/>
              </a:ext>
            </a:extLst>
          </p:cNvPr>
          <p:cNvSpPr/>
          <p:nvPr/>
        </p:nvSpPr>
        <p:spPr>
          <a:xfrm>
            <a:off x="676999" y="2989034"/>
            <a:ext cx="381827" cy="420624"/>
          </a:xfrm>
          <a:prstGeom prst="ellipse">
            <a:avLst/>
          </a:prstGeom>
          <a:solidFill>
            <a:srgbClr val="3EA7A2"/>
          </a:solidFill>
          <a:ln>
            <a:solidFill>
              <a:srgbClr val="3EA7A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8" name="TextBox 18">
            <a:extLst>
              <a:ext uri="{FF2B5EF4-FFF2-40B4-BE49-F238E27FC236}">
                <a16:creationId xmlns:a16="http://schemas.microsoft.com/office/drawing/2014/main" id="{A222290C-D4BB-F55E-210E-045CA14190DE}"/>
              </a:ext>
            </a:extLst>
          </p:cNvPr>
          <p:cNvSpPr txBox="1"/>
          <p:nvPr/>
        </p:nvSpPr>
        <p:spPr>
          <a:xfrm>
            <a:off x="1107859" y="3011327"/>
            <a:ext cx="1328095"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0B285C"/>
                </a:solidFill>
                <a:latin typeface="微软雅黑" panose="020B0503020204020204" charset="-122"/>
                <a:ea typeface="微软雅黑" panose="020B0503020204020204" charset="-122"/>
              </a:rPr>
              <a:t>作者合作</a:t>
            </a:r>
            <a:endParaRPr sz="2000" b="1" dirty="0">
              <a:solidFill>
                <a:srgbClr val="0B285C"/>
              </a:solidFill>
              <a:latin typeface="微软雅黑" panose="020B0503020204020204" charset="-122"/>
              <a:ea typeface="微软雅黑" panose="020B0503020204020204" charset="-122"/>
            </a:endParaRPr>
          </a:p>
        </p:txBody>
      </p:sp>
      <p:sp>
        <p:nvSpPr>
          <p:cNvPr id="19" name="TextBox 19">
            <a:extLst>
              <a:ext uri="{FF2B5EF4-FFF2-40B4-BE49-F238E27FC236}">
                <a16:creationId xmlns:a16="http://schemas.microsoft.com/office/drawing/2014/main" id="{2D6104CE-843F-CD29-C479-BB7060CF2260}"/>
              </a:ext>
            </a:extLst>
          </p:cNvPr>
          <p:cNvSpPr txBox="1"/>
          <p:nvPr/>
        </p:nvSpPr>
        <p:spPr>
          <a:xfrm>
            <a:off x="1053659" y="3427966"/>
            <a:ext cx="264359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dirty="0" err="1">
                <a:solidFill>
                  <a:srgbClr val="232B38"/>
                </a:solidFill>
                <a:latin typeface="宋体" panose="02010600030101010101" pitchFamily="2" charset="-122"/>
                <a:ea typeface="宋体" panose="02010600030101010101" pitchFamily="2" charset="-122"/>
              </a:rPr>
              <a:t>作者数｜合作网络特征</a:t>
            </a:r>
            <a:endParaRPr sz="2000" dirty="0">
              <a:solidFill>
                <a:srgbClr val="232B38"/>
              </a:solidFill>
              <a:latin typeface="宋体" panose="02010600030101010101" pitchFamily="2" charset="-122"/>
              <a:ea typeface="宋体" panose="02010600030101010101" pitchFamily="2" charset="-122"/>
            </a:endParaRPr>
          </a:p>
        </p:txBody>
      </p:sp>
      <p:grpSp>
        <p:nvGrpSpPr>
          <p:cNvPr id="98" name="组合 97">
            <a:extLst>
              <a:ext uri="{FF2B5EF4-FFF2-40B4-BE49-F238E27FC236}">
                <a16:creationId xmlns:a16="http://schemas.microsoft.com/office/drawing/2014/main" id="{B4A11D7D-79B0-4B27-4AA6-03DC55120E6A}"/>
              </a:ext>
            </a:extLst>
          </p:cNvPr>
          <p:cNvGrpSpPr/>
          <p:nvPr/>
        </p:nvGrpSpPr>
        <p:grpSpPr>
          <a:xfrm>
            <a:off x="606978" y="4232775"/>
            <a:ext cx="3107232" cy="1005840"/>
            <a:chOff x="916437" y="4268068"/>
            <a:chExt cx="2946712" cy="1005840"/>
          </a:xfrm>
        </p:grpSpPr>
        <p:sp>
          <p:nvSpPr>
            <p:cNvPr id="20" name="Rounded Rectangle 20">
              <a:extLst>
                <a:ext uri="{FF2B5EF4-FFF2-40B4-BE49-F238E27FC236}">
                  <a16:creationId xmlns:a16="http://schemas.microsoft.com/office/drawing/2014/main" id="{EC804281-FDF2-17CD-1929-16D367441B0C}"/>
                </a:ext>
              </a:extLst>
            </p:cNvPr>
            <p:cNvSpPr/>
            <p:nvPr/>
          </p:nvSpPr>
          <p:spPr>
            <a:xfrm>
              <a:off x="916437" y="4268068"/>
              <a:ext cx="2946712" cy="1005840"/>
            </a:xfrm>
            <a:prstGeom prst="roundRect">
              <a:avLst/>
            </a:prstGeom>
            <a:solidFill>
              <a:srgbClr val="F9F3E3"/>
            </a:solidFill>
            <a:ln w="12700">
              <a:solidFill>
                <a:srgbClr val="D09E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2" name="Oval 21">
              <a:extLst>
                <a:ext uri="{FF2B5EF4-FFF2-40B4-BE49-F238E27FC236}">
                  <a16:creationId xmlns:a16="http://schemas.microsoft.com/office/drawing/2014/main" id="{C67C638D-DB21-118F-1280-68D1A34B1A42}"/>
                </a:ext>
              </a:extLst>
            </p:cNvPr>
            <p:cNvSpPr/>
            <p:nvPr/>
          </p:nvSpPr>
          <p:spPr>
            <a:xfrm>
              <a:off x="1009615" y="4307036"/>
              <a:ext cx="381827" cy="420624"/>
            </a:xfrm>
            <a:prstGeom prst="ellipse">
              <a:avLst/>
            </a:prstGeom>
            <a:solidFill>
              <a:srgbClr val="D09E3F"/>
            </a:solidFill>
            <a:ln>
              <a:solidFill>
                <a:srgbClr val="D09E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1" name="TextBox 22">
              <a:extLst>
                <a:ext uri="{FF2B5EF4-FFF2-40B4-BE49-F238E27FC236}">
                  <a16:creationId xmlns:a16="http://schemas.microsoft.com/office/drawing/2014/main" id="{BC429E5E-2DE6-6BD7-540D-E23E8EFE2BF5}"/>
                </a:ext>
              </a:extLst>
            </p:cNvPr>
            <p:cNvSpPr txBox="1"/>
            <p:nvPr/>
          </p:nvSpPr>
          <p:spPr>
            <a:xfrm>
              <a:off x="1476629" y="4354521"/>
              <a:ext cx="1328095"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0B285C"/>
                  </a:solidFill>
                  <a:latin typeface="微软雅黑" panose="020B0503020204020204" charset="-122"/>
                  <a:ea typeface="微软雅黑" panose="020B0503020204020204" charset="-122"/>
                </a:rPr>
                <a:t>期刊指标</a:t>
              </a:r>
              <a:endParaRPr sz="2000" b="1" dirty="0">
                <a:solidFill>
                  <a:srgbClr val="0B285C"/>
                </a:solidFill>
                <a:latin typeface="微软雅黑" panose="020B0503020204020204" charset="-122"/>
                <a:ea typeface="微软雅黑" panose="020B0503020204020204" charset="-122"/>
              </a:endParaRPr>
            </a:p>
          </p:txBody>
        </p:sp>
        <p:sp>
          <p:nvSpPr>
            <p:cNvPr id="32" name="TextBox 23">
              <a:extLst>
                <a:ext uri="{FF2B5EF4-FFF2-40B4-BE49-F238E27FC236}">
                  <a16:creationId xmlns:a16="http://schemas.microsoft.com/office/drawing/2014/main" id="{33993ED8-9842-5D60-CCFB-C1C9B15DD8FD}"/>
                </a:ext>
              </a:extLst>
            </p:cNvPr>
            <p:cNvSpPr txBox="1"/>
            <p:nvPr/>
          </p:nvSpPr>
          <p:spPr>
            <a:xfrm>
              <a:off x="1343024" y="4797080"/>
              <a:ext cx="2310062"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dirty="0" err="1">
                  <a:solidFill>
                    <a:srgbClr val="232B38"/>
                  </a:solidFill>
                  <a:latin typeface="宋体" panose="02010600030101010101" pitchFamily="2" charset="-122"/>
                  <a:ea typeface="宋体" panose="02010600030101010101" pitchFamily="2" charset="-122"/>
                </a:rPr>
                <a:t>期刊影响｜发表环境</a:t>
              </a:r>
              <a:endParaRPr sz="2000" dirty="0">
                <a:solidFill>
                  <a:srgbClr val="232B38"/>
                </a:solidFill>
                <a:latin typeface="宋体" panose="02010600030101010101" pitchFamily="2" charset="-122"/>
                <a:ea typeface="宋体" panose="02010600030101010101" pitchFamily="2" charset="-122"/>
              </a:endParaRPr>
            </a:p>
          </p:txBody>
        </p:sp>
      </p:grpSp>
      <p:sp>
        <p:nvSpPr>
          <p:cNvPr id="45" name="Rounded Rectangle 24">
            <a:extLst>
              <a:ext uri="{FF2B5EF4-FFF2-40B4-BE49-F238E27FC236}">
                <a16:creationId xmlns:a16="http://schemas.microsoft.com/office/drawing/2014/main" id="{08D8663D-312C-D3AE-F6D3-B9DCE9A95454}"/>
              </a:ext>
            </a:extLst>
          </p:cNvPr>
          <p:cNvSpPr/>
          <p:nvPr/>
        </p:nvSpPr>
        <p:spPr>
          <a:xfrm>
            <a:off x="625365" y="5557553"/>
            <a:ext cx="3084284" cy="1005840"/>
          </a:xfrm>
          <a:prstGeom prst="roundRect">
            <a:avLst/>
          </a:prstGeom>
          <a:solidFill>
            <a:srgbClr val="FBEDEC"/>
          </a:solidFill>
          <a:ln w="12700">
            <a:solidFill>
              <a:srgbClr val="C3575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97" name="组合 96">
            <a:extLst>
              <a:ext uri="{FF2B5EF4-FFF2-40B4-BE49-F238E27FC236}">
                <a16:creationId xmlns:a16="http://schemas.microsoft.com/office/drawing/2014/main" id="{3DB6FF74-1653-C329-6F0A-F21C9BF21C3A}"/>
              </a:ext>
            </a:extLst>
          </p:cNvPr>
          <p:cNvGrpSpPr/>
          <p:nvPr/>
        </p:nvGrpSpPr>
        <p:grpSpPr>
          <a:xfrm>
            <a:off x="733994" y="5635962"/>
            <a:ext cx="2846275" cy="712799"/>
            <a:chOff x="678230" y="5501364"/>
            <a:chExt cx="2846275" cy="712799"/>
          </a:xfrm>
        </p:grpSpPr>
        <p:sp>
          <p:nvSpPr>
            <p:cNvPr id="46" name="Oval 25">
              <a:extLst>
                <a:ext uri="{FF2B5EF4-FFF2-40B4-BE49-F238E27FC236}">
                  <a16:creationId xmlns:a16="http://schemas.microsoft.com/office/drawing/2014/main" id="{E7C4CB40-AD9E-588E-8414-4A24909CD623}"/>
                </a:ext>
              </a:extLst>
            </p:cNvPr>
            <p:cNvSpPr/>
            <p:nvPr/>
          </p:nvSpPr>
          <p:spPr>
            <a:xfrm>
              <a:off x="678230" y="5501364"/>
              <a:ext cx="381827" cy="420624"/>
            </a:xfrm>
            <a:prstGeom prst="ellipse">
              <a:avLst/>
            </a:prstGeom>
            <a:solidFill>
              <a:srgbClr val="C35752"/>
            </a:solidFill>
            <a:ln>
              <a:solidFill>
                <a:srgbClr val="C3575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5" name="TextBox 26">
              <a:extLst>
                <a:ext uri="{FF2B5EF4-FFF2-40B4-BE49-F238E27FC236}">
                  <a16:creationId xmlns:a16="http://schemas.microsoft.com/office/drawing/2014/main" id="{56C40741-5DA3-970E-ED12-E6392616BFCE}"/>
                </a:ext>
              </a:extLst>
            </p:cNvPr>
            <p:cNvSpPr txBox="1"/>
            <p:nvPr/>
          </p:nvSpPr>
          <p:spPr>
            <a:xfrm>
              <a:off x="1141922" y="5510760"/>
              <a:ext cx="1328095"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0B285C"/>
                  </a:solidFill>
                  <a:latin typeface="微软雅黑" panose="020B0503020204020204" charset="-122"/>
                  <a:ea typeface="微软雅黑" panose="020B0503020204020204" charset="-122"/>
                </a:rPr>
                <a:t>网络结构</a:t>
              </a:r>
              <a:endParaRPr sz="2000" b="1" dirty="0">
                <a:solidFill>
                  <a:srgbClr val="0B285C"/>
                </a:solidFill>
                <a:latin typeface="微软雅黑" panose="020B0503020204020204" charset="-122"/>
                <a:ea typeface="微软雅黑" panose="020B0503020204020204" charset="-122"/>
              </a:endParaRPr>
            </a:p>
          </p:txBody>
        </p:sp>
        <p:sp>
          <p:nvSpPr>
            <p:cNvPr id="56" name="TextBox 27">
              <a:extLst>
                <a:ext uri="{FF2B5EF4-FFF2-40B4-BE49-F238E27FC236}">
                  <a16:creationId xmlns:a16="http://schemas.microsoft.com/office/drawing/2014/main" id="{BF59C920-C80E-D18B-1AE8-D49D2AF1BD95}"/>
                </a:ext>
              </a:extLst>
            </p:cNvPr>
            <p:cNvSpPr txBox="1"/>
            <p:nvPr/>
          </p:nvSpPr>
          <p:spPr>
            <a:xfrm>
              <a:off x="1131633" y="5906386"/>
              <a:ext cx="2392872"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2000" dirty="0" err="1">
                  <a:solidFill>
                    <a:srgbClr val="232B38"/>
                  </a:solidFill>
                  <a:latin typeface="宋体" panose="02010600030101010101" pitchFamily="2" charset="-122"/>
                  <a:ea typeface="宋体" panose="02010600030101010101" pitchFamily="2" charset="-122"/>
                </a:rPr>
                <a:t>度｜邻域｜局部拓扑</a:t>
              </a:r>
              <a:endParaRPr sz="2000" dirty="0">
                <a:solidFill>
                  <a:srgbClr val="232B38"/>
                </a:solidFill>
                <a:latin typeface="宋体" panose="02010600030101010101" pitchFamily="2" charset="-122"/>
                <a:ea typeface="宋体" panose="02010600030101010101" pitchFamily="2" charset="-122"/>
              </a:endParaRPr>
            </a:p>
          </p:txBody>
        </p:sp>
      </p:grpSp>
      <p:sp>
        <p:nvSpPr>
          <p:cNvPr id="57" name="Rounded Rectangle 29">
            <a:extLst>
              <a:ext uri="{FF2B5EF4-FFF2-40B4-BE49-F238E27FC236}">
                <a16:creationId xmlns:a16="http://schemas.microsoft.com/office/drawing/2014/main" id="{7C1E2828-4D82-6432-F91C-B7CBFF619B3E}"/>
              </a:ext>
            </a:extLst>
          </p:cNvPr>
          <p:cNvSpPr/>
          <p:nvPr/>
        </p:nvSpPr>
        <p:spPr>
          <a:xfrm>
            <a:off x="3927739" y="842144"/>
            <a:ext cx="8176631" cy="5989320"/>
          </a:xfrm>
          <a:prstGeom prst="roundRect">
            <a:avLst/>
          </a:prstGeom>
          <a:solidFill>
            <a:srgbClr val="FFFFFF"/>
          </a:solidFill>
          <a:ln w="12700">
            <a:solidFill>
              <a:srgbClr val="D5E0ED"/>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6" name="Right Arrow 51">
            <a:extLst>
              <a:ext uri="{FF2B5EF4-FFF2-40B4-BE49-F238E27FC236}">
                <a16:creationId xmlns:a16="http://schemas.microsoft.com/office/drawing/2014/main" id="{177FC704-518F-1EF9-FEA7-A893B8A4A6C6}"/>
              </a:ext>
            </a:extLst>
          </p:cNvPr>
          <p:cNvSpPr/>
          <p:nvPr/>
        </p:nvSpPr>
        <p:spPr>
          <a:xfrm>
            <a:off x="7220892" y="3827080"/>
            <a:ext cx="415030" cy="256032"/>
          </a:xfrm>
          <a:prstGeom prst="rightArrow">
            <a:avLst/>
          </a:prstGeom>
          <a:solidFill>
            <a:srgbClr val="D09E3F"/>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7" name="Rounded Rectangle 52">
            <a:extLst>
              <a:ext uri="{FF2B5EF4-FFF2-40B4-BE49-F238E27FC236}">
                <a16:creationId xmlns:a16="http://schemas.microsoft.com/office/drawing/2014/main" id="{45E543ED-A821-95F4-9085-6CBFE78BDC5C}"/>
              </a:ext>
            </a:extLst>
          </p:cNvPr>
          <p:cNvSpPr/>
          <p:nvPr/>
        </p:nvSpPr>
        <p:spPr>
          <a:xfrm>
            <a:off x="7634989" y="1763843"/>
            <a:ext cx="1753623" cy="1645815"/>
          </a:xfrm>
          <a:prstGeom prst="roundRect">
            <a:avLst/>
          </a:prstGeom>
          <a:solidFill>
            <a:srgbClr val="E9F2FB"/>
          </a:solidFill>
          <a:ln w="12700">
            <a:solidFill>
              <a:srgbClr val="266EC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8" name="Rounded Rectangle 55">
            <a:extLst>
              <a:ext uri="{FF2B5EF4-FFF2-40B4-BE49-F238E27FC236}">
                <a16:creationId xmlns:a16="http://schemas.microsoft.com/office/drawing/2014/main" id="{1EBA3062-34E8-5D7A-3EE2-465FD9B5889B}"/>
              </a:ext>
            </a:extLst>
          </p:cNvPr>
          <p:cNvSpPr/>
          <p:nvPr/>
        </p:nvSpPr>
        <p:spPr>
          <a:xfrm>
            <a:off x="9998179" y="1792225"/>
            <a:ext cx="1535610" cy="1561309"/>
          </a:xfrm>
          <a:prstGeom prst="roundRect">
            <a:avLst/>
          </a:prstGeom>
          <a:solidFill>
            <a:srgbClr val="E7F6F4"/>
          </a:solidFill>
          <a:ln w="12700">
            <a:solidFill>
              <a:srgbClr val="3EA7A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9" name="Rounded Rectangle 58">
            <a:extLst>
              <a:ext uri="{FF2B5EF4-FFF2-40B4-BE49-F238E27FC236}">
                <a16:creationId xmlns:a16="http://schemas.microsoft.com/office/drawing/2014/main" id="{A7BA36D6-7C1B-6A37-F8BD-94033B11BDE5}"/>
              </a:ext>
            </a:extLst>
          </p:cNvPr>
          <p:cNvSpPr/>
          <p:nvPr/>
        </p:nvSpPr>
        <p:spPr>
          <a:xfrm>
            <a:off x="7776601" y="3827080"/>
            <a:ext cx="1535610" cy="1414490"/>
          </a:xfrm>
          <a:prstGeom prst="roundRect">
            <a:avLst/>
          </a:prstGeom>
          <a:solidFill>
            <a:srgbClr val="F9F3E3"/>
          </a:solidFill>
          <a:ln w="12700">
            <a:solidFill>
              <a:srgbClr val="D09E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1" name="Rounded Rectangle 61">
            <a:extLst>
              <a:ext uri="{FF2B5EF4-FFF2-40B4-BE49-F238E27FC236}">
                <a16:creationId xmlns:a16="http://schemas.microsoft.com/office/drawing/2014/main" id="{FDD8F31D-60D1-70DC-3701-D06AFBF494B6}"/>
              </a:ext>
            </a:extLst>
          </p:cNvPr>
          <p:cNvSpPr/>
          <p:nvPr/>
        </p:nvSpPr>
        <p:spPr>
          <a:xfrm>
            <a:off x="9912106" y="3838166"/>
            <a:ext cx="1535610" cy="1449572"/>
          </a:xfrm>
          <a:prstGeom prst="roundRect">
            <a:avLst/>
          </a:prstGeom>
          <a:solidFill>
            <a:srgbClr val="FBEDEC"/>
          </a:solidFill>
          <a:ln w="12700">
            <a:solidFill>
              <a:srgbClr val="C3575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5" name="TextBox 73">
            <a:extLst>
              <a:ext uri="{FF2B5EF4-FFF2-40B4-BE49-F238E27FC236}">
                <a16:creationId xmlns:a16="http://schemas.microsoft.com/office/drawing/2014/main" id="{F5BC2122-671A-ED82-CCCB-0873E72D2CEA}"/>
              </a:ext>
            </a:extLst>
          </p:cNvPr>
          <p:cNvSpPr txBox="1"/>
          <p:nvPr/>
        </p:nvSpPr>
        <p:spPr>
          <a:xfrm>
            <a:off x="7776601" y="5635962"/>
            <a:ext cx="4362899" cy="868956"/>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sz="2000" b="0" dirty="0" err="1">
                <a:solidFill>
                  <a:srgbClr val="0B285C"/>
                </a:solidFill>
                <a:latin typeface="微软雅黑" panose="020B0503020204020204" charset="-122"/>
                <a:ea typeface="微软雅黑" panose="020B0503020204020204" charset="-122"/>
              </a:rPr>
              <a:t>归纳式学习：可为新节点</a:t>
            </a:r>
            <a:r>
              <a:rPr sz="2000" b="0" dirty="0">
                <a:solidFill>
                  <a:srgbClr val="0B285C"/>
                </a:solidFill>
                <a:latin typeface="微软雅黑" panose="020B0503020204020204" charset="-122"/>
                <a:ea typeface="微软雅黑" panose="020B0503020204020204" charset="-122"/>
              </a:rPr>
              <a:t> / </a:t>
            </a:r>
            <a:r>
              <a:rPr sz="2000" b="0" dirty="0" err="1">
                <a:solidFill>
                  <a:srgbClr val="0B285C"/>
                </a:solidFill>
                <a:latin typeface="微软雅黑" panose="020B0503020204020204" charset="-122"/>
                <a:ea typeface="微软雅黑" panose="020B0503020204020204" charset="-122"/>
              </a:rPr>
              <a:t>新子图生成表示，不依赖固定整图训练</a:t>
            </a:r>
            <a:r>
              <a:rPr sz="2000" b="0" dirty="0">
                <a:solidFill>
                  <a:srgbClr val="0B285C"/>
                </a:solidFill>
                <a:latin typeface="微软雅黑" panose="020B0503020204020204" charset="-122"/>
                <a:ea typeface="微软雅黑" panose="020B0503020204020204" charset="-122"/>
              </a:rPr>
              <a:t>。</a:t>
            </a:r>
          </a:p>
        </p:txBody>
      </p:sp>
      <p:pic>
        <p:nvPicPr>
          <p:cNvPr id="104" name="图片 103">
            <a:extLst>
              <a:ext uri="{FF2B5EF4-FFF2-40B4-BE49-F238E27FC236}">
                <a16:creationId xmlns:a16="http://schemas.microsoft.com/office/drawing/2014/main" id="{78D480CF-8D4E-7E34-A1B7-9F525E650C2A}"/>
              </a:ext>
            </a:extLst>
          </p:cNvPr>
          <p:cNvPicPr>
            <a:picLocks noChangeAspect="1"/>
          </p:cNvPicPr>
          <p:nvPr/>
        </p:nvPicPr>
        <p:blipFill>
          <a:blip r:embed="rId5"/>
          <a:stretch>
            <a:fillRect/>
          </a:stretch>
        </p:blipFill>
        <p:spPr>
          <a:xfrm>
            <a:off x="4376983" y="2231347"/>
            <a:ext cx="2874309" cy="3429000"/>
          </a:xfrm>
          <a:prstGeom prst="rect">
            <a:avLst/>
          </a:prstGeom>
        </p:spPr>
      </p:pic>
      <p:sp>
        <p:nvSpPr>
          <p:cNvPr id="105" name="TextBox 27">
            <a:extLst>
              <a:ext uri="{FF2B5EF4-FFF2-40B4-BE49-F238E27FC236}">
                <a16:creationId xmlns:a16="http://schemas.microsoft.com/office/drawing/2014/main" id="{655A138A-8983-CB39-012E-400EC90CB497}"/>
              </a:ext>
            </a:extLst>
          </p:cNvPr>
          <p:cNvSpPr txBox="1"/>
          <p:nvPr/>
        </p:nvSpPr>
        <p:spPr>
          <a:xfrm>
            <a:off x="5489252" y="4144738"/>
            <a:ext cx="214667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sz="2000" dirty="0">
                <a:solidFill>
                  <a:srgbClr val="232B38"/>
                </a:solidFill>
                <a:latin typeface="微软雅黑" panose="020B0503020204020204" charset="-122"/>
                <a:ea typeface="微软雅黑" panose="020B0503020204020204" charset="-122"/>
              </a:rPr>
              <a:t>中心节点</a:t>
            </a:r>
            <a:endParaRPr sz="2000" b="0" dirty="0">
              <a:solidFill>
                <a:srgbClr val="232B38"/>
              </a:solidFill>
              <a:latin typeface="微软雅黑" panose="020B0503020204020204" charset="-122"/>
              <a:ea typeface="微软雅黑" panose="020B0503020204020204" charset="-122"/>
            </a:endParaRPr>
          </a:p>
        </p:txBody>
      </p:sp>
      <p:sp>
        <p:nvSpPr>
          <p:cNvPr id="106" name="TextBox 50">
            <a:extLst>
              <a:ext uri="{FF2B5EF4-FFF2-40B4-BE49-F238E27FC236}">
                <a16:creationId xmlns:a16="http://schemas.microsoft.com/office/drawing/2014/main" id="{B6CD41CA-0321-AB19-CB9D-7A05E958A2DF}"/>
              </a:ext>
            </a:extLst>
          </p:cNvPr>
          <p:cNvSpPr txBox="1"/>
          <p:nvPr/>
        </p:nvSpPr>
        <p:spPr>
          <a:xfrm>
            <a:off x="4686310" y="5635962"/>
            <a:ext cx="2331720" cy="615553"/>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0" dirty="0" err="1">
                <a:solidFill>
                  <a:srgbClr val="667588"/>
                </a:solidFill>
                <a:latin typeface="微软雅黑" panose="020B0503020204020204" charset="-122"/>
                <a:ea typeface="微软雅黑" panose="020B0503020204020204" charset="-122"/>
              </a:rPr>
              <a:t>局部邻域信息</a:t>
            </a:r>
            <a:r>
              <a:rPr sz="2000" b="0" dirty="0">
                <a:solidFill>
                  <a:srgbClr val="667588"/>
                </a:solidFill>
                <a:latin typeface="微软雅黑" panose="020B0503020204020204" charset="-122"/>
                <a:ea typeface="微软雅黑" panose="020B0503020204020204" charset="-122"/>
              </a:rPr>
              <a:t>
</a:t>
            </a:r>
            <a:r>
              <a:rPr sz="2000" b="0" dirty="0" err="1">
                <a:solidFill>
                  <a:srgbClr val="667588"/>
                </a:solidFill>
                <a:latin typeface="微软雅黑" panose="020B0503020204020204" charset="-122"/>
                <a:ea typeface="微软雅黑" panose="020B0503020204020204" charset="-122"/>
              </a:rPr>
              <a:t>由外圈向中心汇聚</a:t>
            </a:r>
            <a:endParaRPr sz="2000" b="0" dirty="0">
              <a:solidFill>
                <a:srgbClr val="667588"/>
              </a:solidFill>
              <a:latin typeface="微软雅黑" panose="020B0503020204020204" charset="-122"/>
              <a:ea typeface="微软雅黑" panose="020B0503020204020204" charset="-122"/>
            </a:endParaRPr>
          </a:p>
        </p:txBody>
      </p:sp>
      <p:sp>
        <p:nvSpPr>
          <p:cNvPr id="108" name="TextBox 53">
            <a:extLst>
              <a:ext uri="{FF2B5EF4-FFF2-40B4-BE49-F238E27FC236}">
                <a16:creationId xmlns:a16="http://schemas.microsoft.com/office/drawing/2014/main" id="{330562C8-9848-8EC2-7486-01E47E026A46}"/>
              </a:ext>
            </a:extLst>
          </p:cNvPr>
          <p:cNvSpPr txBox="1"/>
          <p:nvPr/>
        </p:nvSpPr>
        <p:spPr>
          <a:xfrm>
            <a:off x="7696972" y="2019806"/>
            <a:ext cx="169164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1" dirty="0" err="1">
                <a:solidFill>
                  <a:srgbClr val="0B285C"/>
                </a:solidFill>
                <a:latin typeface="微软雅黑" panose="020B0503020204020204" charset="-122"/>
                <a:ea typeface="微软雅黑" panose="020B0503020204020204" charset="-122"/>
              </a:rPr>
              <a:t>邻居采样</a:t>
            </a:r>
            <a:endParaRPr sz="2000" b="1" dirty="0">
              <a:solidFill>
                <a:srgbClr val="0B285C"/>
              </a:solidFill>
              <a:latin typeface="微软雅黑" panose="020B0503020204020204" charset="-122"/>
              <a:ea typeface="微软雅黑" panose="020B0503020204020204" charset="-122"/>
            </a:endParaRPr>
          </a:p>
        </p:txBody>
      </p:sp>
      <p:sp>
        <p:nvSpPr>
          <p:cNvPr id="109" name="TextBox 54">
            <a:extLst>
              <a:ext uri="{FF2B5EF4-FFF2-40B4-BE49-F238E27FC236}">
                <a16:creationId xmlns:a16="http://schemas.microsoft.com/office/drawing/2014/main" id="{23E09165-051D-2B91-AD7E-1DF7EC831F3D}"/>
              </a:ext>
            </a:extLst>
          </p:cNvPr>
          <p:cNvSpPr txBox="1"/>
          <p:nvPr/>
        </p:nvSpPr>
        <p:spPr>
          <a:xfrm>
            <a:off x="7696972" y="2630535"/>
            <a:ext cx="1691640" cy="276999"/>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b="0" dirty="0">
                <a:solidFill>
                  <a:srgbClr val="667588"/>
                </a:solidFill>
                <a:latin typeface="Times New Roman" panose="02020603050405020304" pitchFamily="18" charset="0"/>
                <a:ea typeface="微软雅黑" panose="020B0503020204020204" charset="-122"/>
                <a:cs typeface="Times New Roman" panose="02020603050405020304" pitchFamily="18" charset="0"/>
              </a:rPr>
              <a:t>Sample</a:t>
            </a:r>
          </a:p>
        </p:txBody>
      </p:sp>
      <p:sp>
        <p:nvSpPr>
          <p:cNvPr id="110" name="TextBox 56">
            <a:extLst>
              <a:ext uri="{FF2B5EF4-FFF2-40B4-BE49-F238E27FC236}">
                <a16:creationId xmlns:a16="http://schemas.microsoft.com/office/drawing/2014/main" id="{C1D88F29-3A68-AE36-46FA-AC86379F2373}"/>
              </a:ext>
            </a:extLst>
          </p:cNvPr>
          <p:cNvSpPr txBox="1"/>
          <p:nvPr/>
        </p:nvSpPr>
        <p:spPr>
          <a:xfrm>
            <a:off x="9963070" y="1987071"/>
            <a:ext cx="169164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1" dirty="0" err="1">
                <a:solidFill>
                  <a:srgbClr val="0B285C"/>
                </a:solidFill>
                <a:latin typeface="微软雅黑" panose="020B0503020204020204" charset="-122"/>
                <a:ea typeface="微软雅黑" panose="020B0503020204020204" charset="-122"/>
              </a:rPr>
              <a:t>均值聚合</a:t>
            </a:r>
            <a:endParaRPr sz="2000" b="1" dirty="0">
              <a:solidFill>
                <a:srgbClr val="0B285C"/>
              </a:solidFill>
              <a:latin typeface="微软雅黑" panose="020B0503020204020204" charset="-122"/>
              <a:ea typeface="微软雅黑" panose="020B0503020204020204" charset="-122"/>
            </a:endParaRPr>
          </a:p>
        </p:txBody>
      </p:sp>
      <p:sp>
        <p:nvSpPr>
          <p:cNvPr id="111" name="TextBox 57">
            <a:extLst>
              <a:ext uri="{FF2B5EF4-FFF2-40B4-BE49-F238E27FC236}">
                <a16:creationId xmlns:a16="http://schemas.microsoft.com/office/drawing/2014/main" id="{4DEF51E2-D8B9-54DF-5040-80A0B4B78566}"/>
              </a:ext>
            </a:extLst>
          </p:cNvPr>
          <p:cNvSpPr txBox="1"/>
          <p:nvPr/>
        </p:nvSpPr>
        <p:spPr>
          <a:xfrm>
            <a:off x="9900671" y="2663265"/>
            <a:ext cx="1691640" cy="276999"/>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b="0" dirty="0">
                <a:solidFill>
                  <a:srgbClr val="667588"/>
                </a:solidFill>
                <a:latin typeface="Times New Roman" panose="02020603050405020304" pitchFamily="18" charset="0"/>
                <a:ea typeface="微软雅黑" panose="020B0503020204020204" charset="-122"/>
                <a:cs typeface="Times New Roman" panose="02020603050405020304" pitchFamily="18" charset="0"/>
              </a:rPr>
              <a:t>Mean</a:t>
            </a:r>
          </a:p>
        </p:txBody>
      </p:sp>
      <p:sp>
        <p:nvSpPr>
          <p:cNvPr id="112" name="TextBox 59">
            <a:extLst>
              <a:ext uri="{FF2B5EF4-FFF2-40B4-BE49-F238E27FC236}">
                <a16:creationId xmlns:a16="http://schemas.microsoft.com/office/drawing/2014/main" id="{20A8E192-55B7-223B-198F-7F8AED92050C}"/>
              </a:ext>
            </a:extLst>
          </p:cNvPr>
          <p:cNvSpPr txBox="1"/>
          <p:nvPr/>
        </p:nvSpPr>
        <p:spPr>
          <a:xfrm>
            <a:off x="7696972" y="4005941"/>
            <a:ext cx="169164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1" dirty="0" err="1">
                <a:solidFill>
                  <a:srgbClr val="0B285C"/>
                </a:solidFill>
                <a:latin typeface="微软雅黑" panose="020B0503020204020204" charset="-122"/>
                <a:ea typeface="微软雅黑" panose="020B0503020204020204" charset="-122"/>
              </a:rPr>
              <a:t>拼接更新</a:t>
            </a:r>
            <a:endParaRPr sz="2000" b="1" dirty="0">
              <a:solidFill>
                <a:srgbClr val="0B285C"/>
              </a:solidFill>
              <a:latin typeface="微软雅黑" panose="020B0503020204020204" charset="-122"/>
              <a:ea typeface="微软雅黑" panose="020B0503020204020204" charset="-122"/>
            </a:endParaRPr>
          </a:p>
        </p:txBody>
      </p:sp>
      <p:sp>
        <p:nvSpPr>
          <p:cNvPr id="113" name="TextBox 60">
            <a:extLst>
              <a:ext uri="{FF2B5EF4-FFF2-40B4-BE49-F238E27FC236}">
                <a16:creationId xmlns:a16="http://schemas.microsoft.com/office/drawing/2014/main" id="{81A4E61C-9B43-4800-AD58-3F39E60796F3}"/>
              </a:ext>
            </a:extLst>
          </p:cNvPr>
          <p:cNvSpPr txBox="1"/>
          <p:nvPr/>
        </p:nvSpPr>
        <p:spPr>
          <a:xfrm>
            <a:off x="7784286" y="4709811"/>
            <a:ext cx="1691640" cy="276999"/>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dirty="0" err="1">
                <a:solidFill>
                  <a:srgbClr val="667588"/>
                </a:solidFill>
                <a:latin typeface="Times New Roman" panose="02020603050405020304" pitchFamily="18" charset="0"/>
                <a:ea typeface="微软雅黑" panose="020B0503020204020204" charset="-122"/>
                <a:cs typeface="Times New Roman" panose="02020603050405020304" pitchFamily="18" charset="0"/>
              </a:rPr>
              <a:t>Concat</a:t>
            </a:r>
            <a:r>
              <a:rPr dirty="0">
                <a:solidFill>
                  <a:srgbClr val="667588"/>
                </a:solidFill>
                <a:latin typeface="Times New Roman" panose="02020603050405020304" pitchFamily="18" charset="0"/>
                <a:ea typeface="微软雅黑" panose="020B0503020204020204" charset="-122"/>
                <a:cs typeface="Times New Roman" panose="02020603050405020304" pitchFamily="18" charset="0"/>
              </a:rPr>
              <a:t> + σ</a:t>
            </a:r>
          </a:p>
        </p:txBody>
      </p:sp>
      <p:sp>
        <p:nvSpPr>
          <p:cNvPr id="114" name="TextBox 62">
            <a:extLst>
              <a:ext uri="{FF2B5EF4-FFF2-40B4-BE49-F238E27FC236}">
                <a16:creationId xmlns:a16="http://schemas.microsoft.com/office/drawing/2014/main" id="{2C4F335F-EE85-0078-9F02-E688DD96C035}"/>
              </a:ext>
            </a:extLst>
          </p:cNvPr>
          <p:cNvSpPr txBox="1"/>
          <p:nvPr/>
        </p:nvSpPr>
        <p:spPr>
          <a:xfrm>
            <a:off x="9900671" y="3995838"/>
            <a:ext cx="169164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1" dirty="0" err="1">
                <a:solidFill>
                  <a:srgbClr val="0B285C"/>
                </a:solidFill>
                <a:latin typeface="微软雅黑" panose="020B0503020204020204" charset="-122"/>
                <a:ea typeface="微软雅黑" panose="020B0503020204020204" charset="-122"/>
              </a:rPr>
              <a:t>风险分类</a:t>
            </a:r>
            <a:endParaRPr sz="2000" b="1" dirty="0">
              <a:solidFill>
                <a:srgbClr val="0B285C"/>
              </a:solidFill>
              <a:latin typeface="微软雅黑" panose="020B0503020204020204" charset="-122"/>
              <a:ea typeface="微软雅黑" panose="020B0503020204020204" charset="-122"/>
            </a:endParaRPr>
          </a:p>
        </p:txBody>
      </p:sp>
      <p:sp>
        <p:nvSpPr>
          <p:cNvPr id="115" name="TextBox 63">
            <a:extLst>
              <a:ext uri="{FF2B5EF4-FFF2-40B4-BE49-F238E27FC236}">
                <a16:creationId xmlns:a16="http://schemas.microsoft.com/office/drawing/2014/main" id="{4FD26A19-2C6D-B168-F407-8EAFA35C057F}"/>
              </a:ext>
            </a:extLst>
          </p:cNvPr>
          <p:cNvSpPr txBox="1"/>
          <p:nvPr/>
        </p:nvSpPr>
        <p:spPr>
          <a:xfrm>
            <a:off x="9862470" y="4717747"/>
            <a:ext cx="1691640" cy="276999"/>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dirty="0" err="1">
                <a:solidFill>
                  <a:srgbClr val="667588"/>
                </a:solidFill>
                <a:latin typeface="Times New Roman" panose="02020603050405020304" pitchFamily="18" charset="0"/>
                <a:ea typeface="微软雅黑" panose="020B0503020204020204" charset="-122"/>
                <a:cs typeface="Times New Roman" panose="02020603050405020304" pitchFamily="18" charset="0"/>
              </a:rPr>
              <a:t>Softmax</a:t>
            </a:r>
            <a:endParaRPr dirty="0">
              <a:solidFill>
                <a:srgbClr val="667588"/>
              </a:solidFill>
              <a:latin typeface="Times New Roman" panose="02020603050405020304" pitchFamily="18" charset="0"/>
              <a:ea typeface="微软雅黑" panose="020B0503020204020204" charset="-122"/>
              <a:cs typeface="Times New Roman" panose="02020603050405020304" pitchFamily="18" charset="0"/>
            </a:endParaRPr>
          </a:p>
        </p:txBody>
      </p:sp>
      <p:cxnSp>
        <p:nvCxnSpPr>
          <p:cNvPr id="116" name="Connector 64">
            <a:extLst>
              <a:ext uri="{FF2B5EF4-FFF2-40B4-BE49-F238E27FC236}">
                <a16:creationId xmlns:a16="http://schemas.microsoft.com/office/drawing/2014/main" id="{BD0D6DD2-CB39-3DFD-838D-BB96CCDAD975}"/>
              </a:ext>
            </a:extLst>
          </p:cNvPr>
          <p:cNvCxnSpPr>
            <a:cxnSpLocks/>
          </p:cNvCxnSpPr>
          <p:nvPr/>
        </p:nvCxnSpPr>
        <p:spPr>
          <a:xfrm>
            <a:off x="9388612" y="2630535"/>
            <a:ext cx="609567" cy="0"/>
          </a:xfrm>
          <a:prstGeom prst="line">
            <a:avLst/>
          </a:prstGeom>
          <a:ln w="27940">
            <a:solidFill>
              <a:srgbClr val="D09E3F"/>
            </a:solidFill>
          </a:ln>
        </p:spPr>
        <p:style>
          <a:lnRef idx="2">
            <a:schemeClr val="accent1"/>
          </a:lnRef>
          <a:fillRef idx="0">
            <a:schemeClr val="accent1"/>
          </a:fillRef>
          <a:effectRef idx="1">
            <a:schemeClr val="accent1"/>
          </a:effectRef>
          <a:fontRef idx="minor">
            <a:schemeClr val="tx1"/>
          </a:fontRef>
        </p:style>
      </p:cxnSp>
      <p:cxnSp>
        <p:nvCxnSpPr>
          <p:cNvPr id="117" name="Connector 65">
            <a:extLst>
              <a:ext uri="{FF2B5EF4-FFF2-40B4-BE49-F238E27FC236}">
                <a16:creationId xmlns:a16="http://schemas.microsoft.com/office/drawing/2014/main" id="{5E1F14AB-596A-59B9-B76B-151CDD9BE83B}"/>
              </a:ext>
            </a:extLst>
          </p:cNvPr>
          <p:cNvCxnSpPr>
            <a:cxnSpLocks/>
          </p:cNvCxnSpPr>
          <p:nvPr/>
        </p:nvCxnSpPr>
        <p:spPr>
          <a:xfrm>
            <a:off x="10765984" y="3353534"/>
            <a:ext cx="0" cy="473546"/>
          </a:xfrm>
          <a:prstGeom prst="line">
            <a:avLst/>
          </a:prstGeom>
          <a:ln w="25400">
            <a:solidFill>
              <a:srgbClr val="D09E3F"/>
            </a:solidFill>
          </a:ln>
        </p:spPr>
        <p:style>
          <a:lnRef idx="2">
            <a:schemeClr val="accent1"/>
          </a:lnRef>
          <a:fillRef idx="0">
            <a:schemeClr val="accent1"/>
          </a:fillRef>
          <a:effectRef idx="1">
            <a:schemeClr val="accent1"/>
          </a:effectRef>
          <a:fontRef idx="minor">
            <a:schemeClr val="tx1"/>
          </a:fontRef>
        </p:style>
      </p:cxnSp>
      <p:cxnSp>
        <p:nvCxnSpPr>
          <p:cNvPr id="118" name="Connector 67">
            <a:extLst>
              <a:ext uri="{FF2B5EF4-FFF2-40B4-BE49-F238E27FC236}">
                <a16:creationId xmlns:a16="http://schemas.microsoft.com/office/drawing/2014/main" id="{799B7104-CE6E-B2FB-66AD-3C1B2A43FCA7}"/>
              </a:ext>
            </a:extLst>
          </p:cNvPr>
          <p:cNvCxnSpPr>
            <a:cxnSpLocks/>
          </p:cNvCxnSpPr>
          <p:nvPr/>
        </p:nvCxnSpPr>
        <p:spPr>
          <a:xfrm>
            <a:off x="9328784" y="4619625"/>
            <a:ext cx="571887" cy="0"/>
          </a:xfrm>
          <a:prstGeom prst="line">
            <a:avLst/>
          </a:prstGeom>
          <a:ln w="27940">
            <a:solidFill>
              <a:srgbClr val="D09E3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7174833"/>
      </p:ext>
    </p:extLst>
  </p:cSld>
  <p:clrMapOvr>
    <a:masterClrMapping/>
  </p:clrMapOvr>
  <mc:AlternateContent xmlns:mc="http://schemas.openxmlformats.org/markup-compatibility/2006">
    <mc:Choice xmlns:p14="http://schemas.microsoft.com/office/powerpoint/2010/main" Requires="p14">
      <p:transition p14:dur="10" advTm="24882"/>
    </mc:Choice>
    <mc:Fallback>
      <p:transition advTm="24882"/>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069E7-200C-9686-5056-23D904B41774}"/>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7CF776A9-DA53-6D78-9DDF-730B4B4A4C2F}"/>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92DBBA17-2179-7973-99C8-A69CB7A35D3D}"/>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FD17AE58-99AB-53B3-E599-6CADD73F37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59B45F17-B32A-7623-5454-158169BC29FB}"/>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8191858-CBCE-2B10-069B-BC5A6FE2DEB1}"/>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5.1 </a:t>
            </a:r>
            <a:r>
              <a:rPr lang="zh-CN" altLang="en-US" sz="2800" b="1" dirty="0">
                <a:solidFill>
                  <a:srgbClr val="002060"/>
                </a:solidFill>
                <a:latin typeface="+mn-ea"/>
              </a:rPr>
              <a:t>撤稿风险预测的图学习建模</a:t>
            </a:r>
          </a:p>
        </p:txBody>
      </p:sp>
      <p:pic>
        <p:nvPicPr>
          <p:cNvPr id="11" name="图片 10" descr="中心全名">
            <a:extLst>
              <a:ext uri="{FF2B5EF4-FFF2-40B4-BE49-F238E27FC236}">
                <a16:creationId xmlns:a16="http://schemas.microsoft.com/office/drawing/2014/main" id="{73F53DB4-F24D-8DD7-74C2-385EBBFEF446}"/>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5E34442B-F649-CC11-5A85-AD434D3CFC7C}"/>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861D9ED8-1F8A-C28D-61E4-68B4B8FDD036}"/>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57" name="Rounded Rectangle 10">
            <a:extLst>
              <a:ext uri="{FF2B5EF4-FFF2-40B4-BE49-F238E27FC236}">
                <a16:creationId xmlns:a16="http://schemas.microsoft.com/office/drawing/2014/main" id="{72F671E7-25E4-00C3-C03C-C181026EB149}"/>
              </a:ext>
            </a:extLst>
          </p:cNvPr>
          <p:cNvSpPr/>
          <p:nvPr/>
        </p:nvSpPr>
        <p:spPr>
          <a:xfrm>
            <a:off x="330333" y="1144197"/>
            <a:ext cx="5422767" cy="5028037"/>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8" name="TextBox 11">
            <a:extLst>
              <a:ext uri="{FF2B5EF4-FFF2-40B4-BE49-F238E27FC236}">
                <a16:creationId xmlns:a16="http://schemas.microsoft.com/office/drawing/2014/main" id="{DBE5161D-8428-1FCA-6F1F-3560738161CB}"/>
              </a:ext>
            </a:extLst>
          </p:cNvPr>
          <p:cNvSpPr txBox="1"/>
          <p:nvPr/>
        </p:nvSpPr>
        <p:spPr>
          <a:xfrm>
            <a:off x="1025652" y="1487710"/>
            <a:ext cx="4407408" cy="821122"/>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002060"/>
                </a:solidFill>
                <a:latin typeface="微软雅黑" panose="020B0503020204020204" charset="-122"/>
              </a:rPr>
              <a:t>输入：文献计量特征矩阵</a:t>
            </a:r>
            <a:r>
              <a:rPr sz="2400" b="1" dirty="0">
                <a:solidFill>
                  <a:srgbClr val="002060"/>
                </a:solidFill>
                <a:latin typeface="微软雅黑" panose="020B0503020204020204" charset="-122"/>
              </a:rPr>
              <a:t> </a:t>
            </a:r>
            <a:r>
              <a:rPr sz="2400" b="1" dirty="0">
                <a:solidFill>
                  <a:srgbClr val="002060"/>
                </a:solidFill>
                <a:latin typeface="Times New Roman" panose="02020603050405020304" pitchFamily="18" charset="0"/>
                <a:cs typeface="Times New Roman" panose="02020603050405020304" pitchFamily="18" charset="0"/>
              </a:rPr>
              <a:t>X</a:t>
            </a:r>
            <a:r>
              <a:rPr sz="2400" b="1" dirty="0">
                <a:solidFill>
                  <a:srgbClr val="002060"/>
                </a:solidFill>
                <a:latin typeface="微软雅黑" panose="020B0503020204020204" charset="-122"/>
              </a:rPr>
              <a:t> + </a:t>
            </a:r>
            <a:r>
              <a:rPr sz="2400" b="1" dirty="0" err="1">
                <a:solidFill>
                  <a:srgbClr val="002060"/>
                </a:solidFill>
                <a:latin typeface="微软雅黑" panose="020B0503020204020204" charset="-122"/>
              </a:rPr>
              <a:t>引文网络结构</a:t>
            </a:r>
            <a:r>
              <a:rPr sz="2400" b="1" dirty="0">
                <a:solidFill>
                  <a:srgbClr val="002060"/>
                </a:solidFill>
                <a:latin typeface="微软雅黑" panose="020B0503020204020204" charset="-122"/>
              </a:rPr>
              <a:t> </a:t>
            </a:r>
            <a:r>
              <a:rPr sz="2400" b="1" dirty="0">
                <a:solidFill>
                  <a:srgbClr val="002060"/>
                </a:solidFill>
                <a:latin typeface="Times New Roman" panose="02020603050405020304" pitchFamily="18" charset="0"/>
                <a:cs typeface="Times New Roman" panose="02020603050405020304" pitchFamily="18" charset="0"/>
              </a:rPr>
              <a:t>G</a:t>
            </a:r>
          </a:p>
        </p:txBody>
      </p:sp>
      <p:grpSp>
        <p:nvGrpSpPr>
          <p:cNvPr id="93" name="组合 92">
            <a:extLst>
              <a:ext uri="{FF2B5EF4-FFF2-40B4-BE49-F238E27FC236}">
                <a16:creationId xmlns:a16="http://schemas.microsoft.com/office/drawing/2014/main" id="{5E0C6162-56F3-A0C5-343D-FE3C48070D5A}"/>
              </a:ext>
            </a:extLst>
          </p:cNvPr>
          <p:cNvGrpSpPr/>
          <p:nvPr/>
        </p:nvGrpSpPr>
        <p:grpSpPr>
          <a:xfrm>
            <a:off x="659704" y="2533815"/>
            <a:ext cx="4764024" cy="1964477"/>
            <a:chOff x="1254252" y="2683764"/>
            <a:chExt cx="4178808" cy="1964477"/>
          </a:xfrm>
        </p:grpSpPr>
        <p:sp>
          <p:nvSpPr>
            <p:cNvPr id="59" name="TextBox 13">
              <a:extLst>
                <a:ext uri="{FF2B5EF4-FFF2-40B4-BE49-F238E27FC236}">
                  <a16:creationId xmlns:a16="http://schemas.microsoft.com/office/drawing/2014/main" id="{5E847BC9-01F7-EE86-7596-A0F692D7ABED}"/>
                </a:ext>
              </a:extLst>
            </p:cNvPr>
            <p:cNvSpPr txBox="1"/>
            <p:nvPr/>
          </p:nvSpPr>
          <p:spPr>
            <a:xfrm>
              <a:off x="1254252" y="2683764"/>
              <a:ext cx="4178808"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err="1">
                  <a:solidFill>
                    <a:srgbClr val="20242A"/>
                  </a:solidFill>
                  <a:latin typeface="微软雅黑" panose="020B0503020204020204" charset="-122"/>
                </a:rPr>
                <a:t>融合论文属性、作者合作、期刊指标与网络结构特征</a:t>
              </a:r>
              <a:endParaRPr sz="2000" b="0" dirty="0">
                <a:solidFill>
                  <a:srgbClr val="20242A"/>
                </a:solidFill>
                <a:latin typeface="微软雅黑" panose="020B0503020204020204" charset="-122"/>
              </a:endParaRPr>
            </a:p>
          </p:txBody>
        </p:sp>
        <p:sp>
          <p:nvSpPr>
            <p:cNvPr id="63" name="TextBox 15">
              <a:extLst>
                <a:ext uri="{FF2B5EF4-FFF2-40B4-BE49-F238E27FC236}">
                  <a16:creationId xmlns:a16="http://schemas.microsoft.com/office/drawing/2014/main" id="{6BC77960-890C-CDE1-8AA6-F1839797D03C}"/>
                </a:ext>
              </a:extLst>
            </p:cNvPr>
            <p:cNvSpPr txBox="1"/>
            <p:nvPr/>
          </p:nvSpPr>
          <p:spPr>
            <a:xfrm>
              <a:off x="1254252" y="3483792"/>
              <a:ext cx="4178808"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pPr>
              <a:r>
                <a:rPr sz="2000" dirty="0" err="1">
                  <a:solidFill>
                    <a:srgbClr val="20242A"/>
                  </a:solidFill>
                  <a:latin typeface="微软雅黑" panose="020B0503020204020204" charset="-122"/>
                </a:rPr>
                <a:t>模拟元数据较完整的真实应用场景</a:t>
              </a:r>
              <a:endParaRPr sz="2000" dirty="0">
                <a:solidFill>
                  <a:srgbClr val="20242A"/>
                </a:solidFill>
                <a:latin typeface="微软雅黑" panose="020B0503020204020204" charset="-122"/>
              </a:endParaRPr>
            </a:p>
          </p:txBody>
        </p:sp>
        <p:sp>
          <p:nvSpPr>
            <p:cNvPr id="64" name="TextBox 17">
              <a:extLst>
                <a:ext uri="{FF2B5EF4-FFF2-40B4-BE49-F238E27FC236}">
                  <a16:creationId xmlns:a16="http://schemas.microsoft.com/office/drawing/2014/main" id="{7E8CCEF7-5176-6423-9126-CE9DF4171D45}"/>
                </a:ext>
              </a:extLst>
            </p:cNvPr>
            <p:cNvSpPr txBox="1"/>
            <p:nvPr/>
          </p:nvSpPr>
          <p:spPr>
            <a:xfrm>
              <a:off x="1254252" y="3957796"/>
              <a:ext cx="4178808"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pPr>
              <a:r>
                <a:rPr sz="2000" dirty="0" err="1">
                  <a:solidFill>
                    <a:srgbClr val="20242A"/>
                  </a:solidFill>
                  <a:latin typeface="微软雅黑" panose="020B0503020204020204" charset="-122"/>
                </a:rPr>
                <a:t>通过属性</a:t>
              </a:r>
              <a:r>
                <a:rPr sz="2000" dirty="0">
                  <a:solidFill>
                    <a:srgbClr val="20242A"/>
                  </a:solidFill>
                  <a:latin typeface="微软雅黑" panose="020B0503020204020204" charset="-122"/>
                </a:rPr>
                <a:t>—</a:t>
              </a:r>
              <a:r>
                <a:rPr sz="2000" dirty="0" err="1">
                  <a:solidFill>
                    <a:srgbClr val="20242A"/>
                  </a:solidFill>
                  <a:latin typeface="微软雅黑" panose="020B0503020204020204" charset="-122"/>
                </a:rPr>
                <a:t>结构互补提升节点表征质量</a:t>
              </a:r>
              <a:endParaRPr sz="2000" dirty="0">
                <a:solidFill>
                  <a:srgbClr val="20242A"/>
                </a:solidFill>
                <a:latin typeface="微软雅黑" panose="020B0503020204020204" charset="-122"/>
              </a:endParaRPr>
            </a:p>
          </p:txBody>
        </p:sp>
      </p:grpSp>
      <p:sp>
        <p:nvSpPr>
          <p:cNvPr id="65" name="Oval 18">
            <a:extLst>
              <a:ext uri="{FF2B5EF4-FFF2-40B4-BE49-F238E27FC236}">
                <a16:creationId xmlns:a16="http://schemas.microsoft.com/office/drawing/2014/main" id="{10792E0D-373A-A832-E216-DC0C7508E49A}"/>
              </a:ext>
            </a:extLst>
          </p:cNvPr>
          <p:cNvSpPr/>
          <p:nvPr/>
        </p:nvSpPr>
        <p:spPr>
          <a:xfrm>
            <a:off x="1409700" y="4631436"/>
            <a:ext cx="658368" cy="658368"/>
          </a:xfrm>
          <a:prstGeom prst="ellipse">
            <a:avLst/>
          </a:prstGeom>
          <a:solidFill>
            <a:srgbClr val="E1ECF7"/>
          </a:solidFill>
          <a:ln w="15240">
            <a:solidFill>
              <a:srgbClr val="2C679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66" name="TextBox 19">
            <a:extLst>
              <a:ext uri="{FF2B5EF4-FFF2-40B4-BE49-F238E27FC236}">
                <a16:creationId xmlns:a16="http://schemas.microsoft.com/office/drawing/2014/main" id="{9C15FDCA-F3DA-C570-3A7F-2814965DB9BF}"/>
              </a:ext>
            </a:extLst>
          </p:cNvPr>
          <p:cNvSpPr txBox="1"/>
          <p:nvPr/>
        </p:nvSpPr>
        <p:spPr>
          <a:xfrm>
            <a:off x="1409700" y="4814316"/>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1">
                <a:solidFill>
                  <a:srgbClr val="2C679E"/>
                </a:solidFill>
                <a:latin typeface="微软雅黑" panose="020B0503020204020204" charset="-122"/>
              </a:rPr>
              <a:t>X</a:t>
            </a:r>
          </a:p>
        </p:txBody>
      </p:sp>
      <p:sp>
        <p:nvSpPr>
          <p:cNvPr id="67" name="Oval 20">
            <a:extLst>
              <a:ext uri="{FF2B5EF4-FFF2-40B4-BE49-F238E27FC236}">
                <a16:creationId xmlns:a16="http://schemas.microsoft.com/office/drawing/2014/main" id="{76B18C83-8911-241F-6998-07319A343385}"/>
              </a:ext>
            </a:extLst>
          </p:cNvPr>
          <p:cNvSpPr/>
          <p:nvPr/>
        </p:nvSpPr>
        <p:spPr>
          <a:xfrm>
            <a:off x="2232660" y="4631436"/>
            <a:ext cx="658368" cy="658368"/>
          </a:xfrm>
          <a:prstGeom prst="ellipse">
            <a:avLst/>
          </a:prstGeom>
          <a:solidFill>
            <a:srgbClr val="E0F3F0"/>
          </a:solidFill>
          <a:ln w="15240">
            <a:solidFill>
              <a:srgbClr val="228B8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68" name="TextBox 21">
            <a:extLst>
              <a:ext uri="{FF2B5EF4-FFF2-40B4-BE49-F238E27FC236}">
                <a16:creationId xmlns:a16="http://schemas.microsoft.com/office/drawing/2014/main" id="{74090A87-4768-349E-1FFE-053E8BD93309}"/>
              </a:ext>
            </a:extLst>
          </p:cNvPr>
          <p:cNvSpPr txBox="1"/>
          <p:nvPr/>
        </p:nvSpPr>
        <p:spPr>
          <a:xfrm>
            <a:off x="2232660" y="4814316"/>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1">
                <a:solidFill>
                  <a:srgbClr val="228B8B"/>
                </a:solidFill>
                <a:latin typeface="微软雅黑" panose="020B0503020204020204" charset="-122"/>
              </a:rPr>
              <a:t>G</a:t>
            </a:r>
          </a:p>
        </p:txBody>
      </p:sp>
      <p:sp>
        <p:nvSpPr>
          <p:cNvPr id="69" name="Oval 22">
            <a:extLst>
              <a:ext uri="{FF2B5EF4-FFF2-40B4-BE49-F238E27FC236}">
                <a16:creationId xmlns:a16="http://schemas.microsoft.com/office/drawing/2014/main" id="{06F90FA7-CC0A-717B-9B7F-61739B2C3549}"/>
              </a:ext>
            </a:extLst>
          </p:cNvPr>
          <p:cNvSpPr/>
          <p:nvPr/>
        </p:nvSpPr>
        <p:spPr>
          <a:xfrm>
            <a:off x="3055620" y="4631436"/>
            <a:ext cx="658368" cy="658368"/>
          </a:xfrm>
          <a:prstGeom prst="ellipse">
            <a:avLst/>
          </a:prstGeom>
          <a:solidFill>
            <a:srgbClr val="FBF4E1"/>
          </a:solidFill>
          <a:ln w="15240">
            <a:solidFill>
              <a:srgbClr val="CFA145"/>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0" name="TextBox 23">
            <a:extLst>
              <a:ext uri="{FF2B5EF4-FFF2-40B4-BE49-F238E27FC236}">
                <a16:creationId xmlns:a16="http://schemas.microsoft.com/office/drawing/2014/main" id="{6E87020A-82D2-B63B-2ABE-B7AE79C048A1}"/>
              </a:ext>
            </a:extLst>
          </p:cNvPr>
          <p:cNvSpPr txBox="1"/>
          <p:nvPr/>
        </p:nvSpPr>
        <p:spPr>
          <a:xfrm>
            <a:off x="3055620" y="4814316"/>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1">
                <a:solidFill>
                  <a:srgbClr val="CFA145"/>
                </a:solidFill>
                <a:latin typeface="微软雅黑" panose="020B0503020204020204" charset="-122"/>
              </a:rPr>
              <a:t>hᵥ</a:t>
            </a:r>
          </a:p>
        </p:txBody>
      </p:sp>
      <p:sp>
        <p:nvSpPr>
          <p:cNvPr id="71" name="Oval 24">
            <a:extLst>
              <a:ext uri="{FF2B5EF4-FFF2-40B4-BE49-F238E27FC236}">
                <a16:creationId xmlns:a16="http://schemas.microsoft.com/office/drawing/2014/main" id="{D9A2317A-838E-10EC-0E92-5554B61E819D}"/>
              </a:ext>
            </a:extLst>
          </p:cNvPr>
          <p:cNvSpPr/>
          <p:nvPr/>
        </p:nvSpPr>
        <p:spPr>
          <a:xfrm>
            <a:off x="3878580" y="4631436"/>
            <a:ext cx="658368" cy="658368"/>
          </a:xfrm>
          <a:prstGeom prst="ellipse">
            <a:avLst/>
          </a:prstGeom>
          <a:solidFill>
            <a:srgbClr val="F9E8E8"/>
          </a:solidFill>
          <a:ln w="15240">
            <a:solidFill>
              <a:srgbClr val="B243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2" name="TextBox 25">
            <a:extLst>
              <a:ext uri="{FF2B5EF4-FFF2-40B4-BE49-F238E27FC236}">
                <a16:creationId xmlns:a16="http://schemas.microsoft.com/office/drawing/2014/main" id="{D28A4342-41C5-E257-1C9E-AE3A280BD76E}"/>
              </a:ext>
            </a:extLst>
          </p:cNvPr>
          <p:cNvSpPr txBox="1"/>
          <p:nvPr/>
        </p:nvSpPr>
        <p:spPr>
          <a:xfrm>
            <a:off x="3878580" y="4814316"/>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1">
                <a:solidFill>
                  <a:srgbClr val="B2433F"/>
                </a:solidFill>
                <a:latin typeface="微软雅黑" panose="020B0503020204020204" charset="-122"/>
              </a:rPr>
              <a:t>ŷ</a:t>
            </a:r>
          </a:p>
        </p:txBody>
      </p:sp>
      <p:sp>
        <p:nvSpPr>
          <p:cNvPr id="73" name="TextBox 30">
            <a:extLst>
              <a:ext uri="{FF2B5EF4-FFF2-40B4-BE49-F238E27FC236}">
                <a16:creationId xmlns:a16="http://schemas.microsoft.com/office/drawing/2014/main" id="{884A7861-388F-69B2-600F-583119EE63FD}"/>
              </a:ext>
            </a:extLst>
          </p:cNvPr>
          <p:cNvSpPr txBox="1"/>
          <p:nvPr/>
        </p:nvSpPr>
        <p:spPr>
          <a:xfrm>
            <a:off x="654862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方案二：纯结构学习</a:t>
            </a:r>
          </a:p>
        </p:txBody>
      </p:sp>
      <p:sp>
        <p:nvSpPr>
          <p:cNvPr id="74" name="Rounded Rectangle 31">
            <a:extLst>
              <a:ext uri="{FF2B5EF4-FFF2-40B4-BE49-F238E27FC236}">
                <a16:creationId xmlns:a16="http://schemas.microsoft.com/office/drawing/2014/main" id="{7BB76A9C-FD60-A63B-85FE-9BB93915FEB6}"/>
              </a:ext>
            </a:extLst>
          </p:cNvPr>
          <p:cNvSpPr/>
          <p:nvPr/>
        </p:nvSpPr>
        <p:spPr>
          <a:xfrm>
            <a:off x="6219256" y="1160396"/>
            <a:ext cx="5553046" cy="5028037"/>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5" name="TextBox 32">
            <a:extLst>
              <a:ext uri="{FF2B5EF4-FFF2-40B4-BE49-F238E27FC236}">
                <a16:creationId xmlns:a16="http://schemas.microsoft.com/office/drawing/2014/main" id="{038F1840-D4C1-55C8-F338-CC4209FB04B1}"/>
              </a:ext>
            </a:extLst>
          </p:cNvPr>
          <p:cNvSpPr txBox="1"/>
          <p:nvPr/>
        </p:nvSpPr>
        <p:spPr>
          <a:xfrm>
            <a:off x="6792075" y="1461971"/>
            <a:ext cx="4407408" cy="82048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pPr>
            <a:r>
              <a:rPr sz="2400" b="1" dirty="0" err="1">
                <a:solidFill>
                  <a:srgbClr val="002060"/>
                </a:solidFill>
                <a:latin typeface="微软雅黑" panose="020B0503020204020204" charset="-122"/>
              </a:rPr>
              <a:t>输入：可学习节点嵌入</a:t>
            </a:r>
            <a:r>
              <a:rPr sz="2400" b="1" dirty="0">
                <a:solidFill>
                  <a:srgbClr val="002060"/>
                </a:solidFill>
                <a:latin typeface="微软雅黑" panose="020B0503020204020204" charset="-122"/>
              </a:rPr>
              <a:t> </a:t>
            </a:r>
            <a:r>
              <a:rPr sz="2400" b="1" dirty="0">
                <a:solidFill>
                  <a:srgbClr val="002060"/>
                </a:solidFill>
                <a:latin typeface="Times New Roman" panose="02020603050405020304" pitchFamily="18" charset="0"/>
                <a:cs typeface="Times New Roman" panose="02020603050405020304" pitchFamily="18" charset="0"/>
              </a:rPr>
              <a:t>E ∈ Rⁿˣᵈ </a:t>
            </a:r>
            <a:r>
              <a:rPr sz="2400" b="1" dirty="0">
                <a:solidFill>
                  <a:srgbClr val="002060"/>
                </a:solidFill>
                <a:latin typeface="微软雅黑" panose="020B0503020204020204" charset="-122"/>
              </a:rPr>
              <a:t>+ </a:t>
            </a:r>
            <a:r>
              <a:rPr sz="2400" b="1" dirty="0" err="1">
                <a:solidFill>
                  <a:srgbClr val="002060"/>
                </a:solidFill>
                <a:latin typeface="微软雅黑" panose="020B0503020204020204" charset="-122"/>
              </a:rPr>
              <a:t>引文网络结构</a:t>
            </a:r>
            <a:r>
              <a:rPr sz="2400" b="1" dirty="0">
                <a:solidFill>
                  <a:srgbClr val="002060"/>
                </a:solidFill>
                <a:latin typeface="微软雅黑" panose="020B0503020204020204" charset="-122"/>
              </a:rPr>
              <a:t> </a:t>
            </a:r>
            <a:r>
              <a:rPr sz="2400" b="1" dirty="0">
                <a:solidFill>
                  <a:srgbClr val="002060"/>
                </a:solidFill>
                <a:latin typeface="Times New Roman" panose="02020603050405020304" pitchFamily="18" charset="0"/>
                <a:cs typeface="Times New Roman" panose="02020603050405020304" pitchFamily="18" charset="0"/>
              </a:rPr>
              <a:t>G</a:t>
            </a:r>
          </a:p>
        </p:txBody>
      </p:sp>
      <p:grpSp>
        <p:nvGrpSpPr>
          <p:cNvPr id="94" name="组合 93">
            <a:extLst>
              <a:ext uri="{FF2B5EF4-FFF2-40B4-BE49-F238E27FC236}">
                <a16:creationId xmlns:a16="http://schemas.microsoft.com/office/drawing/2014/main" id="{26BF8E54-8AE1-846D-D61E-5B3430145839}"/>
              </a:ext>
            </a:extLst>
          </p:cNvPr>
          <p:cNvGrpSpPr/>
          <p:nvPr/>
        </p:nvGrpSpPr>
        <p:grpSpPr>
          <a:xfrm>
            <a:off x="6748105" y="2591114"/>
            <a:ext cx="4178808" cy="1266291"/>
            <a:chOff x="6923532" y="2683764"/>
            <a:chExt cx="4178808" cy="1266291"/>
          </a:xfrm>
        </p:grpSpPr>
        <p:sp>
          <p:nvSpPr>
            <p:cNvPr id="76" name="TextBox 34">
              <a:extLst>
                <a:ext uri="{FF2B5EF4-FFF2-40B4-BE49-F238E27FC236}">
                  <a16:creationId xmlns:a16="http://schemas.microsoft.com/office/drawing/2014/main" id="{50D9ACE5-DD24-26D9-0B43-7E46572A0323}"/>
                </a:ext>
              </a:extLst>
            </p:cNvPr>
            <p:cNvSpPr txBox="1"/>
            <p:nvPr/>
          </p:nvSpPr>
          <p:spPr>
            <a:xfrm>
              <a:off x="6923532" y="2683764"/>
              <a:ext cx="4178808"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err="1">
                  <a:solidFill>
                    <a:srgbClr val="20242A"/>
                  </a:solidFill>
                  <a:latin typeface="微软雅黑" panose="020B0503020204020204" charset="-122"/>
                </a:rPr>
                <a:t>不使用人工构建的外部文献计量特征</a:t>
              </a:r>
              <a:endParaRPr sz="2000" b="0" dirty="0">
                <a:solidFill>
                  <a:srgbClr val="20242A"/>
                </a:solidFill>
                <a:latin typeface="微软雅黑" panose="020B0503020204020204" charset="-122"/>
              </a:endParaRPr>
            </a:p>
          </p:txBody>
        </p:sp>
        <p:sp>
          <p:nvSpPr>
            <p:cNvPr id="77" name="TextBox 36">
              <a:extLst>
                <a:ext uri="{FF2B5EF4-FFF2-40B4-BE49-F238E27FC236}">
                  <a16:creationId xmlns:a16="http://schemas.microsoft.com/office/drawing/2014/main" id="{6F0CE0E2-59F8-5AFB-1E53-CD650BD57710}"/>
                </a:ext>
              </a:extLst>
            </p:cNvPr>
            <p:cNvSpPr txBox="1"/>
            <p:nvPr/>
          </p:nvSpPr>
          <p:spPr>
            <a:xfrm>
              <a:off x="6923532" y="3140964"/>
              <a:ext cx="4178808"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err="1">
                  <a:solidFill>
                    <a:srgbClr val="20242A"/>
                  </a:solidFill>
                  <a:latin typeface="微软雅黑" panose="020B0503020204020204" charset="-122"/>
                </a:rPr>
                <a:t>节点初始表示随模型参数共同更新</a:t>
              </a:r>
              <a:endParaRPr sz="2000" b="0" dirty="0">
                <a:solidFill>
                  <a:srgbClr val="20242A"/>
                </a:solidFill>
                <a:latin typeface="微软雅黑" panose="020B0503020204020204" charset="-122"/>
              </a:endParaRPr>
            </a:p>
          </p:txBody>
        </p:sp>
        <p:sp>
          <p:nvSpPr>
            <p:cNvPr id="78" name="TextBox 38">
              <a:extLst>
                <a:ext uri="{FF2B5EF4-FFF2-40B4-BE49-F238E27FC236}">
                  <a16:creationId xmlns:a16="http://schemas.microsoft.com/office/drawing/2014/main" id="{4E2A51EB-10B7-F547-C639-3C2E959B3300}"/>
                </a:ext>
              </a:extLst>
            </p:cNvPr>
            <p:cNvSpPr txBox="1"/>
            <p:nvPr/>
          </p:nvSpPr>
          <p:spPr>
            <a:xfrm>
              <a:off x="6923532" y="3598164"/>
              <a:ext cx="4178808"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err="1">
                  <a:solidFill>
                    <a:srgbClr val="20242A"/>
                  </a:solidFill>
                  <a:latin typeface="微软雅黑" panose="020B0503020204020204" charset="-122"/>
                </a:rPr>
                <a:t>评估仅依赖引用关系识别风险的能力</a:t>
              </a:r>
              <a:endParaRPr sz="2000" b="0" dirty="0">
                <a:solidFill>
                  <a:srgbClr val="20242A"/>
                </a:solidFill>
                <a:latin typeface="微软雅黑" panose="020B0503020204020204" charset="-122"/>
              </a:endParaRPr>
            </a:p>
          </p:txBody>
        </p:sp>
      </p:grpSp>
      <p:sp>
        <p:nvSpPr>
          <p:cNvPr id="79" name="Oval 39">
            <a:extLst>
              <a:ext uri="{FF2B5EF4-FFF2-40B4-BE49-F238E27FC236}">
                <a16:creationId xmlns:a16="http://schemas.microsoft.com/office/drawing/2014/main" id="{9FAF3F3C-BFBD-499E-3782-869A967609F1}"/>
              </a:ext>
            </a:extLst>
          </p:cNvPr>
          <p:cNvSpPr/>
          <p:nvPr/>
        </p:nvSpPr>
        <p:spPr>
          <a:xfrm>
            <a:off x="7078980" y="4631436"/>
            <a:ext cx="658368" cy="658368"/>
          </a:xfrm>
          <a:prstGeom prst="ellipse">
            <a:avLst/>
          </a:prstGeom>
          <a:solidFill>
            <a:srgbClr val="FBF4E1"/>
          </a:solidFill>
          <a:ln w="15240">
            <a:solidFill>
              <a:srgbClr val="CFA145"/>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0" name="TextBox 40">
            <a:extLst>
              <a:ext uri="{FF2B5EF4-FFF2-40B4-BE49-F238E27FC236}">
                <a16:creationId xmlns:a16="http://schemas.microsoft.com/office/drawing/2014/main" id="{9A37C2BB-A598-44E4-12C2-C13ECEC6D5E0}"/>
              </a:ext>
            </a:extLst>
          </p:cNvPr>
          <p:cNvSpPr txBox="1"/>
          <p:nvPr/>
        </p:nvSpPr>
        <p:spPr>
          <a:xfrm>
            <a:off x="7078980" y="4814316"/>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1">
                <a:solidFill>
                  <a:srgbClr val="CFA145"/>
                </a:solidFill>
                <a:latin typeface="微软雅黑" panose="020B0503020204020204" charset="-122"/>
              </a:rPr>
              <a:t>E</a:t>
            </a:r>
          </a:p>
        </p:txBody>
      </p:sp>
      <p:sp>
        <p:nvSpPr>
          <p:cNvPr id="81" name="Oval 41">
            <a:extLst>
              <a:ext uri="{FF2B5EF4-FFF2-40B4-BE49-F238E27FC236}">
                <a16:creationId xmlns:a16="http://schemas.microsoft.com/office/drawing/2014/main" id="{331B81C2-0F5D-8173-0B76-14B42DDD86E3}"/>
              </a:ext>
            </a:extLst>
          </p:cNvPr>
          <p:cNvSpPr/>
          <p:nvPr/>
        </p:nvSpPr>
        <p:spPr>
          <a:xfrm>
            <a:off x="7901940" y="4631436"/>
            <a:ext cx="658368" cy="658368"/>
          </a:xfrm>
          <a:prstGeom prst="ellipse">
            <a:avLst/>
          </a:prstGeom>
          <a:solidFill>
            <a:srgbClr val="E0F3F0"/>
          </a:solidFill>
          <a:ln w="15240">
            <a:solidFill>
              <a:srgbClr val="228B8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2" name="TextBox 42">
            <a:extLst>
              <a:ext uri="{FF2B5EF4-FFF2-40B4-BE49-F238E27FC236}">
                <a16:creationId xmlns:a16="http://schemas.microsoft.com/office/drawing/2014/main" id="{578018F4-30CA-4025-7039-66A7652BAAF7}"/>
              </a:ext>
            </a:extLst>
          </p:cNvPr>
          <p:cNvSpPr txBox="1"/>
          <p:nvPr/>
        </p:nvSpPr>
        <p:spPr>
          <a:xfrm>
            <a:off x="7901940" y="4814316"/>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1">
                <a:solidFill>
                  <a:srgbClr val="228B8B"/>
                </a:solidFill>
                <a:latin typeface="微软雅黑" panose="020B0503020204020204" charset="-122"/>
              </a:rPr>
              <a:t>G</a:t>
            </a:r>
          </a:p>
        </p:txBody>
      </p:sp>
      <p:sp>
        <p:nvSpPr>
          <p:cNvPr id="83" name="Oval 43">
            <a:extLst>
              <a:ext uri="{FF2B5EF4-FFF2-40B4-BE49-F238E27FC236}">
                <a16:creationId xmlns:a16="http://schemas.microsoft.com/office/drawing/2014/main" id="{0FEC5900-BB4A-7504-807B-414A840C40B6}"/>
              </a:ext>
            </a:extLst>
          </p:cNvPr>
          <p:cNvSpPr/>
          <p:nvPr/>
        </p:nvSpPr>
        <p:spPr>
          <a:xfrm>
            <a:off x="8724900" y="4631436"/>
            <a:ext cx="658368" cy="658368"/>
          </a:xfrm>
          <a:prstGeom prst="ellipse">
            <a:avLst/>
          </a:prstGeom>
          <a:solidFill>
            <a:srgbClr val="E1ECF7"/>
          </a:solidFill>
          <a:ln w="15240">
            <a:solidFill>
              <a:srgbClr val="2C679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4" name="TextBox 44">
            <a:extLst>
              <a:ext uri="{FF2B5EF4-FFF2-40B4-BE49-F238E27FC236}">
                <a16:creationId xmlns:a16="http://schemas.microsoft.com/office/drawing/2014/main" id="{BB36DFE8-C53C-1D0D-99FA-B2E01306052B}"/>
              </a:ext>
            </a:extLst>
          </p:cNvPr>
          <p:cNvSpPr txBox="1"/>
          <p:nvPr/>
        </p:nvSpPr>
        <p:spPr>
          <a:xfrm>
            <a:off x="8724900" y="4814316"/>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1">
                <a:solidFill>
                  <a:srgbClr val="2C679E"/>
                </a:solidFill>
                <a:latin typeface="微软雅黑" panose="020B0503020204020204" charset="-122"/>
              </a:rPr>
              <a:t>hᵥ</a:t>
            </a:r>
          </a:p>
        </p:txBody>
      </p:sp>
      <p:sp>
        <p:nvSpPr>
          <p:cNvPr id="85" name="Oval 45">
            <a:extLst>
              <a:ext uri="{FF2B5EF4-FFF2-40B4-BE49-F238E27FC236}">
                <a16:creationId xmlns:a16="http://schemas.microsoft.com/office/drawing/2014/main" id="{A7115EA2-9CA5-C90C-9346-EE707B9A0F2A}"/>
              </a:ext>
            </a:extLst>
          </p:cNvPr>
          <p:cNvSpPr/>
          <p:nvPr/>
        </p:nvSpPr>
        <p:spPr>
          <a:xfrm>
            <a:off x="9547860" y="4631436"/>
            <a:ext cx="658368" cy="658368"/>
          </a:xfrm>
          <a:prstGeom prst="ellipse">
            <a:avLst/>
          </a:prstGeom>
          <a:solidFill>
            <a:srgbClr val="F9E8E8"/>
          </a:solidFill>
          <a:ln w="15240">
            <a:solidFill>
              <a:srgbClr val="B243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6" name="TextBox 46">
            <a:extLst>
              <a:ext uri="{FF2B5EF4-FFF2-40B4-BE49-F238E27FC236}">
                <a16:creationId xmlns:a16="http://schemas.microsoft.com/office/drawing/2014/main" id="{6CE032B5-F670-7C02-03F8-903CA2232D28}"/>
              </a:ext>
            </a:extLst>
          </p:cNvPr>
          <p:cNvSpPr txBox="1"/>
          <p:nvPr/>
        </p:nvSpPr>
        <p:spPr>
          <a:xfrm>
            <a:off x="9547860" y="4814316"/>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1">
                <a:solidFill>
                  <a:srgbClr val="B2433F"/>
                </a:solidFill>
                <a:latin typeface="微软雅黑" panose="020B0503020204020204" charset="-122"/>
              </a:rPr>
              <a:t>ŷ</a:t>
            </a:r>
          </a:p>
        </p:txBody>
      </p:sp>
      <p:cxnSp>
        <p:nvCxnSpPr>
          <p:cNvPr id="87" name="Connector 47">
            <a:extLst>
              <a:ext uri="{FF2B5EF4-FFF2-40B4-BE49-F238E27FC236}">
                <a16:creationId xmlns:a16="http://schemas.microsoft.com/office/drawing/2014/main" id="{260CA349-DBD6-C33A-3D56-8097B06AAF45}"/>
              </a:ext>
            </a:extLst>
          </p:cNvPr>
          <p:cNvCxnSpPr/>
          <p:nvPr/>
        </p:nvCxnSpPr>
        <p:spPr>
          <a:xfrm>
            <a:off x="7737348" y="4960620"/>
            <a:ext cx="256032" cy="0"/>
          </a:xfrm>
          <a:prstGeom prst="line">
            <a:avLst/>
          </a:prstGeom>
          <a:ln w="20320">
            <a:solidFill>
              <a:srgbClr val="CFA145"/>
            </a:solidFill>
          </a:ln>
        </p:spPr>
        <p:style>
          <a:lnRef idx="2">
            <a:schemeClr val="accent1"/>
          </a:lnRef>
          <a:fillRef idx="0">
            <a:schemeClr val="accent1"/>
          </a:fillRef>
          <a:effectRef idx="1">
            <a:schemeClr val="accent1"/>
          </a:effectRef>
          <a:fontRef idx="minor">
            <a:schemeClr val="tx1"/>
          </a:fontRef>
        </p:style>
      </p:cxnSp>
      <p:cxnSp>
        <p:nvCxnSpPr>
          <p:cNvPr id="88" name="Connector 48">
            <a:extLst>
              <a:ext uri="{FF2B5EF4-FFF2-40B4-BE49-F238E27FC236}">
                <a16:creationId xmlns:a16="http://schemas.microsoft.com/office/drawing/2014/main" id="{7E3661ED-100B-6276-312A-7969D79E88AB}"/>
              </a:ext>
            </a:extLst>
          </p:cNvPr>
          <p:cNvCxnSpPr/>
          <p:nvPr/>
        </p:nvCxnSpPr>
        <p:spPr>
          <a:xfrm>
            <a:off x="8560308" y="4960620"/>
            <a:ext cx="256031" cy="0"/>
          </a:xfrm>
          <a:prstGeom prst="line">
            <a:avLst/>
          </a:prstGeom>
          <a:ln w="20320">
            <a:solidFill>
              <a:srgbClr val="CFA145"/>
            </a:solidFill>
          </a:ln>
        </p:spPr>
        <p:style>
          <a:lnRef idx="2">
            <a:schemeClr val="accent1"/>
          </a:lnRef>
          <a:fillRef idx="0">
            <a:schemeClr val="accent1"/>
          </a:fillRef>
          <a:effectRef idx="1">
            <a:schemeClr val="accent1"/>
          </a:effectRef>
          <a:fontRef idx="minor">
            <a:schemeClr val="tx1"/>
          </a:fontRef>
        </p:style>
      </p:cxnSp>
      <p:cxnSp>
        <p:nvCxnSpPr>
          <p:cNvPr id="89" name="Connector 49">
            <a:extLst>
              <a:ext uri="{FF2B5EF4-FFF2-40B4-BE49-F238E27FC236}">
                <a16:creationId xmlns:a16="http://schemas.microsoft.com/office/drawing/2014/main" id="{670A31F2-CED9-4807-DFCD-3CEE9B3EE7D2}"/>
              </a:ext>
            </a:extLst>
          </p:cNvPr>
          <p:cNvCxnSpPr/>
          <p:nvPr/>
        </p:nvCxnSpPr>
        <p:spPr>
          <a:xfrm>
            <a:off x="9383268" y="4960620"/>
            <a:ext cx="256031" cy="0"/>
          </a:xfrm>
          <a:prstGeom prst="line">
            <a:avLst/>
          </a:prstGeom>
          <a:ln w="20320">
            <a:solidFill>
              <a:srgbClr val="CFA145"/>
            </a:solidFill>
          </a:ln>
        </p:spPr>
        <p:style>
          <a:lnRef idx="2">
            <a:schemeClr val="accent1"/>
          </a:lnRef>
          <a:fillRef idx="0">
            <a:schemeClr val="accent1"/>
          </a:fillRef>
          <a:effectRef idx="1">
            <a:schemeClr val="accent1"/>
          </a:effectRef>
          <a:fontRef idx="minor">
            <a:schemeClr val="tx1"/>
          </a:fontRef>
        </p:style>
      </p:cxnSp>
      <p:cxnSp>
        <p:nvCxnSpPr>
          <p:cNvPr id="90" name="Connector 26">
            <a:extLst>
              <a:ext uri="{FF2B5EF4-FFF2-40B4-BE49-F238E27FC236}">
                <a16:creationId xmlns:a16="http://schemas.microsoft.com/office/drawing/2014/main" id="{5E544E06-840E-A213-76E2-78FB2E9443F9}"/>
              </a:ext>
            </a:extLst>
          </p:cNvPr>
          <p:cNvCxnSpPr/>
          <p:nvPr/>
        </p:nvCxnSpPr>
        <p:spPr>
          <a:xfrm>
            <a:off x="2068068" y="4976179"/>
            <a:ext cx="256032" cy="0"/>
          </a:xfrm>
          <a:prstGeom prst="line">
            <a:avLst/>
          </a:prstGeom>
          <a:ln w="20320">
            <a:solidFill>
              <a:srgbClr val="CFA145"/>
            </a:solidFill>
          </a:ln>
        </p:spPr>
        <p:style>
          <a:lnRef idx="2">
            <a:schemeClr val="accent1"/>
          </a:lnRef>
          <a:fillRef idx="0">
            <a:schemeClr val="accent1"/>
          </a:fillRef>
          <a:effectRef idx="1">
            <a:schemeClr val="accent1"/>
          </a:effectRef>
          <a:fontRef idx="minor">
            <a:schemeClr val="tx1"/>
          </a:fontRef>
        </p:style>
      </p:cxnSp>
      <p:cxnSp>
        <p:nvCxnSpPr>
          <p:cNvPr id="91" name="Connector 27">
            <a:extLst>
              <a:ext uri="{FF2B5EF4-FFF2-40B4-BE49-F238E27FC236}">
                <a16:creationId xmlns:a16="http://schemas.microsoft.com/office/drawing/2014/main" id="{8D916975-87C6-D472-91F1-CC84E5E642A1}"/>
              </a:ext>
            </a:extLst>
          </p:cNvPr>
          <p:cNvCxnSpPr/>
          <p:nvPr/>
        </p:nvCxnSpPr>
        <p:spPr>
          <a:xfrm>
            <a:off x="2851364" y="4976179"/>
            <a:ext cx="256032" cy="0"/>
          </a:xfrm>
          <a:prstGeom prst="line">
            <a:avLst/>
          </a:prstGeom>
          <a:ln w="20320">
            <a:solidFill>
              <a:srgbClr val="CFA145"/>
            </a:solidFill>
          </a:ln>
        </p:spPr>
        <p:style>
          <a:lnRef idx="2">
            <a:schemeClr val="accent1"/>
          </a:lnRef>
          <a:fillRef idx="0">
            <a:schemeClr val="accent1"/>
          </a:fillRef>
          <a:effectRef idx="1">
            <a:schemeClr val="accent1"/>
          </a:effectRef>
          <a:fontRef idx="minor">
            <a:schemeClr val="tx1"/>
          </a:fontRef>
        </p:style>
      </p:cxnSp>
      <p:cxnSp>
        <p:nvCxnSpPr>
          <p:cNvPr id="92" name="Connector 28">
            <a:extLst>
              <a:ext uri="{FF2B5EF4-FFF2-40B4-BE49-F238E27FC236}">
                <a16:creationId xmlns:a16="http://schemas.microsoft.com/office/drawing/2014/main" id="{8E51EA66-521B-C27E-7BAE-F3F38C4A6A75}"/>
              </a:ext>
            </a:extLst>
          </p:cNvPr>
          <p:cNvCxnSpPr/>
          <p:nvPr/>
        </p:nvCxnSpPr>
        <p:spPr>
          <a:xfrm>
            <a:off x="3674324" y="4976179"/>
            <a:ext cx="256032" cy="0"/>
          </a:xfrm>
          <a:prstGeom prst="line">
            <a:avLst/>
          </a:prstGeom>
          <a:ln w="20320">
            <a:solidFill>
              <a:srgbClr val="CFA14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8217030"/>
      </p:ext>
    </p:extLst>
  </p:cSld>
  <p:clrMapOvr>
    <a:masterClrMapping/>
  </p:clrMapOvr>
  <mc:AlternateContent xmlns:mc="http://schemas.openxmlformats.org/markup-compatibility/2006">
    <mc:Choice xmlns:p14="http://schemas.microsoft.com/office/powerpoint/2010/main" Requires="p14">
      <p:transition p14:dur="10" advTm="26532"/>
    </mc:Choice>
    <mc:Fallback>
      <p:transition advTm="26532"/>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81AE0-052C-287C-00C8-FE51EC68F3B2}"/>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3DFEA18A-F78B-7B19-C23E-3F967E5D7E9D}"/>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744DF074-4C14-20A9-C85D-CAA97522DD53}"/>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9B5DDB0D-A5C5-96ED-1600-F14284480C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226CB016-D14B-5A34-89DA-F449037AB5F6}"/>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115B0BBD-3121-4F3F-7282-2AF9B57F1E1D}"/>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5.2 </a:t>
            </a:r>
            <a:r>
              <a:rPr lang="zh-CN" altLang="en-US" sz="2800" b="1" dirty="0">
                <a:solidFill>
                  <a:srgbClr val="002060"/>
                </a:solidFill>
                <a:latin typeface="+mn-ea"/>
              </a:rPr>
              <a:t>实验设计</a:t>
            </a:r>
          </a:p>
        </p:txBody>
      </p:sp>
      <p:pic>
        <p:nvPicPr>
          <p:cNvPr id="11" name="图片 10" descr="中心全名">
            <a:extLst>
              <a:ext uri="{FF2B5EF4-FFF2-40B4-BE49-F238E27FC236}">
                <a16:creationId xmlns:a16="http://schemas.microsoft.com/office/drawing/2014/main" id="{C55B86AB-3048-AB6E-8A94-9A80606D95DE}"/>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6BB85D84-3857-74E5-D14B-05BC5D565949}"/>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9A0CD9B1-004B-0552-4B37-C060B73B0C1D}"/>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73" name="TextBox 30">
            <a:extLst>
              <a:ext uri="{FF2B5EF4-FFF2-40B4-BE49-F238E27FC236}">
                <a16:creationId xmlns:a16="http://schemas.microsoft.com/office/drawing/2014/main" id="{2BCC0BFF-9E02-4BF9-2178-DC9143C1A855}"/>
              </a:ext>
            </a:extLst>
          </p:cNvPr>
          <p:cNvSpPr txBox="1"/>
          <p:nvPr/>
        </p:nvSpPr>
        <p:spPr>
          <a:xfrm>
            <a:off x="654862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方案二：纯结构学习</a:t>
            </a:r>
          </a:p>
        </p:txBody>
      </p:sp>
      <p:pic>
        <p:nvPicPr>
          <p:cNvPr id="63" name="图片 62">
            <a:extLst>
              <a:ext uri="{FF2B5EF4-FFF2-40B4-BE49-F238E27FC236}">
                <a16:creationId xmlns:a16="http://schemas.microsoft.com/office/drawing/2014/main" id="{53F2DD0A-1A4B-B4F9-F511-AD7C566EB4A7}"/>
              </a:ext>
            </a:extLst>
          </p:cNvPr>
          <p:cNvPicPr>
            <a:picLocks noChangeAspect="1"/>
          </p:cNvPicPr>
          <p:nvPr/>
        </p:nvPicPr>
        <p:blipFill>
          <a:blip r:embed="rId5"/>
          <a:stretch>
            <a:fillRect/>
          </a:stretch>
        </p:blipFill>
        <p:spPr>
          <a:xfrm>
            <a:off x="0" y="1449324"/>
            <a:ext cx="12192000" cy="4450329"/>
          </a:xfrm>
          <a:prstGeom prst="rect">
            <a:avLst/>
          </a:prstGeom>
        </p:spPr>
      </p:pic>
    </p:spTree>
    <p:extLst>
      <p:ext uri="{BB962C8B-B14F-4D97-AF65-F5344CB8AC3E}">
        <p14:creationId xmlns:p14="http://schemas.microsoft.com/office/powerpoint/2010/main" val="2530824061"/>
      </p:ext>
    </p:extLst>
  </p:cSld>
  <p:clrMapOvr>
    <a:masterClrMapping/>
  </p:clrMapOvr>
  <mc:AlternateContent xmlns:mc="http://schemas.openxmlformats.org/markup-compatibility/2006">
    <mc:Choice xmlns:p14="http://schemas.microsoft.com/office/powerpoint/2010/main" Requires="p14">
      <p:transition p14:dur="10" advTm="9705"/>
    </mc:Choice>
    <mc:Fallback>
      <p:transition advTm="9705"/>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5862B-B9CA-A099-0710-9C7A8A247283}"/>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8CE5EFEC-42FF-0004-B848-67ACE0B24530}"/>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A4D5EF6C-AE6B-828E-CE7E-5B8089FF1D7D}"/>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C30E3A81-4537-28C4-0C90-89356FFEF8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0D391F25-B2E5-0CEA-5915-0807FEC63BED}"/>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410DC9AA-9A98-06F5-75E6-1B059DF20E65}"/>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5.2 </a:t>
            </a:r>
            <a:r>
              <a:rPr lang="zh-CN" altLang="en-US" sz="2800" b="1" dirty="0">
                <a:solidFill>
                  <a:srgbClr val="002060"/>
                </a:solidFill>
                <a:latin typeface="+mn-ea"/>
              </a:rPr>
              <a:t>实验设计</a:t>
            </a:r>
          </a:p>
        </p:txBody>
      </p:sp>
      <p:pic>
        <p:nvPicPr>
          <p:cNvPr id="11" name="图片 10" descr="中心全名">
            <a:extLst>
              <a:ext uri="{FF2B5EF4-FFF2-40B4-BE49-F238E27FC236}">
                <a16:creationId xmlns:a16="http://schemas.microsoft.com/office/drawing/2014/main" id="{242B3877-8E9A-3839-55DF-3DB593D4D930}"/>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6930966D-967F-74BD-C9FF-0902587D046D}"/>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1C6ACCCC-5D2F-6DD2-CB43-F30F90A12BB1}"/>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73" name="TextBox 30">
            <a:extLst>
              <a:ext uri="{FF2B5EF4-FFF2-40B4-BE49-F238E27FC236}">
                <a16:creationId xmlns:a16="http://schemas.microsoft.com/office/drawing/2014/main" id="{138955B9-DCE7-1110-CDBD-950124DF1E2F}"/>
              </a:ext>
            </a:extLst>
          </p:cNvPr>
          <p:cNvSpPr txBox="1"/>
          <p:nvPr/>
        </p:nvSpPr>
        <p:spPr>
          <a:xfrm>
            <a:off x="654862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方案二：纯结构学习</a:t>
            </a:r>
          </a:p>
        </p:txBody>
      </p:sp>
      <p:sp>
        <p:nvSpPr>
          <p:cNvPr id="38" name="Rounded Rectangle 8">
            <a:extLst>
              <a:ext uri="{FF2B5EF4-FFF2-40B4-BE49-F238E27FC236}">
                <a16:creationId xmlns:a16="http://schemas.microsoft.com/office/drawing/2014/main" id="{80E415AC-FE6E-0B2F-A671-F8A254DA3B36}"/>
              </a:ext>
            </a:extLst>
          </p:cNvPr>
          <p:cNvSpPr/>
          <p:nvPr/>
        </p:nvSpPr>
        <p:spPr>
          <a:xfrm>
            <a:off x="838200" y="1508760"/>
            <a:ext cx="2880360" cy="1481328"/>
          </a:xfrm>
          <a:prstGeom prst="roundRect">
            <a:avLst/>
          </a:prstGeom>
          <a:solidFill>
            <a:srgbClr val="FFFFFF"/>
          </a:solidFill>
          <a:ln w="10160">
            <a:solidFill>
              <a:srgbClr val="2C679E"/>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9" name="TextBox 9">
            <a:extLst>
              <a:ext uri="{FF2B5EF4-FFF2-40B4-BE49-F238E27FC236}">
                <a16:creationId xmlns:a16="http://schemas.microsoft.com/office/drawing/2014/main" id="{216C89DF-E4E6-5C25-99C0-FED193B656C9}"/>
              </a:ext>
            </a:extLst>
          </p:cNvPr>
          <p:cNvSpPr txBox="1"/>
          <p:nvPr/>
        </p:nvSpPr>
        <p:spPr>
          <a:xfrm>
            <a:off x="1002792" y="1673352"/>
            <a:ext cx="208483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a:solidFill>
                  <a:srgbClr val="2C679E"/>
                </a:solidFill>
                <a:latin typeface="Times New Roman" panose="02020603050405020304" pitchFamily="18" charset="0"/>
                <a:cs typeface="Times New Roman" panose="02020603050405020304" pitchFamily="18" charset="0"/>
              </a:rPr>
              <a:t>Precision</a:t>
            </a:r>
          </a:p>
        </p:txBody>
      </p:sp>
      <p:sp>
        <p:nvSpPr>
          <p:cNvPr id="40" name="TextBox 10">
            <a:extLst>
              <a:ext uri="{FF2B5EF4-FFF2-40B4-BE49-F238E27FC236}">
                <a16:creationId xmlns:a16="http://schemas.microsoft.com/office/drawing/2014/main" id="{01CFCF20-DD05-3164-E094-F3C2C2713E25}"/>
              </a:ext>
            </a:extLst>
          </p:cNvPr>
          <p:cNvSpPr txBox="1"/>
          <p:nvPr/>
        </p:nvSpPr>
        <p:spPr>
          <a:xfrm>
            <a:off x="1002792" y="2075688"/>
            <a:ext cx="2514600" cy="34919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a:solidFill>
                  <a:srgbClr val="20242A"/>
                </a:solidFill>
                <a:latin typeface="Times New Roman" panose="02020603050405020304" pitchFamily="18" charset="0"/>
                <a:cs typeface="Times New Roman" panose="02020603050405020304" pitchFamily="18" charset="0"/>
              </a:rPr>
              <a:t>TP / (TP + FP)</a:t>
            </a:r>
          </a:p>
        </p:txBody>
      </p:sp>
      <p:sp>
        <p:nvSpPr>
          <p:cNvPr id="41" name="TextBox 11">
            <a:extLst>
              <a:ext uri="{FF2B5EF4-FFF2-40B4-BE49-F238E27FC236}">
                <a16:creationId xmlns:a16="http://schemas.microsoft.com/office/drawing/2014/main" id="{3C6C8B81-EA85-01F2-5607-D53C542652D0}"/>
              </a:ext>
            </a:extLst>
          </p:cNvPr>
          <p:cNvSpPr txBox="1"/>
          <p:nvPr/>
        </p:nvSpPr>
        <p:spPr>
          <a:xfrm>
            <a:off x="1002792" y="2441448"/>
            <a:ext cx="2514600"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0" dirty="0" err="1">
                <a:solidFill>
                  <a:srgbClr val="656F7D"/>
                </a:solidFill>
                <a:latin typeface="微软雅黑" panose="020B0503020204020204" charset="-122"/>
              </a:rPr>
              <a:t>正类预测可靠性</a:t>
            </a:r>
            <a:endParaRPr sz="2000" b="0" dirty="0">
              <a:solidFill>
                <a:srgbClr val="656F7D"/>
              </a:solidFill>
              <a:latin typeface="微软雅黑" panose="020B0503020204020204" charset="-122"/>
            </a:endParaRPr>
          </a:p>
        </p:txBody>
      </p:sp>
      <p:sp>
        <p:nvSpPr>
          <p:cNvPr id="42" name="Rounded Rectangle 12">
            <a:extLst>
              <a:ext uri="{FF2B5EF4-FFF2-40B4-BE49-F238E27FC236}">
                <a16:creationId xmlns:a16="http://schemas.microsoft.com/office/drawing/2014/main" id="{0AE7FF34-F89D-4C2C-E6BB-CD80A0D17AF7}"/>
              </a:ext>
            </a:extLst>
          </p:cNvPr>
          <p:cNvSpPr/>
          <p:nvPr/>
        </p:nvSpPr>
        <p:spPr>
          <a:xfrm>
            <a:off x="4267200" y="1508760"/>
            <a:ext cx="2880360" cy="1371600"/>
          </a:xfrm>
          <a:prstGeom prst="roundRect">
            <a:avLst/>
          </a:prstGeom>
          <a:solidFill>
            <a:srgbClr val="FFFFFF"/>
          </a:solidFill>
          <a:ln w="10160">
            <a:solidFill>
              <a:srgbClr val="228B8B"/>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3" name="TextBox 13">
            <a:extLst>
              <a:ext uri="{FF2B5EF4-FFF2-40B4-BE49-F238E27FC236}">
                <a16:creationId xmlns:a16="http://schemas.microsoft.com/office/drawing/2014/main" id="{DDE16DBF-49D6-D6C6-9082-C3C384A9723C}"/>
              </a:ext>
            </a:extLst>
          </p:cNvPr>
          <p:cNvSpPr txBox="1"/>
          <p:nvPr/>
        </p:nvSpPr>
        <p:spPr>
          <a:xfrm>
            <a:off x="4431791" y="1673352"/>
            <a:ext cx="137160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a:solidFill>
                  <a:srgbClr val="228B8B"/>
                </a:solidFill>
                <a:latin typeface="Times New Roman" panose="02020603050405020304" pitchFamily="18" charset="0"/>
                <a:cs typeface="Times New Roman" panose="02020603050405020304" pitchFamily="18" charset="0"/>
              </a:rPr>
              <a:t>Recall</a:t>
            </a:r>
          </a:p>
        </p:txBody>
      </p:sp>
      <p:sp>
        <p:nvSpPr>
          <p:cNvPr id="44" name="TextBox 14">
            <a:extLst>
              <a:ext uri="{FF2B5EF4-FFF2-40B4-BE49-F238E27FC236}">
                <a16:creationId xmlns:a16="http://schemas.microsoft.com/office/drawing/2014/main" id="{4334A3D7-57CA-AE89-A1A5-DFA30592C8FE}"/>
              </a:ext>
            </a:extLst>
          </p:cNvPr>
          <p:cNvSpPr txBox="1"/>
          <p:nvPr/>
        </p:nvSpPr>
        <p:spPr>
          <a:xfrm>
            <a:off x="4431791" y="2075688"/>
            <a:ext cx="2514600" cy="34919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a:solidFill>
                  <a:srgbClr val="20242A"/>
                </a:solidFill>
                <a:latin typeface="Times New Roman" panose="02020603050405020304" pitchFamily="18" charset="0"/>
                <a:cs typeface="Times New Roman" panose="02020603050405020304" pitchFamily="18" charset="0"/>
              </a:rPr>
              <a:t>TP / (TP + FN)</a:t>
            </a:r>
          </a:p>
        </p:txBody>
      </p:sp>
      <p:sp>
        <p:nvSpPr>
          <p:cNvPr id="45" name="TextBox 15">
            <a:extLst>
              <a:ext uri="{FF2B5EF4-FFF2-40B4-BE49-F238E27FC236}">
                <a16:creationId xmlns:a16="http://schemas.microsoft.com/office/drawing/2014/main" id="{7B1B3279-D1B3-B4DB-C92B-FDE8FF7BC572}"/>
              </a:ext>
            </a:extLst>
          </p:cNvPr>
          <p:cNvSpPr txBox="1"/>
          <p:nvPr/>
        </p:nvSpPr>
        <p:spPr>
          <a:xfrm>
            <a:off x="4431791" y="2441448"/>
            <a:ext cx="2514600"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0" dirty="0" err="1">
                <a:solidFill>
                  <a:srgbClr val="656F7D"/>
                </a:solidFill>
                <a:latin typeface="微软雅黑" panose="020B0503020204020204" charset="-122"/>
              </a:rPr>
              <a:t>真实撤稿覆盖率</a:t>
            </a:r>
            <a:endParaRPr sz="2000" b="0" dirty="0">
              <a:solidFill>
                <a:srgbClr val="656F7D"/>
              </a:solidFill>
              <a:latin typeface="微软雅黑" panose="020B0503020204020204" charset="-122"/>
            </a:endParaRPr>
          </a:p>
        </p:txBody>
      </p:sp>
      <p:sp>
        <p:nvSpPr>
          <p:cNvPr id="46" name="Rounded Rectangle 16">
            <a:extLst>
              <a:ext uri="{FF2B5EF4-FFF2-40B4-BE49-F238E27FC236}">
                <a16:creationId xmlns:a16="http://schemas.microsoft.com/office/drawing/2014/main" id="{154F87FD-A4F8-1255-52EE-273611E346E8}"/>
              </a:ext>
            </a:extLst>
          </p:cNvPr>
          <p:cNvSpPr/>
          <p:nvPr/>
        </p:nvSpPr>
        <p:spPr>
          <a:xfrm>
            <a:off x="7696200" y="1508760"/>
            <a:ext cx="2880360" cy="1371600"/>
          </a:xfrm>
          <a:prstGeom prst="roundRect">
            <a:avLst/>
          </a:prstGeom>
          <a:solidFill>
            <a:srgbClr val="FFFFFF"/>
          </a:solidFill>
          <a:ln w="10160">
            <a:solidFill>
              <a:srgbClr val="B2433F"/>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7" name="TextBox 17">
            <a:extLst>
              <a:ext uri="{FF2B5EF4-FFF2-40B4-BE49-F238E27FC236}">
                <a16:creationId xmlns:a16="http://schemas.microsoft.com/office/drawing/2014/main" id="{27FA91F0-587F-D296-8C2E-6D0629317945}"/>
              </a:ext>
            </a:extLst>
          </p:cNvPr>
          <p:cNvSpPr txBox="1"/>
          <p:nvPr/>
        </p:nvSpPr>
        <p:spPr>
          <a:xfrm>
            <a:off x="7860791" y="1673352"/>
            <a:ext cx="137160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a:solidFill>
                  <a:srgbClr val="B2433F"/>
                </a:solidFill>
                <a:latin typeface="Times New Roman" panose="02020603050405020304" pitchFamily="18" charset="0"/>
                <a:cs typeface="Times New Roman" panose="02020603050405020304" pitchFamily="18" charset="0"/>
              </a:rPr>
              <a:t>F1</a:t>
            </a:r>
          </a:p>
        </p:txBody>
      </p:sp>
      <p:sp>
        <p:nvSpPr>
          <p:cNvPr id="52" name="TextBox 18">
            <a:extLst>
              <a:ext uri="{FF2B5EF4-FFF2-40B4-BE49-F238E27FC236}">
                <a16:creationId xmlns:a16="http://schemas.microsoft.com/office/drawing/2014/main" id="{BE878DFD-05A0-188B-5891-B703D93731CD}"/>
              </a:ext>
            </a:extLst>
          </p:cNvPr>
          <p:cNvSpPr txBox="1"/>
          <p:nvPr/>
        </p:nvSpPr>
        <p:spPr>
          <a:xfrm>
            <a:off x="7860791" y="2075688"/>
            <a:ext cx="2514600" cy="34919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a:solidFill>
                  <a:srgbClr val="20242A"/>
                </a:solidFill>
                <a:latin typeface="Times New Roman" panose="02020603050405020304" pitchFamily="18" charset="0"/>
                <a:cs typeface="Times New Roman" panose="02020603050405020304" pitchFamily="18" charset="0"/>
              </a:rPr>
              <a:t>2PR / (P + R)</a:t>
            </a:r>
          </a:p>
        </p:txBody>
      </p:sp>
      <p:sp>
        <p:nvSpPr>
          <p:cNvPr id="53" name="TextBox 19">
            <a:extLst>
              <a:ext uri="{FF2B5EF4-FFF2-40B4-BE49-F238E27FC236}">
                <a16:creationId xmlns:a16="http://schemas.microsoft.com/office/drawing/2014/main" id="{C1EE5091-EB56-7AA5-7CBC-4C87C03BD956}"/>
              </a:ext>
            </a:extLst>
          </p:cNvPr>
          <p:cNvSpPr txBox="1"/>
          <p:nvPr/>
        </p:nvSpPr>
        <p:spPr>
          <a:xfrm>
            <a:off x="7860791" y="2441448"/>
            <a:ext cx="2514600"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0" dirty="0" err="1">
                <a:solidFill>
                  <a:srgbClr val="656F7D"/>
                </a:solidFill>
                <a:latin typeface="微软雅黑" panose="020B0503020204020204" charset="-122"/>
              </a:rPr>
              <a:t>误报与漏报平衡</a:t>
            </a:r>
            <a:endParaRPr sz="2000" b="0" dirty="0">
              <a:solidFill>
                <a:srgbClr val="656F7D"/>
              </a:solidFill>
              <a:latin typeface="微软雅黑" panose="020B0503020204020204" charset="-122"/>
            </a:endParaRPr>
          </a:p>
        </p:txBody>
      </p:sp>
      <p:sp>
        <p:nvSpPr>
          <p:cNvPr id="58" name="Rounded Rectangle 20">
            <a:extLst>
              <a:ext uri="{FF2B5EF4-FFF2-40B4-BE49-F238E27FC236}">
                <a16:creationId xmlns:a16="http://schemas.microsoft.com/office/drawing/2014/main" id="{85574DD8-CA2E-2A1E-CB26-FAC1A281EBCB}"/>
              </a:ext>
            </a:extLst>
          </p:cNvPr>
          <p:cNvSpPr/>
          <p:nvPr/>
        </p:nvSpPr>
        <p:spPr>
          <a:xfrm>
            <a:off x="286043" y="3611879"/>
            <a:ext cx="5627077" cy="2620627"/>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9" name="TextBox 21">
            <a:extLst>
              <a:ext uri="{FF2B5EF4-FFF2-40B4-BE49-F238E27FC236}">
                <a16:creationId xmlns:a16="http://schemas.microsoft.com/office/drawing/2014/main" id="{7ECD2A37-0BE0-C48C-370B-CD66EA0D421A}"/>
              </a:ext>
            </a:extLst>
          </p:cNvPr>
          <p:cNvSpPr txBox="1"/>
          <p:nvPr/>
        </p:nvSpPr>
        <p:spPr>
          <a:xfrm>
            <a:off x="648286" y="3751942"/>
            <a:ext cx="146304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142641"/>
                </a:solidFill>
                <a:latin typeface="微软雅黑" panose="020B0503020204020204" charset="-122"/>
              </a:rPr>
              <a:t>对比模型</a:t>
            </a:r>
            <a:endParaRPr sz="2400" b="1" dirty="0">
              <a:solidFill>
                <a:srgbClr val="142641"/>
              </a:solidFill>
              <a:latin typeface="微软雅黑" panose="020B0503020204020204" charset="-122"/>
            </a:endParaRPr>
          </a:p>
        </p:txBody>
      </p:sp>
      <p:sp>
        <p:nvSpPr>
          <p:cNvPr id="60" name="TextBox 23">
            <a:extLst>
              <a:ext uri="{FF2B5EF4-FFF2-40B4-BE49-F238E27FC236}">
                <a16:creationId xmlns:a16="http://schemas.microsoft.com/office/drawing/2014/main" id="{91FFB78D-06EE-DBB7-D0EB-80D9AA4BBE07}"/>
              </a:ext>
            </a:extLst>
          </p:cNvPr>
          <p:cNvSpPr txBox="1"/>
          <p:nvPr/>
        </p:nvSpPr>
        <p:spPr>
          <a:xfrm>
            <a:off x="1337040" y="4477695"/>
            <a:ext cx="4531415"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1" dirty="0" err="1">
                <a:solidFill>
                  <a:srgbClr val="002060"/>
                </a:solidFill>
                <a:latin typeface="Times New Roman" panose="02020603050405020304" pitchFamily="18" charset="0"/>
                <a:cs typeface="Times New Roman" panose="02020603050405020304" pitchFamily="18" charset="0"/>
              </a:rPr>
              <a:t>GCN</a:t>
            </a:r>
            <a:r>
              <a:rPr sz="2000" b="0" dirty="0" err="1">
                <a:solidFill>
                  <a:srgbClr val="20242A"/>
                </a:solidFill>
                <a:latin typeface="微软雅黑" panose="020B0503020204020204" charset="-122"/>
              </a:rPr>
              <a:t>：</a:t>
            </a:r>
            <a:r>
              <a:rPr sz="2000" b="0" dirty="0" err="1">
                <a:solidFill>
                  <a:srgbClr val="20242A"/>
                </a:solidFill>
                <a:latin typeface="宋体" panose="02010600030101010101" pitchFamily="2" charset="-122"/>
                <a:ea typeface="宋体" panose="02010600030101010101" pitchFamily="2" charset="-122"/>
              </a:rPr>
              <a:t>典型整图卷积式图神经网络</a:t>
            </a:r>
            <a:endParaRPr sz="2000" b="0" dirty="0">
              <a:solidFill>
                <a:srgbClr val="20242A"/>
              </a:solidFill>
              <a:latin typeface="宋体" panose="02010600030101010101" pitchFamily="2" charset="-122"/>
              <a:ea typeface="宋体" panose="02010600030101010101" pitchFamily="2" charset="-122"/>
            </a:endParaRPr>
          </a:p>
        </p:txBody>
      </p:sp>
      <p:sp>
        <p:nvSpPr>
          <p:cNvPr id="61" name="TextBox 25">
            <a:extLst>
              <a:ext uri="{FF2B5EF4-FFF2-40B4-BE49-F238E27FC236}">
                <a16:creationId xmlns:a16="http://schemas.microsoft.com/office/drawing/2014/main" id="{65C27CD5-9E18-21AD-6AB6-3296F59789AC}"/>
              </a:ext>
            </a:extLst>
          </p:cNvPr>
          <p:cNvSpPr txBox="1"/>
          <p:nvPr/>
        </p:nvSpPr>
        <p:spPr>
          <a:xfrm>
            <a:off x="921626" y="5019400"/>
            <a:ext cx="4833166" cy="35169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1" dirty="0" err="1">
                <a:solidFill>
                  <a:srgbClr val="002060"/>
                </a:solidFill>
                <a:latin typeface="Times New Roman" panose="02020603050405020304" pitchFamily="18" charset="0"/>
                <a:cs typeface="Times New Roman" panose="02020603050405020304" pitchFamily="18" charset="0"/>
              </a:rPr>
              <a:t>XGBoost</a:t>
            </a:r>
            <a:r>
              <a:rPr sz="2000" b="0" dirty="0" err="1">
                <a:solidFill>
                  <a:srgbClr val="20242A"/>
                </a:solidFill>
                <a:latin typeface="微软雅黑" panose="020B0503020204020204" charset="-122"/>
              </a:rPr>
              <a:t>：</a:t>
            </a:r>
            <a:r>
              <a:rPr sz="2000" b="0" dirty="0" err="1">
                <a:solidFill>
                  <a:srgbClr val="20242A"/>
                </a:solidFill>
                <a:latin typeface="宋体" panose="02010600030101010101" pitchFamily="2" charset="-122"/>
                <a:ea typeface="宋体" panose="02010600030101010101" pitchFamily="2" charset="-122"/>
              </a:rPr>
              <a:t>基于结构化特征的梯度提升树</a:t>
            </a:r>
            <a:endParaRPr sz="2000" b="0" dirty="0">
              <a:solidFill>
                <a:srgbClr val="20242A"/>
              </a:solidFill>
              <a:latin typeface="宋体" panose="02010600030101010101" pitchFamily="2" charset="-122"/>
              <a:ea typeface="宋体" panose="02010600030101010101" pitchFamily="2" charset="-122"/>
            </a:endParaRPr>
          </a:p>
        </p:txBody>
      </p:sp>
      <p:sp>
        <p:nvSpPr>
          <p:cNvPr id="62" name="TextBox 27">
            <a:extLst>
              <a:ext uri="{FF2B5EF4-FFF2-40B4-BE49-F238E27FC236}">
                <a16:creationId xmlns:a16="http://schemas.microsoft.com/office/drawing/2014/main" id="{584E0BA9-4A9D-2F43-A827-0EEF07622EA1}"/>
              </a:ext>
            </a:extLst>
          </p:cNvPr>
          <p:cNvSpPr txBox="1"/>
          <p:nvPr/>
        </p:nvSpPr>
        <p:spPr>
          <a:xfrm>
            <a:off x="499110" y="5506145"/>
            <a:ext cx="5414010" cy="35169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1" dirty="0" err="1">
                <a:solidFill>
                  <a:srgbClr val="002060"/>
                </a:solidFill>
                <a:latin typeface="Times New Roman" panose="02020603050405020304" pitchFamily="18" charset="0"/>
                <a:cs typeface="Times New Roman" panose="02020603050405020304" pitchFamily="18" charset="0"/>
              </a:rPr>
              <a:t>GraphSAGE</a:t>
            </a:r>
            <a:r>
              <a:rPr sz="2000" b="0" dirty="0" err="1">
                <a:solidFill>
                  <a:srgbClr val="20242A"/>
                </a:solidFill>
                <a:latin typeface="微软雅黑" panose="020B0503020204020204" charset="-122"/>
              </a:rPr>
              <a:t>：</a:t>
            </a:r>
            <a:r>
              <a:rPr sz="2000" b="0" dirty="0" err="1">
                <a:solidFill>
                  <a:srgbClr val="20242A"/>
                </a:solidFill>
                <a:latin typeface="宋体" panose="02010600030101010101" pitchFamily="2" charset="-122"/>
                <a:ea typeface="宋体" panose="02010600030101010101" pitchFamily="2" charset="-122"/>
              </a:rPr>
              <a:t>局部邻域采样与归纳式表示学习</a:t>
            </a:r>
            <a:endParaRPr sz="2000" b="0" dirty="0">
              <a:solidFill>
                <a:srgbClr val="20242A"/>
              </a:solidFill>
              <a:latin typeface="宋体" panose="02010600030101010101" pitchFamily="2" charset="-122"/>
              <a:ea typeface="宋体" panose="02010600030101010101" pitchFamily="2" charset="-122"/>
            </a:endParaRPr>
          </a:p>
        </p:txBody>
      </p:sp>
      <p:sp>
        <p:nvSpPr>
          <p:cNvPr id="63" name="Rounded Rectangle 28">
            <a:extLst>
              <a:ext uri="{FF2B5EF4-FFF2-40B4-BE49-F238E27FC236}">
                <a16:creationId xmlns:a16="http://schemas.microsoft.com/office/drawing/2014/main" id="{A6B2C3BD-2802-59A0-DB59-21C6F41F4835}"/>
              </a:ext>
            </a:extLst>
          </p:cNvPr>
          <p:cNvSpPr/>
          <p:nvPr/>
        </p:nvSpPr>
        <p:spPr>
          <a:xfrm>
            <a:off x="6370319" y="3611880"/>
            <a:ext cx="5599009" cy="2620626"/>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64" name="TextBox 29">
            <a:extLst>
              <a:ext uri="{FF2B5EF4-FFF2-40B4-BE49-F238E27FC236}">
                <a16:creationId xmlns:a16="http://schemas.microsoft.com/office/drawing/2014/main" id="{20FB6D29-0143-7FEB-22E2-1C1762CB5336}"/>
              </a:ext>
            </a:extLst>
          </p:cNvPr>
          <p:cNvSpPr txBox="1"/>
          <p:nvPr/>
        </p:nvSpPr>
        <p:spPr>
          <a:xfrm>
            <a:off x="6548628" y="3751941"/>
            <a:ext cx="146304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142641"/>
                </a:solidFill>
                <a:latin typeface="微软雅黑" panose="020B0503020204020204" charset="-122"/>
              </a:rPr>
              <a:t>参数搜索</a:t>
            </a:r>
            <a:endParaRPr sz="2400" b="1" dirty="0">
              <a:solidFill>
                <a:srgbClr val="142641"/>
              </a:solidFill>
              <a:latin typeface="微软雅黑" panose="020B0503020204020204" charset="-122"/>
            </a:endParaRPr>
          </a:p>
        </p:txBody>
      </p:sp>
      <p:grpSp>
        <p:nvGrpSpPr>
          <p:cNvPr id="68" name="组合 67">
            <a:extLst>
              <a:ext uri="{FF2B5EF4-FFF2-40B4-BE49-F238E27FC236}">
                <a16:creationId xmlns:a16="http://schemas.microsoft.com/office/drawing/2014/main" id="{22528055-8A0F-3953-ECF8-016DEE8EDA1C}"/>
              </a:ext>
            </a:extLst>
          </p:cNvPr>
          <p:cNvGrpSpPr/>
          <p:nvPr/>
        </p:nvGrpSpPr>
        <p:grpSpPr>
          <a:xfrm>
            <a:off x="6482165" y="4470786"/>
            <a:ext cx="5375315" cy="1274513"/>
            <a:chOff x="6816685" y="4325112"/>
            <a:chExt cx="4079915" cy="1274513"/>
          </a:xfrm>
        </p:grpSpPr>
        <p:sp>
          <p:nvSpPr>
            <p:cNvPr id="65" name="TextBox 31">
              <a:extLst>
                <a:ext uri="{FF2B5EF4-FFF2-40B4-BE49-F238E27FC236}">
                  <a16:creationId xmlns:a16="http://schemas.microsoft.com/office/drawing/2014/main" id="{FBCFEA6B-722C-7B2E-4D39-305BDE07413E}"/>
                </a:ext>
              </a:extLst>
            </p:cNvPr>
            <p:cNvSpPr txBox="1"/>
            <p:nvPr/>
          </p:nvSpPr>
          <p:spPr>
            <a:xfrm>
              <a:off x="6854952" y="4325112"/>
              <a:ext cx="4041648" cy="347852"/>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a:solidFill>
                    <a:srgbClr val="20242A"/>
                  </a:solidFill>
                  <a:latin typeface="宋体" panose="02010600030101010101" pitchFamily="2" charset="-122"/>
                  <a:ea typeface="宋体" panose="02010600030101010101" pitchFamily="2" charset="-122"/>
                </a:rPr>
                <a:t>以验证集</a:t>
              </a:r>
              <a:r>
                <a:rPr sz="2000" b="0" dirty="0">
                  <a:solidFill>
                    <a:srgbClr val="20242A"/>
                  </a:solidFill>
                  <a:latin typeface="Times New Roman" panose="02020603050405020304" pitchFamily="18" charset="0"/>
                  <a:ea typeface="宋体" panose="02010600030101010101" pitchFamily="2" charset="-122"/>
                  <a:cs typeface="Times New Roman" panose="02020603050405020304" pitchFamily="18" charset="0"/>
                </a:rPr>
                <a:t>F1</a:t>
              </a:r>
              <a:r>
                <a:rPr sz="2000" b="0" dirty="0">
                  <a:solidFill>
                    <a:srgbClr val="20242A"/>
                  </a:solidFill>
                  <a:latin typeface="宋体" panose="02010600030101010101" pitchFamily="2" charset="-122"/>
                  <a:ea typeface="宋体" panose="02010600030101010101" pitchFamily="2" charset="-122"/>
                </a:rPr>
                <a:t>分数作为优化目标</a:t>
              </a:r>
            </a:p>
          </p:txBody>
        </p:sp>
        <p:sp>
          <p:nvSpPr>
            <p:cNvPr id="66" name="TextBox 33">
              <a:extLst>
                <a:ext uri="{FF2B5EF4-FFF2-40B4-BE49-F238E27FC236}">
                  <a16:creationId xmlns:a16="http://schemas.microsoft.com/office/drawing/2014/main" id="{3BE5C650-25BC-F3B1-6847-7E1361F9F9CD}"/>
                </a:ext>
              </a:extLst>
            </p:cNvPr>
            <p:cNvSpPr txBox="1"/>
            <p:nvPr/>
          </p:nvSpPr>
          <p:spPr>
            <a:xfrm>
              <a:off x="6816685" y="5265495"/>
              <a:ext cx="4041648" cy="33413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err="1">
                  <a:solidFill>
                    <a:srgbClr val="20242A"/>
                  </a:solidFill>
                  <a:latin typeface="宋体" panose="02010600030101010101" pitchFamily="2" charset="-122"/>
                  <a:ea typeface="宋体" panose="02010600030101010101" pitchFamily="2" charset="-122"/>
                </a:rPr>
                <a:t>搜索学习率、隐藏层维度、采样数与训练轮数</a:t>
              </a:r>
              <a:endParaRPr sz="2000" b="0" dirty="0">
                <a:solidFill>
                  <a:srgbClr val="20242A"/>
                </a:solidFill>
                <a:latin typeface="宋体" panose="02010600030101010101" pitchFamily="2" charset="-122"/>
                <a:ea typeface="宋体" panose="02010600030101010101" pitchFamily="2" charset="-122"/>
              </a:endParaRPr>
            </a:p>
          </p:txBody>
        </p:sp>
        <p:sp>
          <p:nvSpPr>
            <p:cNvPr id="67" name="TextBox 35">
              <a:extLst>
                <a:ext uri="{FF2B5EF4-FFF2-40B4-BE49-F238E27FC236}">
                  <a16:creationId xmlns:a16="http://schemas.microsoft.com/office/drawing/2014/main" id="{E3D29F0A-6C9F-3AE3-AD9D-1BBAF8E31FB4}"/>
                </a:ext>
              </a:extLst>
            </p:cNvPr>
            <p:cNvSpPr txBox="1"/>
            <p:nvPr/>
          </p:nvSpPr>
          <p:spPr>
            <a:xfrm>
              <a:off x="6841236" y="4814316"/>
              <a:ext cx="4041648" cy="33413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err="1">
                  <a:solidFill>
                    <a:srgbClr val="20242A"/>
                  </a:solidFill>
                  <a:latin typeface="宋体" panose="02010600030101010101" pitchFamily="2" charset="-122"/>
                  <a:ea typeface="宋体" panose="02010600030101010101" pitchFamily="2" charset="-122"/>
                </a:rPr>
                <a:t>选择最优配置用于最终训练与测试</a:t>
              </a:r>
              <a:endParaRPr sz="2000" b="0" dirty="0">
                <a:solidFill>
                  <a:srgbClr val="20242A"/>
                </a:solidFill>
                <a:latin typeface="宋体" panose="02010600030101010101" pitchFamily="2" charset="-122"/>
                <a:ea typeface="宋体" panose="02010600030101010101" pitchFamily="2" charset="-122"/>
              </a:endParaRPr>
            </a:p>
          </p:txBody>
        </p:sp>
      </p:grpSp>
    </p:spTree>
    <p:extLst>
      <p:ext uri="{BB962C8B-B14F-4D97-AF65-F5344CB8AC3E}">
        <p14:creationId xmlns:p14="http://schemas.microsoft.com/office/powerpoint/2010/main" val="3632411636"/>
      </p:ext>
    </p:extLst>
  </p:cSld>
  <p:clrMapOvr>
    <a:masterClrMapping/>
  </p:clrMapOvr>
  <mc:AlternateContent xmlns:mc="http://schemas.openxmlformats.org/markup-compatibility/2006">
    <mc:Choice xmlns:p14="http://schemas.microsoft.com/office/powerpoint/2010/main" Requires="p14">
      <p:transition p14:dur="10" advTm="24993"/>
    </mc:Choice>
    <mc:Fallback>
      <p:transition advTm="24993"/>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718CD-34D6-7919-B14B-4585645AFF9E}"/>
            </a:ext>
          </a:extLst>
        </p:cNvPr>
        <p:cNvGrpSpPr/>
        <p:nvPr/>
      </p:nvGrpSpPr>
      <p:grpSpPr>
        <a:xfrm>
          <a:off x="0" y="0"/>
          <a:ext cx="0" cy="0"/>
          <a:chOff x="0" y="0"/>
          <a:chExt cx="0" cy="0"/>
        </a:xfrm>
      </p:grpSpPr>
      <p:sp>
        <p:nvSpPr>
          <p:cNvPr id="90" name="Rounded Rectangle 20">
            <a:extLst>
              <a:ext uri="{FF2B5EF4-FFF2-40B4-BE49-F238E27FC236}">
                <a16:creationId xmlns:a16="http://schemas.microsoft.com/office/drawing/2014/main" id="{6F671A28-7C76-2125-6498-73BDA4A60641}"/>
              </a:ext>
            </a:extLst>
          </p:cNvPr>
          <p:cNvSpPr/>
          <p:nvPr/>
        </p:nvSpPr>
        <p:spPr>
          <a:xfrm>
            <a:off x="8167116" y="1467455"/>
            <a:ext cx="3291840" cy="4434840"/>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6" name="组合 5">
            <a:extLst>
              <a:ext uri="{FF2B5EF4-FFF2-40B4-BE49-F238E27FC236}">
                <a16:creationId xmlns:a16="http://schemas.microsoft.com/office/drawing/2014/main" id="{3FE63650-EDC1-7BF7-476B-75B4524725C2}"/>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244AB40C-1C89-2EFF-9804-96189A96DA0C}"/>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CE9DBC38-F865-48EF-3F04-796A39DA76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1C602189-72CB-26FB-07C0-3F5124DB2490}"/>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681116C9-BC96-A47E-AEC2-65A96D8FF019}"/>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5.2 </a:t>
            </a:r>
            <a:r>
              <a:rPr lang="zh-CN" altLang="en-US" sz="2800" b="1" dirty="0">
                <a:solidFill>
                  <a:srgbClr val="002060"/>
                </a:solidFill>
                <a:latin typeface="+mn-ea"/>
              </a:rPr>
              <a:t>实验设计</a:t>
            </a:r>
          </a:p>
        </p:txBody>
      </p:sp>
      <p:pic>
        <p:nvPicPr>
          <p:cNvPr id="11" name="图片 10" descr="中心全名">
            <a:extLst>
              <a:ext uri="{FF2B5EF4-FFF2-40B4-BE49-F238E27FC236}">
                <a16:creationId xmlns:a16="http://schemas.microsoft.com/office/drawing/2014/main" id="{892D8A2A-4327-5D8C-9F52-B2B234F44F32}"/>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59864649-E5D9-4FA5-21EF-4EDFE6F17BFA}"/>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DA19D19E-D3A8-1BA0-BC12-70708058ABD3}"/>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73" name="TextBox 30">
            <a:extLst>
              <a:ext uri="{FF2B5EF4-FFF2-40B4-BE49-F238E27FC236}">
                <a16:creationId xmlns:a16="http://schemas.microsoft.com/office/drawing/2014/main" id="{AE7404A9-981C-3C2B-702D-DA4C325A4DEF}"/>
              </a:ext>
            </a:extLst>
          </p:cNvPr>
          <p:cNvSpPr txBox="1"/>
          <p:nvPr/>
        </p:nvSpPr>
        <p:spPr>
          <a:xfrm>
            <a:off x="654862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方案二：纯结构学习</a:t>
            </a:r>
          </a:p>
        </p:txBody>
      </p:sp>
      <p:sp>
        <p:nvSpPr>
          <p:cNvPr id="38" name="Rounded Rectangle 8">
            <a:extLst>
              <a:ext uri="{FF2B5EF4-FFF2-40B4-BE49-F238E27FC236}">
                <a16:creationId xmlns:a16="http://schemas.microsoft.com/office/drawing/2014/main" id="{84DE13AF-93F5-3C32-CB4B-282E394C3866}"/>
              </a:ext>
            </a:extLst>
          </p:cNvPr>
          <p:cNvSpPr/>
          <p:nvPr/>
        </p:nvSpPr>
        <p:spPr>
          <a:xfrm>
            <a:off x="769620" y="1211579"/>
            <a:ext cx="6903720" cy="1376875"/>
          </a:xfrm>
          <a:prstGeom prst="roundRect">
            <a:avLst/>
          </a:prstGeom>
          <a:solidFill>
            <a:srgbClr val="E1ECF7"/>
          </a:solidFill>
          <a:ln w="10160">
            <a:solidFill>
              <a:srgbClr val="2C679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9" name="TextBox 9">
            <a:extLst>
              <a:ext uri="{FF2B5EF4-FFF2-40B4-BE49-F238E27FC236}">
                <a16:creationId xmlns:a16="http://schemas.microsoft.com/office/drawing/2014/main" id="{EDE61248-0508-EE95-7490-613F6D4AC94A}"/>
              </a:ext>
            </a:extLst>
          </p:cNvPr>
          <p:cNvSpPr txBox="1"/>
          <p:nvPr/>
        </p:nvSpPr>
        <p:spPr>
          <a:xfrm>
            <a:off x="879348" y="1278470"/>
            <a:ext cx="219456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1500" b="1" dirty="0">
                <a:solidFill>
                  <a:srgbClr val="142641"/>
                </a:solidFill>
                <a:latin typeface="微软雅黑" panose="020B0503020204020204" charset="-122"/>
              </a:rPr>
              <a:t>① </a:t>
            </a:r>
            <a:r>
              <a:rPr sz="2400" b="1" dirty="0" err="1">
                <a:solidFill>
                  <a:srgbClr val="142641"/>
                </a:solidFill>
                <a:latin typeface="微软雅黑" panose="020B0503020204020204" charset="-122"/>
              </a:rPr>
              <a:t>邻域均值聚合</a:t>
            </a:r>
            <a:endParaRPr sz="1500" b="1" dirty="0">
              <a:solidFill>
                <a:srgbClr val="142641"/>
              </a:solidFill>
              <a:latin typeface="微软雅黑" panose="020B0503020204020204" charset="-122"/>
            </a:endParaRPr>
          </a:p>
        </p:txBody>
      </p:sp>
      <p:sp>
        <p:nvSpPr>
          <p:cNvPr id="40" name="TextBox 10">
            <a:extLst>
              <a:ext uri="{FF2B5EF4-FFF2-40B4-BE49-F238E27FC236}">
                <a16:creationId xmlns:a16="http://schemas.microsoft.com/office/drawing/2014/main" id="{D3D6EAA0-909E-022E-5A04-7C50F6834850}"/>
              </a:ext>
            </a:extLst>
          </p:cNvPr>
          <p:cNvSpPr txBox="1"/>
          <p:nvPr/>
        </p:nvSpPr>
        <p:spPr>
          <a:xfrm>
            <a:off x="2964180" y="1321308"/>
            <a:ext cx="4389120" cy="3035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700" b="1" dirty="0">
                <a:solidFill>
                  <a:srgbClr val="20242A"/>
                </a:solidFill>
                <a:latin typeface="Times New Roman" panose="02020603050405020304" pitchFamily="18" charset="0"/>
                <a:cs typeface="Times New Roman" panose="02020603050405020304" pitchFamily="18" charset="0"/>
              </a:rPr>
              <a:t>hᴺᵥᵏ = mean({ hᵤᵏ⁻¹ : u ∈ N(v) })</a:t>
            </a:r>
          </a:p>
        </p:txBody>
      </p:sp>
      <p:sp>
        <p:nvSpPr>
          <p:cNvPr id="41" name="TextBox 11">
            <a:extLst>
              <a:ext uri="{FF2B5EF4-FFF2-40B4-BE49-F238E27FC236}">
                <a16:creationId xmlns:a16="http://schemas.microsoft.com/office/drawing/2014/main" id="{8F189225-B3D9-C4E7-6FFC-C4E41DAFE64F}"/>
              </a:ext>
            </a:extLst>
          </p:cNvPr>
          <p:cNvSpPr txBox="1"/>
          <p:nvPr/>
        </p:nvSpPr>
        <p:spPr>
          <a:xfrm>
            <a:off x="1053084" y="1844545"/>
            <a:ext cx="6462111"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pPr>
            <a:r>
              <a:rPr sz="2000" dirty="0" err="1">
                <a:solidFill>
                  <a:srgbClr val="20242A"/>
                </a:solidFill>
                <a:latin typeface="宋体" panose="02010600030101010101" pitchFamily="2" charset="-122"/>
                <a:ea typeface="宋体" panose="02010600030101010101" pitchFamily="2" charset="-122"/>
              </a:rPr>
              <a:t>将采样邻居节点的上一层表示取均值，得到目标节点当前层邻域表示</a:t>
            </a:r>
            <a:r>
              <a:rPr sz="2000" dirty="0">
                <a:solidFill>
                  <a:srgbClr val="20242A"/>
                </a:solidFill>
                <a:latin typeface="宋体" panose="02010600030101010101" pitchFamily="2" charset="-122"/>
                <a:ea typeface="宋体" panose="02010600030101010101" pitchFamily="2" charset="-122"/>
              </a:rPr>
              <a:t>。</a:t>
            </a:r>
          </a:p>
        </p:txBody>
      </p:sp>
      <p:sp>
        <p:nvSpPr>
          <p:cNvPr id="42" name="Rounded Rectangle 12">
            <a:extLst>
              <a:ext uri="{FF2B5EF4-FFF2-40B4-BE49-F238E27FC236}">
                <a16:creationId xmlns:a16="http://schemas.microsoft.com/office/drawing/2014/main" id="{CD886414-C053-F3EB-D49E-23D2035CD1C0}"/>
              </a:ext>
            </a:extLst>
          </p:cNvPr>
          <p:cNvSpPr/>
          <p:nvPr/>
        </p:nvSpPr>
        <p:spPr>
          <a:xfrm>
            <a:off x="769620" y="2857499"/>
            <a:ext cx="6903720" cy="1437401"/>
          </a:xfrm>
          <a:prstGeom prst="roundRect">
            <a:avLst/>
          </a:prstGeom>
          <a:solidFill>
            <a:srgbClr val="E0F3F0"/>
          </a:solidFill>
          <a:ln w="10160">
            <a:solidFill>
              <a:srgbClr val="228B8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3" name="TextBox 13">
            <a:extLst>
              <a:ext uri="{FF2B5EF4-FFF2-40B4-BE49-F238E27FC236}">
                <a16:creationId xmlns:a16="http://schemas.microsoft.com/office/drawing/2014/main" id="{E8688745-8468-6B62-56D8-E9F752C0E0FB}"/>
              </a:ext>
            </a:extLst>
          </p:cNvPr>
          <p:cNvSpPr txBox="1"/>
          <p:nvPr/>
        </p:nvSpPr>
        <p:spPr>
          <a:xfrm>
            <a:off x="898496" y="2928963"/>
            <a:ext cx="219456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1500" b="1" dirty="0">
                <a:solidFill>
                  <a:srgbClr val="142641"/>
                </a:solidFill>
                <a:latin typeface="微软雅黑" panose="020B0503020204020204" charset="-122"/>
              </a:rPr>
              <a:t>② </a:t>
            </a:r>
            <a:r>
              <a:rPr sz="2400" b="1" dirty="0" err="1">
                <a:solidFill>
                  <a:srgbClr val="142641"/>
                </a:solidFill>
                <a:latin typeface="微软雅黑" panose="020B0503020204020204" charset="-122"/>
              </a:rPr>
              <a:t>节点表示更新</a:t>
            </a:r>
            <a:endParaRPr sz="1500" b="1" dirty="0">
              <a:solidFill>
                <a:srgbClr val="142641"/>
              </a:solidFill>
              <a:latin typeface="微软雅黑" panose="020B0503020204020204" charset="-122"/>
            </a:endParaRPr>
          </a:p>
        </p:txBody>
      </p:sp>
      <p:sp>
        <p:nvSpPr>
          <p:cNvPr id="44" name="Rounded Rectangle 16">
            <a:extLst>
              <a:ext uri="{FF2B5EF4-FFF2-40B4-BE49-F238E27FC236}">
                <a16:creationId xmlns:a16="http://schemas.microsoft.com/office/drawing/2014/main" id="{C9FE5C45-09D5-DDEF-4659-69CF9F1E7585}"/>
              </a:ext>
            </a:extLst>
          </p:cNvPr>
          <p:cNvSpPr/>
          <p:nvPr/>
        </p:nvSpPr>
        <p:spPr>
          <a:xfrm>
            <a:off x="769620" y="4658868"/>
            <a:ext cx="6903720" cy="1630095"/>
          </a:xfrm>
          <a:prstGeom prst="roundRect">
            <a:avLst/>
          </a:prstGeom>
          <a:solidFill>
            <a:srgbClr val="F9E8E8"/>
          </a:solidFill>
          <a:ln w="10160">
            <a:solidFill>
              <a:srgbClr val="B243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45" name="TextBox 17">
            <a:extLst>
              <a:ext uri="{FF2B5EF4-FFF2-40B4-BE49-F238E27FC236}">
                <a16:creationId xmlns:a16="http://schemas.microsoft.com/office/drawing/2014/main" id="{82299AC2-0202-6214-732A-D54847778EFB}"/>
              </a:ext>
            </a:extLst>
          </p:cNvPr>
          <p:cNvSpPr txBox="1"/>
          <p:nvPr/>
        </p:nvSpPr>
        <p:spPr>
          <a:xfrm>
            <a:off x="970225" y="4818889"/>
            <a:ext cx="2606718"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1500" b="1" dirty="0">
                <a:solidFill>
                  <a:srgbClr val="142641"/>
                </a:solidFill>
                <a:latin typeface="微软雅黑" panose="020B0503020204020204" charset="-122"/>
              </a:rPr>
              <a:t>③ </a:t>
            </a:r>
            <a:r>
              <a:rPr sz="2400" b="1" dirty="0" err="1">
                <a:solidFill>
                  <a:srgbClr val="142641"/>
                </a:solidFill>
                <a:latin typeface="微软雅黑" panose="020B0503020204020204" charset="-122"/>
              </a:rPr>
              <a:t>Softmax分类</a:t>
            </a:r>
            <a:endParaRPr sz="1500" b="1" dirty="0">
              <a:solidFill>
                <a:srgbClr val="142641"/>
              </a:solidFill>
              <a:latin typeface="微软雅黑" panose="020B0503020204020204" charset="-122"/>
            </a:endParaRPr>
          </a:p>
        </p:txBody>
      </p:sp>
      <p:sp>
        <p:nvSpPr>
          <p:cNvPr id="46" name="TextBox 18">
            <a:extLst>
              <a:ext uri="{FF2B5EF4-FFF2-40B4-BE49-F238E27FC236}">
                <a16:creationId xmlns:a16="http://schemas.microsoft.com/office/drawing/2014/main" id="{A0C0C75A-6201-CEDA-E993-92DCF4D4D4D4}"/>
              </a:ext>
            </a:extLst>
          </p:cNvPr>
          <p:cNvSpPr txBox="1"/>
          <p:nvPr/>
        </p:nvSpPr>
        <p:spPr>
          <a:xfrm>
            <a:off x="3006383" y="4836088"/>
            <a:ext cx="4389120" cy="3035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700" b="1" dirty="0">
                <a:solidFill>
                  <a:srgbClr val="20242A"/>
                </a:solidFill>
                <a:latin typeface="Times New Roman" panose="02020603050405020304" pitchFamily="18" charset="0"/>
                <a:cs typeface="Times New Roman" panose="02020603050405020304" pitchFamily="18" charset="0"/>
              </a:rPr>
              <a:t>ŷᵢ = exp(zᵢ) / Σⱼ exp(zⱼ),  j=1…C</a:t>
            </a:r>
          </a:p>
        </p:txBody>
      </p:sp>
      <p:sp>
        <p:nvSpPr>
          <p:cNvPr id="47" name="TextBox 19">
            <a:extLst>
              <a:ext uri="{FF2B5EF4-FFF2-40B4-BE49-F238E27FC236}">
                <a16:creationId xmlns:a16="http://schemas.microsoft.com/office/drawing/2014/main" id="{8103147F-BD85-2612-C3B8-A133806EFBD6}"/>
              </a:ext>
            </a:extLst>
          </p:cNvPr>
          <p:cNvSpPr txBox="1"/>
          <p:nvPr/>
        </p:nvSpPr>
        <p:spPr>
          <a:xfrm>
            <a:off x="1046558" y="5473915"/>
            <a:ext cx="6263640"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pPr>
            <a:r>
              <a:rPr sz="2000" dirty="0" err="1">
                <a:solidFill>
                  <a:srgbClr val="20242A"/>
                </a:solidFill>
                <a:latin typeface="宋体" panose="02010600030101010101" pitchFamily="2" charset="-122"/>
                <a:ea typeface="宋体" panose="02010600030101010101" pitchFamily="2" charset="-122"/>
              </a:rPr>
              <a:t>将模型输出得分转化为类别概率，得到论文被预测为撤稿风险的概率</a:t>
            </a:r>
            <a:r>
              <a:rPr sz="2000" dirty="0">
                <a:solidFill>
                  <a:srgbClr val="20242A"/>
                </a:solidFill>
                <a:latin typeface="宋体" panose="02010600030101010101" pitchFamily="2" charset="-122"/>
                <a:ea typeface="宋体" panose="02010600030101010101" pitchFamily="2" charset="-122"/>
              </a:rPr>
              <a:t>。</a:t>
            </a:r>
          </a:p>
        </p:txBody>
      </p:sp>
      <p:sp>
        <p:nvSpPr>
          <p:cNvPr id="60" name="TextBox 15">
            <a:extLst>
              <a:ext uri="{FF2B5EF4-FFF2-40B4-BE49-F238E27FC236}">
                <a16:creationId xmlns:a16="http://schemas.microsoft.com/office/drawing/2014/main" id="{CF9D060D-F4AC-EFEB-3046-281AD9C56724}"/>
              </a:ext>
            </a:extLst>
          </p:cNvPr>
          <p:cNvSpPr txBox="1"/>
          <p:nvPr/>
        </p:nvSpPr>
        <p:spPr>
          <a:xfrm>
            <a:off x="1053084" y="3474137"/>
            <a:ext cx="6263640"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err="1">
                <a:solidFill>
                  <a:srgbClr val="20242A"/>
                </a:solidFill>
                <a:latin typeface="宋体" panose="02010600030101010101" pitchFamily="2" charset="-122"/>
                <a:ea typeface="宋体" panose="02010600030101010101" pitchFamily="2" charset="-122"/>
              </a:rPr>
              <a:t>拼接节点自身表示与邻域表示，并通过线性变换与非线性激活完成更新</a:t>
            </a:r>
            <a:r>
              <a:rPr sz="2000" b="0" dirty="0">
                <a:solidFill>
                  <a:srgbClr val="20242A"/>
                </a:solidFill>
                <a:latin typeface="宋体" panose="02010600030101010101" pitchFamily="2" charset="-122"/>
                <a:ea typeface="宋体" panose="02010600030101010101" pitchFamily="2" charset="-122"/>
              </a:rPr>
              <a:t>。</a:t>
            </a:r>
          </a:p>
        </p:txBody>
      </p:sp>
      <p:sp>
        <p:nvSpPr>
          <p:cNvPr id="77" name="TextBox 21">
            <a:extLst>
              <a:ext uri="{FF2B5EF4-FFF2-40B4-BE49-F238E27FC236}">
                <a16:creationId xmlns:a16="http://schemas.microsoft.com/office/drawing/2014/main" id="{FC4DC4F9-0282-CDE4-4F08-3E8B6E1F9A68}"/>
              </a:ext>
            </a:extLst>
          </p:cNvPr>
          <p:cNvSpPr txBox="1"/>
          <p:nvPr/>
        </p:nvSpPr>
        <p:spPr>
          <a:xfrm>
            <a:off x="8441436" y="1709928"/>
            <a:ext cx="2697480" cy="32004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900" b="1">
                <a:solidFill>
                  <a:srgbClr val="142641"/>
                </a:solidFill>
                <a:latin typeface="微软雅黑" panose="020B0503020204020204" charset="-122"/>
              </a:rPr>
              <a:t>表示学习逻辑</a:t>
            </a:r>
          </a:p>
        </p:txBody>
      </p:sp>
      <p:sp>
        <p:nvSpPr>
          <p:cNvPr id="78" name="Oval 22">
            <a:extLst>
              <a:ext uri="{FF2B5EF4-FFF2-40B4-BE49-F238E27FC236}">
                <a16:creationId xmlns:a16="http://schemas.microsoft.com/office/drawing/2014/main" id="{377BFA65-5763-7377-4698-5E2159798332}"/>
              </a:ext>
            </a:extLst>
          </p:cNvPr>
          <p:cNvSpPr/>
          <p:nvPr/>
        </p:nvSpPr>
        <p:spPr>
          <a:xfrm>
            <a:off x="8642604" y="2350009"/>
            <a:ext cx="658368" cy="658368"/>
          </a:xfrm>
          <a:prstGeom prst="ellipse">
            <a:avLst/>
          </a:prstGeom>
          <a:solidFill>
            <a:srgbClr val="FFFFFF"/>
          </a:solidFill>
          <a:ln w="15240">
            <a:solidFill>
              <a:srgbClr val="2C679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9" name="TextBox 23">
            <a:extLst>
              <a:ext uri="{FF2B5EF4-FFF2-40B4-BE49-F238E27FC236}">
                <a16:creationId xmlns:a16="http://schemas.microsoft.com/office/drawing/2014/main" id="{F1C6A643-35A4-6328-25AE-D3EE7470A537}"/>
              </a:ext>
            </a:extLst>
          </p:cNvPr>
          <p:cNvSpPr txBox="1"/>
          <p:nvPr/>
        </p:nvSpPr>
        <p:spPr>
          <a:xfrm>
            <a:off x="8642604" y="2532889"/>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300" b="1">
                <a:solidFill>
                  <a:srgbClr val="2C679E"/>
                </a:solidFill>
                <a:latin typeface="微软雅黑" panose="020B0503020204020204" charset="-122"/>
              </a:rPr>
              <a:t>1</a:t>
            </a:r>
          </a:p>
        </p:txBody>
      </p:sp>
      <p:sp>
        <p:nvSpPr>
          <p:cNvPr id="80" name="TextBox 24">
            <a:extLst>
              <a:ext uri="{FF2B5EF4-FFF2-40B4-BE49-F238E27FC236}">
                <a16:creationId xmlns:a16="http://schemas.microsoft.com/office/drawing/2014/main" id="{FC2AC927-388E-EE82-AE34-240B5ED29F4A}"/>
              </a:ext>
            </a:extLst>
          </p:cNvPr>
          <p:cNvSpPr txBox="1"/>
          <p:nvPr/>
        </p:nvSpPr>
        <p:spPr>
          <a:xfrm>
            <a:off x="9447276" y="2505457"/>
            <a:ext cx="1600200" cy="33413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0" dirty="0" err="1">
                <a:solidFill>
                  <a:srgbClr val="20242A"/>
                </a:solidFill>
                <a:latin typeface="宋体" panose="02010600030101010101" pitchFamily="2" charset="-122"/>
                <a:ea typeface="宋体" panose="02010600030101010101" pitchFamily="2" charset="-122"/>
              </a:rPr>
              <a:t>节点自身属性</a:t>
            </a:r>
            <a:endParaRPr sz="2000" b="0" dirty="0">
              <a:solidFill>
                <a:srgbClr val="20242A"/>
              </a:solidFill>
              <a:latin typeface="宋体" panose="02010600030101010101" pitchFamily="2" charset="-122"/>
              <a:ea typeface="宋体" panose="02010600030101010101" pitchFamily="2" charset="-122"/>
            </a:endParaRPr>
          </a:p>
        </p:txBody>
      </p:sp>
      <p:sp>
        <p:nvSpPr>
          <p:cNvPr id="81" name="Oval 26">
            <a:extLst>
              <a:ext uri="{FF2B5EF4-FFF2-40B4-BE49-F238E27FC236}">
                <a16:creationId xmlns:a16="http://schemas.microsoft.com/office/drawing/2014/main" id="{792A21E3-40FA-42AC-6CC0-E22205893899}"/>
              </a:ext>
            </a:extLst>
          </p:cNvPr>
          <p:cNvSpPr/>
          <p:nvPr/>
        </p:nvSpPr>
        <p:spPr>
          <a:xfrm>
            <a:off x="8642604" y="3063241"/>
            <a:ext cx="658368" cy="658368"/>
          </a:xfrm>
          <a:prstGeom prst="ellipse">
            <a:avLst/>
          </a:prstGeom>
          <a:solidFill>
            <a:srgbClr val="FFFFFF"/>
          </a:solidFill>
          <a:ln w="15240">
            <a:solidFill>
              <a:srgbClr val="228B8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2" name="TextBox 27">
            <a:extLst>
              <a:ext uri="{FF2B5EF4-FFF2-40B4-BE49-F238E27FC236}">
                <a16:creationId xmlns:a16="http://schemas.microsoft.com/office/drawing/2014/main" id="{9E8E5A48-4E62-01F2-517A-6007E3F87C23}"/>
              </a:ext>
            </a:extLst>
          </p:cNvPr>
          <p:cNvSpPr txBox="1"/>
          <p:nvPr/>
        </p:nvSpPr>
        <p:spPr>
          <a:xfrm>
            <a:off x="8642604" y="3246121"/>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300" b="1">
                <a:solidFill>
                  <a:srgbClr val="228B8B"/>
                </a:solidFill>
                <a:latin typeface="微软雅黑" panose="020B0503020204020204" charset="-122"/>
              </a:rPr>
              <a:t>2</a:t>
            </a:r>
          </a:p>
        </p:txBody>
      </p:sp>
      <p:sp>
        <p:nvSpPr>
          <p:cNvPr id="83" name="TextBox 28">
            <a:extLst>
              <a:ext uri="{FF2B5EF4-FFF2-40B4-BE49-F238E27FC236}">
                <a16:creationId xmlns:a16="http://schemas.microsoft.com/office/drawing/2014/main" id="{BD45DEE8-B572-D82F-E4E5-3B61149AC4C3}"/>
              </a:ext>
            </a:extLst>
          </p:cNvPr>
          <p:cNvSpPr txBox="1"/>
          <p:nvPr/>
        </p:nvSpPr>
        <p:spPr>
          <a:xfrm>
            <a:off x="9447276" y="3218689"/>
            <a:ext cx="1600200" cy="33413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dirty="0" err="1">
                <a:solidFill>
                  <a:srgbClr val="20242A"/>
                </a:solidFill>
                <a:latin typeface="宋体" panose="02010600030101010101" pitchFamily="2" charset="-122"/>
                <a:ea typeface="宋体" panose="02010600030101010101" pitchFamily="2" charset="-122"/>
              </a:rPr>
              <a:t>局部邻域结构</a:t>
            </a:r>
            <a:endParaRPr sz="2000" dirty="0">
              <a:solidFill>
                <a:srgbClr val="20242A"/>
              </a:solidFill>
              <a:latin typeface="宋体" panose="02010600030101010101" pitchFamily="2" charset="-122"/>
              <a:ea typeface="宋体" panose="02010600030101010101" pitchFamily="2" charset="-122"/>
            </a:endParaRPr>
          </a:p>
        </p:txBody>
      </p:sp>
      <p:sp>
        <p:nvSpPr>
          <p:cNvPr id="84" name="Oval 30">
            <a:extLst>
              <a:ext uri="{FF2B5EF4-FFF2-40B4-BE49-F238E27FC236}">
                <a16:creationId xmlns:a16="http://schemas.microsoft.com/office/drawing/2014/main" id="{0BEE8FCF-EA3A-85D2-8232-89198258BC4F}"/>
              </a:ext>
            </a:extLst>
          </p:cNvPr>
          <p:cNvSpPr/>
          <p:nvPr/>
        </p:nvSpPr>
        <p:spPr>
          <a:xfrm>
            <a:off x="8642604" y="3776473"/>
            <a:ext cx="658368" cy="658368"/>
          </a:xfrm>
          <a:prstGeom prst="ellipse">
            <a:avLst/>
          </a:prstGeom>
          <a:solidFill>
            <a:srgbClr val="FFFFFF"/>
          </a:solidFill>
          <a:ln w="15240">
            <a:solidFill>
              <a:srgbClr val="CFA145"/>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5" name="TextBox 31">
            <a:extLst>
              <a:ext uri="{FF2B5EF4-FFF2-40B4-BE49-F238E27FC236}">
                <a16:creationId xmlns:a16="http://schemas.microsoft.com/office/drawing/2014/main" id="{400E286E-4EFA-BADE-747D-9D163E2DB17D}"/>
              </a:ext>
            </a:extLst>
          </p:cNvPr>
          <p:cNvSpPr txBox="1"/>
          <p:nvPr/>
        </p:nvSpPr>
        <p:spPr>
          <a:xfrm>
            <a:off x="8642604" y="3959353"/>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300" b="1">
                <a:solidFill>
                  <a:srgbClr val="CFA145"/>
                </a:solidFill>
                <a:latin typeface="微软雅黑" panose="020B0503020204020204" charset="-122"/>
              </a:rPr>
              <a:t>3</a:t>
            </a:r>
          </a:p>
        </p:txBody>
      </p:sp>
      <p:sp>
        <p:nvSpPr>
          <p:cNvPr id="86" name="TextBox 32">
            <a:extLst>
              <a:ext uri="{FF2B5EF4-FFF2-40B4-BE49-F238E27FC236}">
                <a16:creationId xmlns:a16="http://schemas.microsoft.com/office/drawing/2014/main" id="{34957086-98F7-96A1-B8B8-865355F682C8}"/>
              </a:ext>
            </a:extLst>
          </p:cNvPr>
          <p:cNvSpPr txBox="1"/>
          <p:nvPr/>
        </p:nvSpPr>
        <p:spPr>
          <a:xfrm>
            <a:off x="9447276" y="3931921"/>
            <a:ext cx="1600200" cy="33413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dirty="0" err="1">
                <a:solidFill>
                  <a:srgbClr val="20242A"/>
                </a:solidFill>
                <a:latin typeface="宋体" panose="02010600030101010101" pitchFamily="2" charset="-122"/>
                <a:ea typeface="宋体" panose="02010600030101010101" pitchFamily="2" charset="-122"/>
              </a:rPr>
              <a:t>高阶传播信息</a:t>
            </a:r>
            <a:endParaRPr sz="2000" dirty="0">
              <a:solidFill>
                <a:srgbClr val="20242A"/>
              </a:solidFill>
              <a:latin typeface="宋体" panose="02010600030101010101" pitchFamily="2" charset="-122"/>
              <a:ea typeface="宋体" panose="02010600030101010101" pitchFamily="2" charset="-122"/>
            </a:endParaRPr>
          </a:p>
        </p:txBody>
      </p:sp>
      <p:sp>
        <p:nvSpPr>
          <p:cNvPr id="87" name="Oval 34">
            <a:extLst>
              <a:ext uri="{FF2B5EF4-FFF2-40B4-BE49-F238E27FC236}">
                <a16:creationId xmlns:a16="http://schemas.microsoft.com/office/drawing/2014/main" id="{3F486792-8687-E97F-C060-10AAD23E6BF3}"/>
              </a:ext>
            </a:extLst>
          </p:cNvPr>
          <p:cNvSpPr/>
          <p:nvPr/>
        </p:nvSpPr>
        <p:spPr>
          <a:xfrm>
            <a:off x="8642604" y="4489705"/>
            <a:ext cx="658368" cy="658368"/>
          </a:xfrm>
          <a:prstGeom prst="ellipse">
            <a:avLst/>
          </a:prstGeom>
          <a:solidFill>
            <a:srgbClr val="FFFFFF"/>
          </a:solidFill>
          <a:ln w="15240">
            <a:solidFill>
              <a:srgbClr val="B243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8" name="TextBox 35">
            <a:extLst>
              <a:ext uri="{FF2B5EF4-FFF2-40B4-BE49-F238E27FC236}">
                <a16:creationId xmlns:a16="http://schemas.microsoft.com/office/drawing/2014/main" id="{9A36C74A-3E0D-47C2-CF8F-13A1F7A25C59}"/>
              </a:ext>
            </a:extLst>
          </p:cNvPr>
          <p:cNvSpPr txBox="1"/>
          <p:nvPr/>
        </p:nvSpPr>
        <p:spPr>
          <a:xfrm>
            <a:off x="8642604" y="4672585"/>
            <a:ext cx="658368"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300" b="1">
                <a:solidFill>
                  <a:srgbClr val="B2433F"/>
                </a:solidFill>
                <a:latin typeface="微软雅黑" panose="020B0503020204020204" charset="-122"/>
              </a:rPr>
              <a:t>4</a:t>
            </a:r>
          </a:p>
        </p:txBody>
      </p:sp>
      <p:sp>
        <p:nvSpPr>
          <p:cNvPr id="89" name="TextBox 36">
            <a:extLst>
              <a:ext uri="{FF2B5EF4-FFF2-40B4-BE49-F238E27FC236}">
                <a16:creationId xmlns:a16="http://schemas.microsoft.com/office/drawing/2014/main" id="{7FD65D3E-F64F-68AD-6337-85EE40FE1A9A}"/>
              </a:ext>
            </a:extLst>
          </p:cNvPr>
          <p:cNvSpPr txBox="1"/>
          <p:nvPr/>
        </p:nvSpPr>
        <p:spPr>
          <a:xfrm>
            <a:off x="9447276" y="4645153"/>
            <a:ext cx="1600200" cy="33413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dirty="0" err="1">
                <a:solidFill>
                  <a:srgbClr val="20242A"/>
                </a:solidFill>
                <a:latin typeface="宋体" panose="02010600030101010101" pitchFamily="2" charset="-122"/>
                <a:ea typeface="宋体" panose="02010600030101010101" pitchFamily="2" charset="-122"/>
              </a:rPr>
              <a:t>撤稿风险概率</a:t>
            </a:r>
            <a:endParaRPr sz="2000" dirty="0">
              <a:solidFill>
                <a:srgbClr val="20242A"/>
              </a:solidFill>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310366426"/>
      </p:ext>
    </p:extLst>
  </p:cSld>
  <p:clrMapOvr>
    <a:masterClrMapping/>
  </p:clrMapOvr>
  <mc:AlternateContent xmlns:mc="http://schemas.openxmlformats.org/markup-compatibility/2006">
    <mc:Choice xmlns:p14="http://schemas.microsoft.com/office/powerpoint/2010/main" Requires="p14">
      <p:transition p14:dur="10" advTm="30437"/>
    </mc:Choice>
    <mc:Fallback>
      <p:transition advTm="30437"/>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D8A51-512F-0E63-35B4-0978F414034E}"/>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55F8982D-90A9-F97F-5659-2B70141ACCFF}"/>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254AAFD8-5183-DA20-36A8-22D19B298172}"/>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4FCCDF0B-7D53-F815-2187-33B3EE9099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6427A976-5A3A-9D50-B379-93DE1D1CA8BF}"/>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CBD2898E-8D98-F8CA-11A1-78EEF6ED360E}"/>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5.2 </a:t>
            </a:r>
            <a:r>
              <a:rPr lang="zh-CN" altLang="en-US" sz="2800" b="1" dirty="0">
                <a:solidFill>
                  <a:srgbClr val="002060"/>
                </a:solidFill>
                <a:latin typeface="+mn-ea"/>
              </a:rPr>
              <a:t>实验设计</a:t>
            </a:r>
          </a:p>
        </p:txBody>
      </p:sp>
      <p:pic>
        <p:nvPicPr>
          <p:cNvPr id="11" name="图片 10" descr="中心全名">
            <a:extLst>
              <a:ext uri="{FF2B5EF4-FFF2-40B4-BE49-F238E27FC236}">
                <a16:creationId xmlns:a16="http://schemas.microsoft.com/office/drawing/2014/main" id="{6DDEC893-CD16-080F-1DAD-19580E400DC4}"/>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10176A3D-EE01-7EE8-D520-4864CFC8BC5D}"/>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C9F4391C-F87D-E88C-1CCC-C61C0F19EDD7}"/>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73" name="TextBox 30">
            <a:extLst>
              <a:ext uri="{FF2B5EF4-FFF2-40B4-BE49-F238E27FC236}">
                <a16:creationId xmlns:a16="http://schemas.microsoft.com/office/drawing/2014/main" id="{A00C5960-280E-914F-0231-73E722D22BD3}"/>
              </a:ext>
            </a:extLst>
          </p:cNvPr>
          <p:cNvSpPr txBox="1"/>
          <p:nvPr/>
        </p:nvSpPr>
        <p:spPr>
          <a:xfrm>
            <a:off x="654862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方案二：纯结构学习</a:t>
            </a:r>
          </a:p>
        </p:txBody>
      </p:sp>
      <p:sp>
        <p:nvSpPr>
          <p:cNvPr id="2" name="Rounded Rectangle 8">
            <a:extLst>
              <a:ext uri="{FF2B5EF4-FFF2-40B4-BE49-F238E27FC236}">
                <a16:creationId xmlns:a16="http://schemas.microsoft.com/office/drawing/2014/main" id="{35ED38CE-1DED-7FAE-5182-5587325D35E1}"/>
              </a:ext>
            </a:extLst>
          </p:cNvPr>
          <p:cNvSpPr/>
          <p:nvPr/>
        </p:nvSpPr>
        <p:spPr>
          <a:xfrm>
            <a:off x="883920" y="1257299"/>
            <a:ext cx="4709160" cy="4857457"/>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 name="TextBox 9">
            <a:extLst>
              <a:ext uri="{FF2B5EF4-FFF2-40B4-BE49-F238E27FC236}">
                <a16:creationId xmlns:a16="http://schemas.microsoft.com/office/drawing/2014/main" id="{337233C4-20A9-7CE0-E6F8-829809E8284D}"/>
              </a:ext>
            </a:extLst>
          </p:cNvPr>
          <p:cNvSpPr txBox="1"/>
          <p:nvPr/>
        </p:nvSpPr>
        <p:spPr>
          <a:xfrm>
            <a:off x="1158240" y="1531619"/>
            <a:ext cx="2194560" cy="32004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1">
                <a:solidFill>
                  <a:srgbClr val="142641"/>
                </a:solidFill>
                <a:latin typeface="微软雅黑" panose="020B0503020204020204" charset="-122"/>
              </a:rPr>
              <a:t>样本分布特征</a:t>
            </a:r>
          </a:p>
        </p:txBody>
      </p:sp>
      <p:sp>
        <p:nvSpPr>
          <p:cNvPr id="7" name="Rectangle 10">
            <a:extLst>
              <a:ext uri="{FF2B5EF4-FFF2-40B4-BE49-F238E27FC236}">
                <a16:creationId xmlns:a16="http://schemas.microsoft.com/office/drawing/2014/main" id="{7193E073-9752-9C89-1E17-D2513D02245B}"/>
              </a:ext>
            </a:extLst>
          </p:cNvPr>
          <p:cNvSpPr/>
          <p:nvPr/>
        </p:nvSpPr>
        <p:spPr>
          <a:xfrm>
            <a:off x="1295400"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Rectangle 11">
            <a:extLst>
              <a:ext uri="{FF2B5EF4-FFF2-40B4-BE49-F238E27FC236}">
                <a16:creationId xmlns:a16="http://schemas.microsoft.com/office/drawing/2014/main" id="{E4F0F159-4043-AB4B-D3A8-5A75159B3DD3}"/>
              </a:ext>
            </a:extLst>
          </p:cNvPr>
          <p:cNvSpPr/>
          <p:nvPr/>
        </p:nvSpPr>
        <p:spPr>
          <a:xfrm>
            <a:off x="1441704"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 name="Rectangle 12">
            <a:extLst>
              <a:ext uri="{FF2B5EF4-FFF2-40B4-BE49-F238E27FC236}">
                <a16:creationId xmlns:a16="http://schemas.microsoft.com/office/drawing/2014/main" id="{31360EC6-109F-F25A-7DA0-9F638A156F89}"/>
              </a:ext>
            </a:extLst>
          </p:cNvPr>
          <p:cNvSpPr/>
          <p:nvPr/>
        </p:nvSpPr>
        <p:spPr>
          <a:xfrm>
            <a:off x="1588008"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2" name="Rectangle 13">
            <a:extLst>
              <a:ext uri="{FF2B5EF4-FFF2-40B4-BE49-F238E27FC236}">
                <a16:creationId xmlns:a16="http://schemas.microsoft.com/office/drawing/2014/main" id="{F7E783A5-2FD8-58AF-86BD-E900E9F9FFF0}"/>
              </a:ext>
            </a:extLst>
          </p:cNvPr>
          <p:cNvSpPr/>
          <p:nvPr/>
        </p:nvSpPr>
        <p:spPr>
          <a:xfrm>
            <a:off x="1734312"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3" name="Rectangle 14">
            <a:extLst>
              <a:ext uri="{FF2B5EF4-FFF2-40B4-BE49-F238E27FC236}">
                <a16:creationId xmlns:a16="http://schemas.microsoft.com/office/drawing/2014/main" id="{A7C72F2A-A893-82E1-0CE9-DE4AC92DE2B6}"/>
              </a:ext>
            </a:extLst>
          </p:cNvPr>
          <p:cNvSpPr/>
          <p:nvPr/>
        </p:nvSpPr>
        <p:spPr>
          <a:xfrm>
            <a:off x="1880616"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4" name="Rectangle 15">
            <a:extLst>
              <a:ext uri="{FF2B5EF4-FFF2-40B4-BE49-F238E27FC236}">
                <a16:creationId xmlns:a16="http://schemas.microsoft.com/office/drawing/2014/main" id="{503BCF35-EB5E-4323-EC75-A9879B5E2C48}"/>
              </a:ext>
            </a:extLst>
          </p:cNvPr>
          <p:cNvSpPr/>
          <p:nvPr/>
        </p:nvSpPr>
        <p:spPr>
          <a:xfrm>
            <a:off x="2026919"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5" name="Rectangle 16">
            <a:extLst>
              <a:ext uri="{FF2B5EF4-FFF2-40B4-BE49-F238E27FC236}">
                <a16:creationId xmlns:a16="http://schemas.microsoft.com/office/drawing/2014/main" id="{2090236E-5157-4E2C-BA6B-78A5095447D3}"/>
              </a:ext>
            </a:extLst>
          </p:cNvPr>
          <p:cNvSpPr/>
          <p:nvPr/>
        </p:nvSpPr>
        <p:spPr>
          <a:xfrm>
            <a:off x="2173224"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6" name="Rectangle 17">
            <a:extLst>
              <a:ext uri="{FF2B5EF4-FFF2-40B4-BE49-F238E27FC236}">
                <a16:creationId xmlns:a16="http://schemas.microsoft.com/office/drawing/2014/main" id="{E36D45C0-9753-D298-F6A9-99BA87F36713}"/>
              </a:ext>
            </a:extLst>
          </p:cNvPr>
          <p:cNvSpPr/>
          <p:nvPr/>
        </p:nvSpPr>
        <p:spPr>
          <a:xfrm>
            <a:off x="2319528"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7" name="Rectangle 18">
            <a:extLst>
              <a:ext uri="{FF2B5EF4-FFF2-40B4-BE49-F238E27FC236}">
                <a16:creationId xmlns:a16="http://schemas.microsoft.com/office/drawing/2014/main" id="{78B5173D-5FB9-A659-5491-635D87C83E4E}"/>
              </a:ext>
            </a:extLst>
          </p:cNvPr>
          <p:cNvSpPr/>
          <p:nvPr/>
        </p:nvSpPr>
        <p:spPr>
          <a:xfrm>
            <a:off x="2465832"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8" name="Rectangle 19">
            <a:extLst>
              <a:ext uri="{FF2B5EF4-FFF2-40B4-BE49-F238E27FC236}">
                <a16:creationId xmlns:a16="http://schemas.microsoft.com/office/drawing/2014/main" id="{F6CD08AE-E53D-E883-7B5B-19F7B54661D4}"/>
              </a:ext>
            </a:extLst>
          </p:cNvPr>
          <p:cNvSpPr/>
          <p:nvPr/>
        </p:nvSpPr>
        <p:spPr>
          <a:xfrm>
            <a:off x="2612136"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9" name="Rectangle 20">
            <a:extLst>
              <a:ext uri="{FF2B5EF4-FFF2-40B4-BE49-F238E27FC236}">
                <a16:creationId xmlns:a16="http://schemas.microsoft.com/office/drawing/2014/main" id="{D5DB386E-F958-9A4F-8323-28A0BF22D328}"/>
              </a:ext>
            </a:extLst>
          </p:cNvPr>
          <p:cNvSpPr/>
          <p:nvPr/>
        </p:nvSpPr>
        <p:spPr>
          <a:xfrm>
            <a:off x="2758440"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0" name="Rectangle 21">
            <a:extLst>
              <a:ext uri="{FF2B5EF4-FFF2-40B4-BE49-F238E27FC236}">
                <a16:creationId xmlns:a16="http://schemas.microsoft.com/office/drawing/2014/main" id="{D2141A6C-1B34-4E50-6BE9-3A65F0C0EB96}"/>
              </a:ext>
            </a:extLst>
          </p:cNvPr>
          <p:cNvSpPr/>
          <p:nvPr/>
        </p:nvSpPr>
        <p:spPr>
          <a:xfrm>
            <a:off x="2904744"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2" name="Rectangle 22">
            <a:extLst>
              <a:ext uri="{FF2B5EF4-FFF2-40B4-BE49-F238E27FC236}">
                <a16:creationId xmlns:a16="http://schemas.microsoft.com/office/drawing/2014/main" id="{0A996172-0FBC-43BD-D97C-DA763E6E7905}"/>
              </a:ext>
            </a:extLst>
          </p:cNvPr>
          <p:cNvSpPr/>
          <p:nvPr/>
        </p:nvSpPr>
        <p:spPr>
          <a:xfrm>
            <a:off x="3051048"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3" name="Rectangle 23">
            <a:extLst>
              <a:ext uri="{FF2B5EF4-FFF2-40B4-BE49-F238E27FC236}">
                <a16:creationId xmlns:a16="http://schemas.microsoft.com/office/drawing/2014/main" id="{0A4AD8DF-14F4-BE2B-34D5-9127902D5746}"/>
              </a:ext>
            </a:extLst>
          </p:cNvPr>
          <p:cNvSpPr/>
          <p:nvPr/>
        </p:nvSpPr>
        <p:spPr>
          <a:xfrm>
            <a:off x="3197352"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5" name="Rectangle 24">
            <a:extLst>
              <a:ext uri="{FF2B5EF4-FFF2-40B4-BE49-F238E27FC236}">
                <a16:creationId xmlns:a16="http://schemas.microsoft.com/office/drawing/2014/main" id="{4CAE9DDD-71D0-D91A-8551-A08531A885A9}"/>
              </a:ext>
            </a:extLst>
          </p:cNvPr>
          <p:cNvSpPr/>
          <p:nvPr/>
        </p:nvSpPr>
        <p:spPr>
          <a:xfrm>
            <a:off x="3343656"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6" name="Rectangle 25">
            <a:extLst>
              <a:ext uri="{FF2B5EF4-FFF2-40B4-BE49-F238E27FC236}">
                <a16:creationId xmlns:a16="http://schemas.microsoft.com/office/drawing/2014/main" id="{6EFC055E-D78A-7F7A-1178-58E6FE4B952A}"/>
              </a:ext>
            </a:extLst>
          </p:cNvPr>
          <p:cNvSpPr/>
          <p:nvPr/>
        </p:nvSpPr>
        <p:spPr>
          <a:xfrm>
            <a:off x="3489960"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7" name="Rectangle 26">
            <a:extLst>
              <a:ext uri="{FF2B5EF4-FFF2-40B4-BE49-F238E27FC236}">
                <a16:creationId xmlns:a16="http://schemas.microsoft.com/office/drawing/2014/main" id="{53952E9E-6D95-B4BD-7065-AB72F67BDAFB}"/>
              </a:ext>
            </a:extLst>
          </p:cNvPr>
          <p:cNvSpPr/>
          <p:nvPr/>
        </p:nvSpPr>
        <p:spPr>
          <a:xfrm>
            <a:off x="3636264"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8" name="Rectangle 27">
            <a:extLst>
              <a:ext uri="{FF2B5EF4-FFF2-40B4-BE49-F238E27FC236}">
                <a16:creationId xmlns:a16="http://schemas.microsoft.com/office/drawing/2014/main" id="{B042A7D7-7C9D-F80E-46FF-869B1F31F7B8}"/>
              </a:ext>
            </a:extLst>
          </p:cNvPr>
          <p:cNvSpPr/>
          <p:nvPr/>
        </p:nvSpPr>
        <p:spPr>
          <a:xfrm>
            <a:off x="3782568"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9" name="Rectangle 28">
            <a:extLst>
              <a:ext uri="{FF2B5EF4-FFF2-40B4-BE49-F238E27FC236}">
                <a16:creationId xmlns:a16="http://schemas.microsoft.com/office/drawing/2014/main" id="{C20EF100-9648-EA80-A55E-44FB0F9F8DC8}"/>
              </a:ext>
            </a:extLst>
          </p:cNvPr>
          <p:cNvSpPr/>
          <p:nvPr/>
        </p:nvSpPr>
        <p:spPr>
          <a:xfrm>
            <a:off x="3928872"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0" name="Rectangle 29">
            <a:extLst>
              <a:ext uri="{FF2B5EF4-FFF2-40B4-BE49-F238E27FC236}">
                <a16:creationId xmlns:a16="http://schemas.microsoft.com/office/drawing/2014/main" id="{9F6F1F54-BF5E-AECD-2759-51A8ED789D68}"/>
              </a:ext>
            </a:extLst>
          </p:cNvPr>
          <p:cNvSpPr/>
          <p:nvPr/>
        </p:nvSpPr>
        <p:spPr>
          <a:xfrm>
            <a:off x="4075176" y="2491740"/>
            <a:ext cx="109728" cy="347472"/>
          </a:xfrm>
          <a:prstGeom prst="rect">
            <a:avLst/>
          </a:prstGeom>
          <a:solidFill>
            <a:srgbClr val="E1ECF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1" name="Rectangle 30">
            <a:extLst>
              <a:ext uri="{FF2B5EF4-FFF2-40B4-BE49-F238E27FC236}">
                <a16:creationId xmlns:a16="http://schemas.microsoft.com/office/drawing/2014/main" id="{C4A2E402-9F6C-0393-2016-F0C7A30BB39E}"/>
              </a:ext>
            </a:extLst>
          </p:cNvPr>
          <p:cNvSpPr/>
          <p:nvPr/>
        </p:nvSpPr>
        <p:spPr>
          <a:xfrm>
            <a:off x="4450080" y="2491740"/>
            <a:ext cx="109728" cy="347472"/>
          </a:xfrm>
          <a:prstGeom prst="rect">
            <a:avLst/>
          </a:prstGeom>
          <a:solidFill>
            <a:srgbClr val="B2433F"/>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2" name="TextBox 31">
            <a:extLst>
              <a:ext uri="{FF2B5EF4-FFF2-40B4-BE49-F238E27FC236}">
                <a16:creationId xmlns:a16="http://schemas.microsoft.com/office/drawing/2014/main" id="{F2225D51-57CD-589A-A4CD-99FE7C0DBF87}"/>
              </a:ext>
            </a:extLst>
          </p:cNvPr>
          <p:cNvSpPr txBox="1"/>
          <p:nvPr/>
        </p:nvSpPr>
        <p:spPr>
          <a:xfrm>
            <a:off x="1295400" y="2994660"/>
            <a:ext cx="1920240" cy="32040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b="1" dirty="0" err="1">
                <a:solidFill>
                  <a:srgbClr val="2C679E"/>
                </a:solidFill>
                <a:latin typeface="微软雅黑" panose="020B0503020204020204" charset="-122"/>
              </a:rPr>
              <a:t>负类样本</a:t>
            </a:r>
            <a:r>
              <a:rPr b="1" dirty="0">
                <a:solidFill>
                  <a:srgbClr val="2C679E"/>
                </a:solidFill>
                <a:latin typeface="微软雅黑" panose="020B0503020204020204" charset="-122"/>
              </a:rPr>
              <a:t> ≈ </a:t>
            </a:r>
            <a:r>
              <a:rPr b="1" dirty="0">
                <a:solidFill>
                  <a:srgbClr val="2C679E"/>
                </a:solidFill>
                <a:latin typeface="Times New Roman" panose="02020603050405020304" pitchFamily="18" charset="0"/>
                <a:cs typeface="Times New Roman" panose="02020603050405020304" pitchFamily="18" charset="0"/>
              </a:rPr>
              <a:t>100</a:t>
            </a:r>
          </a:p>
        </p:txBody>
      </p:sp>
      <p:sp>
        <p:nvSpPr>
          <p:cNvPr id="33" name="TextBox 32">
            <a:extLst>
              <a:ext uri="{FF2B5EF4-FFF2-40B4-BE49-F238E27FC236}">
                <a16:creationId xmlns:a16="http://schemas.microsoft.com/office/drawing/2014/main" id="{7E328B1F-846A-62B4-EFF0-1359B30A0906}"/>
              </a:ext>
            </a:extLst>
          </p:cNvPr>
          <p:cNvSpPr txBox="1"/>
          <p:nvPr/>
        </p:nvSpPr>
        <p:spPr>
          <a:xfrm>
            <a:off x="3672840" y="2964979"/>
            <a:ext cx="1630680"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1" dirty="0" err="1">
                <a:solidFill>
                  <a:srgbClr val="B2433F"/>
                </a:solidFill>
                <a:latin typeface="微软雅黑" panose="020B0503020204020204" charset="-122"/>
              </a:rPr>
              <a:t>正类样本</a:t>
            </a:r>
            <a:r>
              <a:rPr sz="2000" b="1" dirty="0">
                <a:solidFill>
                  <a:srgbClr val="B2433F"/>
                </a:solidFill>
                <a:latin typeface="微软雅黑" panose="020B0503020204020204" charset="-122"/>
              </a:rPr>
              <a:t> ≈ </a:t>
            </a:r>
            <a:r>
              <a:rPr sz="2000" b="1" dirty="0">
                <a:solidFill>
                  <a:srgbClr val="B2433F"/>
                </a:solidFill>
                <a:latin typeface="Times New Roman" panose="02020603050405020304" pitchFamily="18" charset="0"/>
                <a:cs typeface="Times New Roman" panose="02020603050405020304" pitchFamily="18" charset="0"/>
              </a:rPr>
              <a:t>1</a:t>
            </a:r>
          </a:p>
        </p:txBody>
      </p:sp>
      <p:sp>
        <p:nvSpPr>
          <p:cNvPr id="34" name="TextBox 33">
            <a:extLst>
              <a:ext uri="{FF2B5EF4-FFF2-40B4-BE49-F238E27FC236}">
                <a16:creationId xmlns:a16="http://schemas.microsoft.com/office/drawing/2014/main" id="{F3523DB2-701A-4C17-044E-0BFDA6E5559C}"/>
              </a:ext>
            </a:extLst>
          </p:cNvPr>
          <p:cNvSpPr txBox="1"/>
          <p:nvPr/>
        </p:nvSpPr>
        <p:spPr>
          <a:xfrm>
            <a:off x="1226820" y="3773504"/>
            <a:ext cx="4023360" cy="179074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200000"/>
              </a:lnSpc>
            </a:pPr>
            <a:r>
              <a:rPr sz="2000" b="1" dirty="0" err="1">
                <a:solidFill>
                  <a:srgbClr val="002060"/>
                </a:solidFill>
                <a:latin typeface="微软雅黑" panose="020B0503020204020204" charset="-122"/>
              </a:rPr>
              <a:t>极端类别不平衡</a:t>
            </a:r>
            <a:r>
              <a:rPr sz="2000" b="0" dirty="0" err="1">
                <a:solidFill>
                  <a:srgbClr val="20242A"/>
                </a:solidFill>
                <a:latin typeface="微软雅黑" panose="020B0503020204020204" charset="-122"/>
              </a:rPr>
              <a:t>会导致模型更倾向于多数类，从而削弱撤稿论文识别能力</a:t>
            </a:r>
            <a:r>
              <a:rPr sz="2000" b="0" dirty="0">
                <a:solidFill>
                  <a:srgbClr val="20242A"/>
                </a:solidFill>
                <a:latin typeface="微软雅黑" panose="020B0503020204020204" charset="-122"/>
              </a:rPr>
              <a:t>。</a:t>
            </a:r>
          </a:p>
        </p:txBody>
      </p:sp>
      <p:sp>
        <p:nvSpPr>
          <p:cNvPr id="35" name="Rounded Rectangle 34">
            <a:extLst>
              <a:ext uri="{FF2B5EF4-FFF2-40B4-BE49-F238E27FC236}">
                <a16:creationId xmlns:a16="http://schemas.microsoft.com/office/drawing/2014/main" id="{3A5142ED-67A1-7C36-524F-B03A8943E64E}"/>
              </a:ext>
            </a:extLst>
          </p:cNvPr>
          <p:cNvSpPr/>
          <p:nvPr/>
        </p:nvSpPr>
        <p:spPr>
          <a:xfrm>
            <a:off x="6050280" y="1257299"/>
            <a:ext cx="5257800" cy="4839537"/>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6" name="TextBox 35">
            <a:extLst>
              <a:ext uri="{FF2B5EF4-FFF2-40B4-BE49-F238E27FC236}">
                <a16:creationId xmlns:a16="http://schemas.microsoft.com/office/drawing/2014/main" id="{FB113978-E554-3874-31FF-039DEF842B44}"/>
              </a:ext>
            </a:extLst>
          </p:cNvPr>
          <p:cNvSpPr txBox="1"/>
          <p:nvPr/>
        </p:nvSpPr>
        <p:spPr>
          <a:xfrm>
            <a:off x="6324600" y="1531619"/>
            <a:ext cx="2194560" cy="32004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000" b="1">
                <a:solidFill>
                  <a:srgbClr val="142641"/>
                </a:solidFill>
                <a:latin typeface="微软雅黑" panose="020B0503020204020204" charset="-122"/>
              </a:rPr>
              <a:t>类别权重机制</a:t>
            </a:r>
          </a:p>
        </p:txBody>
      </p:sp>
      <p:sp>
        <p:nvSpPr>
          <p:cNvPr id="37" name="TextBox 36">
            <a:extLst>
              <a:ext uri="{FF2B5EF4-FFF2-40B4-BE49-F238E27FC236}">
                <a16:creationId xmlns:a16="http://schemas.microsoft.com/office/drawing/2014/main" id="{B558222B-3EEB-8A8E-4417-5D6E302C1F6F}"/>
              </a:ext>
            </a:extLst>
          </p:cNvPr>
          <p:cNvSpPr txBox="1"/>
          <p:nvPr/>
        </p:nvSpPr>
        <p:spPr>
          <a:xfrm>
            <a:off x="6598920" y="2308860"/>
            <a:ext cx="4251960" cy="41466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400" b="1" dirty="0">
                <a:solidFill>
                  <a:srgbClr val="B2433F"/>
                </a:solidFill>
                <a:latin typeface="Times New Roman" panose="02020603050405020304" pitchFamily="18" charset="0"/>
                <a:cs typeface="Times New Roman" panose="02020603050405020304" pitchFamily="18" charset="0"/>
              </a:rPr>
              <a:t>α_pos = (</a:t>
            </a:r>
            <a:r>
              <a:rPr sz="2400" b="1" dirty="0" err="1">
                <a:solidFill>
                  <a:srgbClr val="B2433F"/>
                </a:solidFill>
                <a:latin typeface="Times New Roman" panose="02020603050405020304" pitchFamily="18" charset="0"/>
                <a:cs typeface="Times New Roman" panose="02020603050405020304" pitchFamily="18" charset="0"/>
              </a:rPr>
              <a:t>N_neg</a:t>
            </a:r>
            <a:r>
              <a:rPr sz="2400" b="1" dirty="0">
                <a:solidFill>
                  <a:srgbClr val="B2433F"/>
                </a:solidFill>
                <a:latin typeface="Times New Roman" panose="02020603050405020304" pitchFamily="18" charset="0"/>
                <a:cs typeface="Times New Roman" panose="02020603050405020304" pitchFamily="18" charset="0"/>
              </a:rPr>
              <a:t> / </a:t>
            </a:r>
            <a:r>
              <a:rPr sz="2400" b="1" dirty="0" err="1">
                <a:solidFill>
                  <a:srgbClr val="B2433F"/>
                </a:solidFill>
                <a:latin typeface="Times New Roman" panose="02020603050405020304" pitchFamily="18" charset="0"/>
                <a:cs typeface="Times New Roman" panose="02020603050405020304" pitchFamily="18" charset="0"/>
              </a:rPr>
              <a:t>N_pos</a:t>
            </a:r>
            <a:r>
              <a:rPr sz="2400" b="1" dirty="0">
                <a:solidFill>
                  <a:srgbClr val="B2433F"/>
                </a:solidFill>
                <a:latin typeface="Times New Roman" panose="02020603050405020304" pitchFamily="18" charset="0"/>
                <a:cs typeface="Times New Roman" panose="02020603050405020304" pitchFamily="18" charset="0"/>
              </a:rPr>
              <a:t>) × λ</a:t>
            </a:r>
          </a:p>
        </p:txBody>
      </p:sp>
      <p:sp>
        <p:nvSpPr>
          <p:cNvPr id="51" name="TextBox 44">
            <a:extLst>
              <a:ext uri="{FF2B5EF4-FFF2-40B4-BE49-F238E27FC236}">
                <a16:creationId xmlns:a16="http://schemas.microsoft.com/office/drawing/2014/main" id="{5F4D3FE3-30EC-8CFC-64BE-3A778BCC8F6F}"/>
              </a:ext>
            </a:extLst>
          </p:cNvPr>
          <p:cNvSpPr txBox="1"/>
          <p:nvPr/>
        </p:nvSpPr>
        <p:spPr>
          <a:xfrm>
            <a:off x="7559040" y="4873752"/>
            <a:ext cx="2240279"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dirty="0" err="1">
                <a:solidFill>
                  <a:srgbClr val="FFFFFF"/>
                </a:solidFill>
                <a:latin typeface="微软雅黑" panose="020B0503020204020204" charset="-122"/>
              </a:rPr>
              <a:t>重点关注：Recall</a:t>
            </a:r>
            <a:r>
              <a:rPr sz="1100" b="1" dirty="0">
                <a:solidFill>
                  <a:srgbClr val="FFFFFF"/>
                </a:solidFill>
                <a:latin typeface="微软雅黑" panose="020B0503020204020204" charset="-122"/>
              </a:rPr>
              <a:t> 与 F1</a:t>
            </a:r>
          </a:p>
        </p:txBody>
      </p:sp>
      <p:grpSp>
        <p:nvGrpSpPr>
          <p:cNvPr id="54" name="组合 53">
            <a:extLst>
              <a:ext uri="{FF2B5EF4-FFF2-40B4-BE49-F238E27FC236}">
                <a16:creationId xmlns:a16="http://schemas.microsoft.com/office/drawing/2014/main" id="{CD924EF7-CC5D-E082-1242-73F81D1FA747}"/>
              </a:ext>
            </a:extLst>
          </p:cNvPr>
          <p:cNvGrpSpPr/>
          <p:nvPr/>
        </p:nvGrpSpPr>
        <p:grpSpPr>
          <a:xfrm>
            <a:off x="6728863" y="5408676"/>
            <a:ext cx="3992074" cy="342900"/>
            <a:chOff x="11592" y="8136"/>
            <a:chExt cx="3672" cy="540"/>
          </a:xfrm>
        </p:grpSpPr>
        <p:sp>
          <p:nvSpPr>
            <p:cNvPr id="55" name="Rounded Rectangle 43">
              <a:extLst>
                <a:ext uri="{FF2B5EF4-FFF2-40B4-BE49-F238E27FC236}">
                  <a16:creationId xmlns:a16="http://schemas.microsoft.com/office/drawing/2014/main" id="{251BB1E2-7E6A-46CF-1DD0-BF063BFA0DBA}"/>
                </a:ext>
              </a:extLst>
            </p:cNvPr>
            <p:cNvSpPr/>
            <p:nvPr/>
          </p:nvSpPr>
          <p:spPr>
            <a:xfrm>
              <a:off x="11592" y="8136"/>
              <a:ext cx="3672" cy="490"/>
            </a:xfrm>
            <a:prstGeom prst="roundRect">
              <a:avLst/>
            </a:prstGeom>
            <a:solidFill>
              <a:srgbClr val="B2433F"/>
            </a:solidFill>
            <a:ln w="10160">
              <a:solidFill>
                <a:srgbClr val="B243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7" name="TextBox 44">
              <a:extLst>
                <a:ext uri="{FF2B5EF4-FFF2-40B4-BE49-F238E27FC236}">
                  <a16:creationId xmlns:a16="http://schemas.microsoft.com/office/drawing/2014/main" id="{A4EF38B1-B664-7396-1ACD-15B0501049C3}"/>
                </a:ext>
              </a:extLst>
            </p:cNvPr>
            <p:cNvSpPr txBox="1"/>
            <p:nvPr/>
          </p:nvSpPr>
          <p:spPr>
            <a:xfrm>
              <a:off x="11736" y="8171"/>
              <a:ext cx="3528" cy="50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b="1" dirty="0" err="1">
                  <a:solidFill>
                    <a:srgbClr val="FFFFFF"/>
                  </a:solidFill>
                  <a:latin typeface="微软雅黑" panose="020B0503020204020204" charset="-122"/>
                </a:rPr>
                <a:t>重点关注：</a:t>
              </a:r>
              <a:r>
                <a:rPr b="1" dirty="0" err="1">
                  <a:solidFill>
                    <a:srgbClr val="FFFFFF"/>
                  </a:solidFill>
                  <a:latin typeface="Times New Roman" panose="02020603050405020304" pitchFamily="18" charset="0"/>
                  <a:cs typeface="Times New Roman" panose="02020603050405020304" pitchFamily="18" charset="0"/>
                </a:rPr>
                <a:t>Recall</a:t>
              </a:r>
              <a:r>
                <a:rPr b="1" dirty="0">
                  <a:solidFill>
                    <a:srgbClr val="FFFFFF"/>
                  </a:solidFill>
                  <a:latin typeface="Times New Roman" panose="02020603050405020304" pitchFamily="18" charset="0"/>
                  <a:cs typeface="Times New Roman" panose="02020603050405020304" pitchFamily="18" charset="0"/>
                </a:rPr>
                <a:t> </a:t>
              </a:r>
              <a:r>
                <a:rPr b="1" dirty="0">
                  <a:solidFill>
                    <a:srgbClr val="FFFFFF"/>
                  </a:solidFill>
                  <a:latin typeface="微软雅黑" panose="020B0503020204020204" charset="-122"/>
                </a:rPr>
                <a:t>与 </a:t>
              </a:r>
              <a:r>
                <a:rPr b="1" dirty="0">
                  <a:solidFill>
                    <a:srgbClr val="FFFFFF"/>
                  </a:solidFill>
                  <a:latin typeface="Times New Roman" panose="02020603050405020304" pitchFamily="18" charset="0"/>
                  <a:cs typeface="Times New Roman" panose="02020603050405020304" pitchFamily="18" charset="0"/>
                </a:rPr>
                <a:t>F1</a:t>
              </a:r>
            </a:p>
          </p:txBody>
        </p:sp>
      </p:grpSp>
      <p:sp>
        <p:nvSpPr>
          <p:cNvPr id="39" name="TextBox 33">
            <a:extLst>
              <a:ext uri="{FF2B5EF4-FFF2-40B4-BE49-F238E27FC236}">
                <a16:creationId xmlns:a16="http://schemas.microsoft.com/office/drawing/2014/main" id="{2D2C097B-7BC9-3566-06CA-2412126FA0DB}"/>
              </a:ext>
            </a:extLst>
          </p:cNvPr>
          <p:cNvSpPr txBox="1"/>
          <p:nvPr/>
        </p:nvSpPr>
        <p:spPr>
          <a:xfrm>
            <a:off x="6669785" y="3250062"/>
            <a:ext cx="4183381" cy="179074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200000"/>
              </a:lnSpc>
            </a:pPr>
            <a:r>
              <a:rPr lang="zh-CN" altLang="en-US" sz="2000" dirty="0">
                <a:latin typeface="微软雅黑" panose="020B0503020204020204" charset="-122"/>
              </a:rPr>
              <a:t>提高正类样本在损失函数中的贡献，</a:t>
            </a:r>
            <a:r>
              <a:rPr lang="zh-CN" altLang="en-US" sz="2000" b="1" dirty="0">
                <a:solidFill>
                  <a:srgbClr val="002060"/>
                </a:solidFill>
                <a:latin typeface="微软雅黑" panose="020B0503020204020204" charset="-122"/>
              </a:rPr>
              <a:t>缓解多数类主导导致的训练偏差，</a:t>
            </a:r>
            <a:r>
              <a:rPr lang="zh-CN" altLang="en-US" sz="2000" dirty="0">
                <a:latin typeface="微软雅黑" panose="020B0503020204020204" charset="-122"/>
              </a:rPr>
              <a:t>在召回率与精确率之间寻求更稳健平衡</a:t>
            </a:r>
            <a:endParaRPr sz="2000" dirty="0">
              <a:latin typeface="微软雅黑" panose="020B0503020204020204" charset="-122"/>
            </a:endParaRPr>
          </a:p>
        </p:txBody>
      </p:sp>
    </p:spTree>
    <p:extLst>
      <p:ext uri="{BB962C8B-B14F-4D97-AF65-F5344CB8AC3E}">
        <p14:creationId xmlns:p14="http://schemas.microsoft.com/office/powerpoint/2010/main" val="465681772"/>
      </p:ext>
    </p:extLst>
  </p:cSld>
  <p:clrMapOvr>
    <a:masterClrMapping/>
  </p:clrMapOvr>
  <mc:AlternateContent xmlns:mc="http://schemas.openxmlformats.org/markup-compatibility/2006">
    <mc:Choice xmlns:p14="http://schemas.microsoft.com/office/powerpoint/2010/main" Requires="p14">
      <p:transition p14:dur="10" advTm="38333"/>
    </mc:Choice>
    <mc:Fallback>
      <p:transition advTm="38333"/>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45EB6-DE05-0945-B38A-FFD429DD6F36}"/>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15298F01-03DE-C2F2-B5AA-97FD4EA68E1C}"/>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4FB1B8FE-D1A3-BE9E-1FE3-5CCD701595EA}"/>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A74D3A1E-304B-DC90-D859-FC10E4303F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B0A6D3DF-B67D-1608-1778-C0E4F27118BD}"/>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551C0906-4C6C-5E7A-48E1-DFBC4328F094}"/>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5.3 </a:t>
            </a:r>
            <a:r>
              <a:rPr lang="zh-CN" altLang="en-US" sz="2800" b="1" dirty="0">
                <a:solidFill>
                  <a:srgbClr val="002060"/>
                </a:solidFill>
                <a:latin typeface="+mn-ea"/>
              </a:rPr>
              <a:t>实验结果与分析</a:t>
            </a:r>
          </a:p>
        </p:txBody>
      </p:sp>
      <p:pic>
        <p:nvPicPr>
          <p:cNvPr id="11" name="图片 10" descr="中心全名">
            <a:extLst>
              <a:ext uri="{FF2B5EF4-FFF2-40B4-BE49-F238E27FC236}">
                <a16:creationId xmlns:a16="http://schemas.microsoft.com/office/drawing/2014/main" id="{31F80477-CEB0-F4DF-7136-AB415BBE4205}"/>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BF2D05AF-1D6D-6837-838A-74E3B91CC13D}"/>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878599F9-15BE-C7C6-C9EE-FEB48A866BC3}"/>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73" name="TextBox 30">
            <a:extLst>
              <a:ext uri="{FF2B5EF4-FFF2-40B4-BE49-F238E27FC236}">
                <a16:creationId xmlns:a16="http://schemas.microsoft.com/office/drawing/2014/main" id="{C2F6558E-F612-C7CC-7601-9A96FF788A54}"/>
              </a:ext>
            </a:extLst>
          </p:cNvPr>
          <p:cNvSpPr txBox="1"/>
          <p:nvPr/>
        </p:nvSpPr>
        <p:spPr>
          <a:xfrm>
            <a:off x="654862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dirty="0" err="1">
                <a:solidFill>
                  <a:srgbClr val="FFFFFF"/>
                </a:solidFill>
                <a:latin typeface="微软雅黑" panose="020B0503020204020204" charset="-122"/>
              </a:rPr>
              <a:t>方案二：纯结构学习</a:t>
            </a:r>
            <a:endParaRPr sz="1400" b="1" dirty="0">
              <a:solidFill>
                <a:srgbClr val="FFFFFF"/>
              </a:solidFill>
              <a:latin typeface="微软雅黑" panose="020B0503020204020204" charset="-122"/>
            </a:endParaRPr>
          </a:p>
        </p:txBody>
      </p:sp>
      <p:sp>
        <p:nvSpPr>
          <p:cNvPr id="2" name="Rounded Rectangle 8">
            <a:extLst>
              <a:ext uri="{FF2B5EF4-FFF2-40B4-BE49-F238E27FC236}">
                <a16:creationId xmlns:a16="http://schemas.microsoft.com/office/drawing/2014/main" id="{C03FD13A-4F72-1C3A-2A7E-E67769C4BE81}"/>
              </a:ext>
            </a:extLst>
          </p:cNvPr>
          <p:cNvSpPr/>
          <p:nvPr/>
        </p:nvSpPr>
        <p:spPr>
          <a:xfrm>
            <a:off x="906780" y="1257300"/>
            <a:ext cx="4892040" cy="3437458"/>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 name="TextBox 9">
            <a:extLst>
              <a:ext uri="{FF2B5EF4-FFF2-40B4-BE49-F238E27FC236}">
                <a16:creationId xmlns:a16="http://schemas.microsoft.com/office/drawing/2014/main" id="{22199105-E625-177E-01FB-DA630A233579}"/>
              </a:ext>
            </a:extLst>
          </p:cNvPr>
          <p:cNvSpPr txBox="1"/>
          <p:nvPr/>
        </p:nvSpPr>
        <p:spPr>
          <a:xfrm>
            <a:off x="1181100" y="1531620"/>
            <a:ext cx="279065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142641"/>
                </a:solidFill>
                <a:latin typeface="微软雅黑" panose="020B0503020204020204" charset="-122"/>
              </a:rPr>
              <a:t>信息来源的互补性</a:t>
            </a:r>
            <a:endParaRPr sz="2400" b="1" dirty="0">
              <a:solidFill>
                <a:srgbClr val="142641"/>
              </a:solidFill>
              <a:latin typeface="微软雅黑" panose="020B0503020204020204" charset="-122"/>
            </a:endParaRPr>
          </a:p>
        </p:txBody>
      </p:sp>
      <p:sp>
        <p:nvSpPr>
          <p:cNvPr id="7" name="Oval 10">
            <a:extLst>
              <a:ext uri="{FF2B5EF4-FFF2-40B4-BE49-F238E27FC236}">
                <a16:creationId xmlns:a16="http://schemas.microsoft.com/office/drawing/2014/main" id="{93150477-E5AD-0426-211A-577A9B3E77D3}"/>
              </a:ext>
            </a:extLst>
          </p:cNvPr>
          <p:cNvSpPr/>
          <p:nvPr/>
        </p:nvSpPr>
        <p:spPr>
          <a:xfrm>
            <a:off x="1729740" y="2491740"/>
            <a:ext cx="2011680" cy="2011680"/>
          </a:xfrm>
          <a:prstGeom prst="ellipse">
            <a:avLst/>
          </a:prstGeom>
          <a:solidFill>
            <a:srgbClr val="E1ECF7"/>
          </a:solidFill>
          <a:ln>
            <a:solidFill>
              <a:srgbClr val="2C679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Oval 11">
            <a:extLst>
              <a:ext uri="{FF2B5EF4-FFF2-40B4-BE49-F238E27FC236}">
                <a16:creationId xmlns:a16="http://schemas.microsoft.com/office/drawing/2014/main" id="{D5385834-67F2-63DF-296B-D00090589BC3}"/>
              </a:ext>
            </a:extLst>
          </p:cNvPr>
          <p:cNvSpPr/>
          <p:nvPr/>
        </p:nvSpPr>
        <p:spPr>
          <a:xfrm>
            <a:off x="2918460" y="2491740"/>
            <a:ext cx="2011680" cy="2011680"/>
          </a:xfrm>
          <a:prstGeom prst="ellipse">
            <a:avLst/>
          </a:prstGeom>
          <a:solidFill>
            <a:srgbClr val="E0F3F0"/>
          </a:solidFill>
          <a:ln>
            <a:solidFill>
              <a:srgbClr val="228B8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 name="TextBox 13">
            <a:extLst>
              <a:ext uri="{FF2B5EF4-FFF2-40B4-BE49-F238E27FC236}">
                <a16:creationId xmlns:a16="http://schemas.microsoft.com/office/drawing/2014/main" id="{3D41904D-4A6F-6377-DFDB-4E9E836C5FAE}"/>
              </a:ext>
            </a:extLst>
          </p:cNvPr>
          <p:cNvSpPr txBox="1"/>
          <p:nvPr/>
        </p:nvSpPr>
        <p:spPr>
          <a:xfrm>
            <a:off x="3236793" y="3162551"/>
            <a:ext cx="1375013"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err="1">
                <a:solidFill>
                  <a:srgbClr val="228B8B"/>
                </a:solidFill>
                <a:latin typeface="微软雅黑" panose="020B0503020204020204" charset="-122"/>
              </a:rPr>
              <a:t>引文网络</a:t>
            </a:r>
            <a:endParaRPr sz="2000" b="1" dirty="0">
              <a:solidFill>
                <a:srgbClr val="228B8B"/>
              </a:solidFill>
              <a:latin typeface="微软雅黑" panose="020B0503020204020204" charset="-122"/>
            </a:endParaRPr>
          </a:p>
          <a:p>
            <a:pPr algn="ctr">
              <a:lnSpc>
                <a:spcPct val="110000"/>
              </a:lnSpc>
            </a:pPr>
            <a:r>
              <a:rPr sz="2000" b="1" dirty="0" err="1">
                <a:solidFill>
                  <a:srgbClr val="228B8B"/>
                </a:solidFill>
                <a:latin typeface="微软雅黑" panose="020B0503020204020204" charset="-122"/>
              </a:rPr>
              <a:t>结构信息</a:t>
            </a:r>
            <a:endParaRPr sz="2000" b="1" dirty="0">
              <a:solidFill>
                <a:srgbClr val="228B8B"/>
              </a:solidFill>
              <a:latin typeface="微软雅黑" panose="020B0503020204020204" charset="-122"/>
            </a:endParaRPr>
          </a:p>
        </p:txBody>
      </p:sp>
      <p:sp>
        <p:nvSpPr>
          <p:cNvPr id="12" name="TextBox 14">
            <a:extLst>
              <a:ext uri="{FF2B5EF4-FFF2-40B4-BE49-F238E27FC236}">
                <a16:creationId xmlns:a16="http://schemas.microsoft.com/office/drawing/2014/main" id="{AD939330-8984-2BF1-3B8B-0AB8701066D6}"/>
              </a:ext>
            </a:extLst>
          </p:cNvPr>
          <p:cNvSpPr txBox="1"/>
          <p:nvPr/>
        </p:nvSpPr>
        <p:spPr>
          <a:xfrm>
            <a:off x="1749187" y="3162551"/>
            <a:ext cx="1234440"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lang="zh-CN" altLang="en-US" sz="2000" b="1" dirty="0">
                <a:solidFill>
                  <a:srgbClr val="142641"/>
                </a:solidFill>
                <a:latin typeface="微软雅黑" panose="020B0503020204020204" charset="-122"/>
              </a:rPr>
              <a:t>文献计量</a:t>
            </a:r>
            <a:endParaRPr lang="en-US" altLang="zh-CN" sz="2000" b="1" dirty="0">
              <a:solidFill>
                <a:srgbClr val="142641"/>
              </a:solidFill>
              <a:latin typeface="微软雅黑" panose="020B0503020204020204" charset="-122"/>
            </a:endParaRPr>
          </a:p>
          <a:p>
            <a:pPr algn="ctr">
              <a:lnSpc>
                <a:spcPct val="110000"/>
              </a:lnSpc>
            </a:pPr>
            <a:r>
              <a:rPr lang="zh-CN" altLang="en-US" sz="2000" b="1" dirty="0">
                <a:solidFill>
                  <a:srgbClr val="142641"/>
                </a:solidFill>
                <a:latin typeface="微软雅黑" panose="020B0503020204020204" charset="-122"/>
              </a:rPr>
              <a:t>属性特征</a:t>
            </a:r>
            <a:endParaRPr sz="2000" b="1" dirty="0">
              <a:solidFill>
                <a:srgbClr val="142641"/>
              </a:solidFill>
              <a:latin typeface="微软雅黑" panose="020B0503020204020204" charset="-122"/>
            </a:endParaRPr>
          </a:p>
        </p:txBody>
      </p:sp>
      <p:sp>
        <p:nvSpPr>
          <p:cNvPr id="14" name="Rounded Rectangle 16">
            <a:extLst>
              <a:ext uri="{FF2B5EF4-FFF2-40B4-BE49-F238E27FC236}">
                <a16:creationId xmlns:a16="http://schemas.microsoft.com/office/drawing/2014/main" id="{12180890-5E25-956A-575D-1A3CA31DC345}"/>
              </a:ext>
            </a:extLst>
          </p:cNvPr>
          <p:cNvSpPr/>
          <p:nvPr/>
        </p:nvSpPr>
        <p:spPr>
          <a:xfrm>
            <a:off x="6247295" y="1278765"/>
            <a:ext cx="5513296" cy="2271598"/>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5" name="TextBox 17">
            <a:extLst>
              <a:ext uri="{FF2B5EF4-FFF2-40B4-BE49-F238E27FC236}">
                <a16:creationId xmlns:a16="http://schemas.microsoft.com/office/drawing/2014/main" id="{E66CE358-EFF3-6C27-066F-AF51B940FECD}"/>
              </a:ext>
            </a:extLst>
          </p:cNvPr>
          <p:cNvSpPr txBox="1"/>
          <p:nvPr/>
        </p:nvSpPr>
        <p:spPr>
          <a:xfrm>
            <a:off x="6393182" y="875080"/>
            <a:ext cx="2898919"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142641"/>
                </a:solidFill>
                <a:latin typeface="微软雅黑" panose="020B0503020204020204" charset="-122"/>
              </a:rPr>
              <a:t>评价指标</a:t>
            </a:r>
            <a:endParaRPr sz="2400" b="1" dirty="0">
              <a:solidFill>
                <a:srgbClr val="142641"/>
              </a:solidFill>
              <a:latin typeface="微软雅黑" panose="020B0503020204020204" charset="-122"/>
            </a:endParaRPr>
          </a:p>
        </p:txBody>
      </p:sp>
      <p:cxnSp>
        <p:nvCxnSpPr>
          <p:cNvPr id="16" name="Connector 18">
            <a:extLst>
              <a:ext uri="{FF2B5EF4-FFF2-40B4-BE49-F238E27FC236}">
                <a16:creationId xmlns:a16="http://schemas.microsoft.com/office/drawing/2014/main" id="{D8101B97-9AE5-89CC-72ED-C46910B4112E}"/>
              </a:ext>
            </a:extLst>
          </p:cNvPr>
          <p:cNvCxnSpPr>
            <a:cxnSpLocks/>
          </p:cNvCxnSpPr>
          <p:nvPr/>
        </p:nvCxnSpPr>
        <p:spPr>
          <a:xfrm flipV="1">
            <a:off x="7188029" y="2088697"/>
            <a:ext cx="3095478" cy="920429"/>
          </a:xfrm>
          <a:prstGeom prst="line">
            <a:avLst/>
          </a:prstGeom>
          <a:ln w="38100">
            <a:solidFill>
              <a:srgbClr val="CFA145"/>
            </a:solidFill>
          </a:ln>
        </p:spPr>
        <p:style>
          <a:lnRef idx="2">
            <a:schemeClr val="accent1"/>
          </a:lnRef>
          <a:fillRef idx="0">
            <a:schemeClr val="accent1"/>
          </a:fillRef>
          <a:effectRef idx="1">
            <a:schemeClr val="accent1"/>
          </a:effectRef>
          <a:fontRef idx="minor">
            <a:schemeClr val="tx1"/>
          </a:fontRef>
        </p:style>
      </p:cxnSp>
      <p:sp>
        <p:nvSpPr>
          <p:cNvPr id="17" name="Isosceles Triangle 19">
            <a:extLst>
              <a:ext uri="{FF2B5EF4-FFF2-40B4-BE49-F238E27FC236}">
                <a16:creationId xmlns:a16="http://schemas.microsoft.com/office/drawing/2014/main" id="{F5FF65EE-C6E8-F272-19FE-2AB9FA292362}"/>
              </a:ext>
            </a:extLst>
          </p:cNvPr>
          <p:cNvSpPr/>
          <p:nvPr/>
        </p:nvSpPr>
        <p:spPr>
          <a:xfrm>
            <a:off x="8280287" y="2592997"/>
            <a:ext cx="594360" cy="502920"/>
          </a:xfrm>
          <a:prstGeom prst="triangle">
            <a:avLst/>
          </a:prstGeom>
          <a:solidFill>
            <a:srgbClr val="CFA145"/>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8" name="TextBox 21">
            <a:extLst>
              <a:ext uri="{FF2B5EF4-FFF2-40B4-BE49-F238E27FC236}">
                <a16:creationId xmlns:a16="http://schemas.microsoft.com/office/drawing/2014/main" id="{41C2CCA4-CEBC-3CD5-D051-81BC845F4495}"/>
              </a:ext>
            </a:extLst>
          </p:cNvPr>
          <p:cNvSpPr txBox="1"/>
          <p:nvPr/>
        </p:nvSpPr>
        <p:spPr>
          <a:xfrm>
            <a:off x="8930640" y="1370380"/>
            <a:ext cx="1508760"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a:solidFill>
                  <a:srgbClr val="B2433F"/>
                </a:solidFill>
                <a:latin typeface="Times New Roman" panose="02020603050405020304" pitchFamily="18" charset="0"/>
                <a:cs typeface="Times New Roman" panose="02020603050405020304" pitchFamily="18" charset="0"/>
              </a:rPr>
              <a:t>Precision</a:t>
            </a:r>
          </a:p>
          <a:p>
            <a:pPr algn="ctr">
              <a:lnSpc>
                <a:spcPct val="110000"/>
              </a:lnSpc>
            </a:pPr>
            <a:r>
              <a:rPr sz="2000" b="1" dirty="0" err="1">
                <a:solidFill>
                  <a:srgbClr val="B2433F"/>
                </a:solidFill>
                <a:latin typeface="微软雅黑" panose="020B0503020204020204" charset="-122"/>
              </a:rPr>
              <a:t>减少误报</a:t>
            </a:r>
            <a:endParaRPr sz="2000" b="1" dirty="0">
              <a:solidFill>
                <a:srgbClr val="B2433F"/>
              </a:solidFill>
              <a:latin typeface="微软雅黑" panose="020B0503020204020204" charset="-122"/>
            </a:endParaRPr>
          </a:p>
        </p:txBody>
      </p:sp>
      <p:sp>
        <p:nvSpPr>
          <p:cNvPr id="19" name="TextBox 23">
            <a:extLst>
              <a:ext uri="{FF2B5EF4-FFF2-40B4-BE49-F238E27FC236}">
                <a16:creationId xmlns:a16="http://schemas.microsoft.com/office/drawing/2014/main" id="{6FF70183-E99A-00C4-F55D-1AFB954F260C}"/>
              </a:ext>
            </a:extLst>
          </p:cNvPr>
          <p:cNvSpPr txBox="1"/>
          <p:nvPr/>
        </p:nvSpPr>
        <p:spPr>
          <a:xfrm>
            <a:off x="6301160" y="2157695"/>
            <a:ext cx="1508760" cy="69044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a:solidFill>
                  <a:srgbClr val="228B8B"/>
                </a:solidFill>
                <a:latin typeface="Times New Roman" panose="02020603050405020304" pitchFamily="18" charset="0"/>
                <a:cs typeface="Times New Roman" panose="02020603050405020304" pitchFamily="18" charset="0"/>
              </a:rPr>
              <a:t>Recall</a:t>
            </a:r>
          </a:p>
          <a:p>
            <a:pPr algn="ctr">
              <a:lnSpc>
                <a:spcPct val="110000"/>
              </a:lnSpc>
            </a:pPr>
            <a:r>
              <a:rPr sz="2000" b="1" dirty="0" err="1">
                <a:solidFill>
                  <a:srgbClr val="228B8B"/>
                </a:solidFill>
                <a:latin typeface="微软雅黑" panose="020B0503020204020204" charset="-122"/>
              </a:rPr>
              <a:t>减少漏检</a:t>
            </a:r>
            <a:endParaRPr sz="2000" b="1" dirty="0">
              <a:solidFill>
                <a:srgbClr val="228B8B"/>
              </a:solidFill>
              <a:latin typeface="微软雅黑" panose="020B0503020204020204" charset="-122"/>
            </a:endParaRPr>
          </a:p>
        </p:txBody>
      </p:sp>
      <p:sp>
        <p:nvSpPr>
          <p:cNvPr id="28" name="Rounded Rectangle 12">
            <a:extLst>
              <a:ext uri="{FF2B5EF4-FFF2-40B4-BE49-F238E27FC236}">
                <a16:creationId xmlns:a16="http://schemas.microsoft.com/office/drawing/2014/main" id="{31F32943-407B-201C-EA89-687FD6D1C6E4}"/>
              </a:ext>
            </a:extLst>
          </p:cNvPr>
          <p:cNvSpPr/>
          <p:nvPr/>
        </p:nvSpPr>
        <p:spPr>
          <a:xfrm>
            <a:off x="838199" y="4886782"/>
            <a:ext cx="5337811" cy="1706275"/>
          </a:xfrm>
          <a:prstGeom prst="roundRect">
            <a:avLst/>
          </a:prstGeom>
          <a:solidFill>
            <a:srgbClr val="FFFFFF"/>
          </a:solidFill>
          <a:ln w="12700">
            <a:solidFill>
              <a:srgbClr val="E5EEF9"/>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9" name="Rectangle 13">
            <a:extLst>
              <a:ext uri="{FF2B5EF4-FFF2-40B4-BE49-F238E27FC236}">
                <a16:creationId xmlns:a16="http://schemas.microsoft.com/office/drawing/2014/main" id="{1D48AAA0-1FF8-D115-93E4-51BD81F3B2BA}"/>
              </a:ext>
            </a:extLst>
          </p:cNvPr>
          <p:cNvSpPr/>
          <p:nvPr/>
        </p:nvSpPr>
        <p:spPr>
          <a:xfrm>
            <a:off x="765047" y="5127494"/>
            <a:ext cx="73152" cy="1234440"/>
          </a:xfrm>
          <a:prstGeom prst="rect">
            <a:avLst/>
          </a:prstGeom>
          <a:solidFill>
            <a:srgbClr val="309673"/>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30" name="TextBox 14">
            <a:extLst>
              <a:ext uri="{FF2B5EF4-FFF2-40B4-BE49-F238E27FC236}">
                <a16:creationId xmlns:a16="http://schemas.microsoft.com/office/drawing/2014/main" id="{1F51AE50-5372-6F20-CC76-CB14DB021D3A}"/>
              </a:ext>
            </a:extLst>
          </p:cNvPr>
          <p:cNvSpPr txBox="1"/>
          <p:nvPr/>
        </p:nvSpPr>
        <p:spPr>
          <a:xfrm>
            <a:off x="918210" y="4958885"/>
            <a:ext cx="5257800" cy="320040"/>
          </a:xfrm>
          <a:prstGeom prst="rect">
            <a:avLst/>
          </a:prstGeom>
          <a:noFill/>
        </p:spPr>
        <p:txBody>
          <a:bodyPr wrap="square"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08000"/>
              </a:lnSpc>
            </a:pPr>
            <a:r>
              <a:rPr sz="2000" b="1" dirty="0" err="1">
                <a:solidFill>
                  <a:srgbClr val="182B4D"/>
                </a:solidFill>
                <a:latin typeface="微软雅黑" panose="020B0503020204020204" charset="-122"/>
              </a:rPr>
              <a:t>信息来源的互补性</a:t>
            </a:r>
            <a:endParaRPr sz="2000" b="1" dirty="0">
              <a:solidFill>
                <a:srgbClr val="182B4D"/>
              </a:solidFill>
              <a:latin typeface="微软雅黑" panose="020B0503020204020204" charset="-122"/>
            </a:endParaRPr>
          </a:p>
        </p:txBody>
      </p:sp>
      <p:sp>
        <p:nvSpPr>
          <p:cNvPr id="31" name="TextBox 15">
            <a:extLst>
              <a:ext uri="{FF2B5EF4-FFF2-40B4-BE49-F238E27FC236}">
                <a16:creationId xmlns:a16="http://schemas.microsoft.com/office/drawing/2014/main" id="{36E09593-48B1-3EBC-0657-13AAF497C744}"/>
              </a:ext>
            </a:extLst>
          </p:cNvPr>
          <p:cNvSpPr txBox="1"/>
          <p:nvPr/>
        </p:nvSpPr>
        <p:spPr>
          <a:xfrm>
            <a:off x="1007551" y="5201504"/>
            <a:ext cx="5212079" cy="798392"/>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sz="2000" b="0" dirty="0">
                <a:solidFill>
                  <a:srgbClr val="19202D"/>
                </a:solidFill>
                <a:latin typeface="宋体" panose="02010600030101010101" pitchFamily="2" charset="-122"/>
                <a:ea typeface="宋体" panose="02010600030101010101" pitchFamily="2" charset="-122"/>
              </a:rPr>
              <a:t>• </a:t>
            </a:r>
            <a:r>
              <a:rPr sz="2000" b="0" dirty="0" err="1">
                <a:solidFill>
                  <a:srgbClr val="19202D"/>
                </a:solidFill>
                <a:latin typeface="宋体" panose="02010600030101010101" pitchFamily="2" charset="-122"/>
                <a:ea typeface="宋体" panose="02010600030101010101" pitchFamily="2" charset="-122"/>
              </a:rPr>
              <a:t>单一信息源难以完整刻画撤稿风险</a:t>
            </a:r>
            <a:endParaRPr sz="2000" b="0" dirty="0">
              <a:solidFill>
                <a:srgbClr val="19202D"/>
              </a:solidFill>
              <a:latin typeface="宋体" panose="02010600030101010101" pitchFamily="2" charset="-122"/>
              <a:ea typeface="宋体" panose="02010600030101010101" pitchFamily="2" charset="-122"/>
            </a:endParaRPr>
          </a:p>
          <a:p>
            <a:pPr>
              <a:lnSpc>
                <a:spcPct val="150000"/>
              </a:lnSpc>
            </a:pPr>
            <a:r>
              <a:rPr sz="2000" b="0" dirty="0">
                <a:solidFill>
                  <a:srgbClr val="19202D"/>
                </a:solidFill>
                <a:latin typeface="宋体" panose="02010600030101010101" pitchFamily="2" charset="-122"/>
                <a:ea typeface="宋体" panose="02010600030101010101" pitchFamily="2" charset="-122"/>
              </a:rPr>
              <a:t>• </a:t>
            </a:r>
            <a:r>
              <a:rPr sz="2000" b="0" dirty="0" err="1">
                <a:solidFill>
                  <a:srgbClr val="19202D"/>
                </a:solidFill>
                <a:latin typeface="宋体" panose="02010600030101010101" pitchFamily="2" charset="-122"/>
                <a:ea typeface="宋体" panose="02010600030101010101" pitchFamily="2" charset="-122"/>
              </a:rPr>
              <a:t>属性与结构共同揭示学术传播体系中的潜在风险模式</a:t>
            </a:r>
            <a:endParaRPr sz="2000" b="0" dirty="0">
              <a:solidFill>
                <a:srgbClr val="19202D"/>
              </a:solidFill>
              <a:latin typeface="宋体" panose="02010600030101010101" pitchFamily="2" charset="-122"/>
              <a:ea typeface="宋体" panose="02010600030101010101" pitchFamily="2" charset="-122"/>
            </a:endParaRPr>
          </a:p>
        </p:txBody>
      </p:sp>
      <p:grpSp>
        <p:nvGrpSpPr>
          <p:cNvPr id="42" name="组合 41">
            <a:extLst>
              <a:ext uri="{FF2B5EF4-FFF2-40B4-BE49-F238E27FC236}">
                <a16:creationId xmlns:a16="http://schemas.microsoft.com/office/drawing/2014/main" id="{F0EAC298-27CA-3AEF-9060-1452DE7411EB}"/>
              </a:ext>
            </a:extLst>
          </p:cNvPr>
          <p:cNvGrpSpPr/>
          <p:nvPr/>
        </p:nvGrpSpPr>
        <p:grpSpPr>
          <a:xfrm>
            <a:off x="6349151" y="3622519"/>
            <a:ext cx="5411439" cy="2970538"/>
            <a:chOff x="3514512" y="2065548"/>
            <a:chExt cx="4772222" cy="2970538"/>
          </a:xfrm>
        </p:grpSpPr>
        <p:sp>
          <p:nvSpPr>
            <p:cNvPr id="34" name="Rounded Rectangle 16">
              <a:extLst>
                <a:ext uri="{FF2B5EF4-FFF2-40B4-BE49-F238E27FC236}">
                  <a16:creationId xmlns:a16="http://schemas.microsoft.com/office/drawing/2014/main" id="{9483E984-6D7B-B895-F5B3-996A9B4D1529}"/>
                </a:ext>
              </a:extLst>
            </p:cNvPr>
            <p:cNvSpPr/>
            <p:nvPr/>
          </p:nvSpPr>
          <p:spPr>
            <a:xfrm>
              <a:off x="3573447" y="2082546"/>
              <a:ext cx="4709160" cy="1168819"/>
            </a:xfrm>
            <a:prstGeom prst="roundRect">
              <a:avLst/>
            </a:prstGeom>
            <a:solidFill>
              <a:srgbClr val="FFFFFF"/>
            </a:solidFill>
            <a:ln w="12700">
              <a:solidFill>
                <a:srgbClr val="E5EEF9"/>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5" name="Rectangle 17">
              <a:extLst>
                <a:ext uri="{FF2B5EF4-FFF2-40B4-BE49-F238E27FC236}">
                  <a16:creationId xmlns:a16="http://schemas.microsoft.com/office/drawing/2014/main" id="{B60D33A0-77EF-C19F-9748-0A78AF7377ED}"/>
                </a:ext>
              </a:extLst>
            </p:cNvPr>
            <p:cNvSpPr/>
            <p:nvPr/>
          </p:nvSpPr>
          <p:spPr>
            <a:xfrm>
              <a:off x="3514512" y="2065548"/>
              <a:ext cx="88059" cy="1204517"/>
            </a:xfrm>
            <a:prstGeom prst="rect">
              <a:avLst/>
            </a:prstGeom>
            <a:solidFill>
              <a:srgbClr val="E17E36"/>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7" name="TextBox 19">
              <a:extLst>
                <a:ext uri="{FF2B5EF4-FFF2-40B4-BE49-F238E27FC236}">
                  <a16:creationId xmlns:a16="http://schemas.microsoft.com/office/drawing/2014/main" id="{4B679C9F-BC0C-EB40-4D57-8BB489C731A3}"/>
                </a:ext>
              </a:extLst>
            </p:cNvPr>
            <p:cNvSpPr txBox="1"/>
            <p:nvPr/>
          </p:nvSpPr>
          <p:spPr>
            <a:xfrm>
              <a:off x="3816781" y="2152779"/>
              <a:ext cx="4343400" cy="758952"/>
            </a:xfrm>
            <a:prstGeom prst="rect">
              <a:avLst/>
            </a:prstGeom>
            <a:noFill/>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sz="2000" dirty="0">
                  <a:solidFill>
                    <a:srgbClr val="19202D"/>
                  </a:solidFill>
                  <a:latin typeface="Times New Roman" panose="02020603050405020304" pitchFamily="18" charset="0"/>
                  <a:ea typeface="宋体" panose="02010600030101010101" pitchFamily="2" charset="-122"/>
                </a:rPr>
                <a:t>• </a:t>
              </a:r>
              <a:r>
                <a:rPr sz="2000" dirty="0" err="1">
                  <a:solidFill>
                    <a:srgbClr val="19202D"/>
                  </a:solidFill>
                  <a:latin typeface="Times New Roman" panose="02020603050405020304" pitchFamily="18" charset="0"/>
                  <a:ea typeface="宋体" panose="02010600030101010101" pitchFamily="2" charset="-122"/>
                </a:rPr>
                <a:t>在风险预警中，漏检高风险论文的代价更高</a:t>
              </a:r>
              <a:endParaRPr sz="2000" dirty="0">
                <a:solidFill>
                  <a:srgbClr val="19202D"/>
                </a:solidFill>
                <a:latin typeface="Times New Roman" panose="02020603050405020304" pitchFamily="18" charset="0"/>
                <a:ea typeface="宋体" panose="02010600030101010101" pitchFamily="2" charset="-122"/>
              </a:endParaRPr>
            </a:p>
          </p:txBody>
        </p:sp>
        <p:sp>
          <p:nvSpPr>
            <p:cNvPr id="38" name="Rounded Rectangle 20">
              <a:extLst>
                <a:ext uri="{FF2B5EF4-FFF2-40B4-BE49-F238E27FC236}">
                  <a16:creationId xmlns:a16="http://schemas.microsoft.com/office/drawing/2014/main" id="{5F8742BF-2DA3-D0AB-A87B-BFEC29A3D011}"/>
                </a:ext>
              </a:extLst>
            </p:cNvPr>
            <p:cNvSpPr/>
            <p:nvPr/>
          </p:nvSpPr>
          <p:spPr>
            <a:xfrm>
              <a:off x="3577574" y="3454697"/>
              <a:ext cx="4709160" cy="1508760"/>
            </a:xfrm>
            <a:prstGeom prst="roundRect">
              <a:avLst/>
            </a:prstGeom>
            <a:solidFill>
              <a:srgbClr val="FFFFFF"/>
            </a:solidFill>
            <a:ln w="12700">
              <a:solidFill>
                <a:srgbClr val="E5EEF9"/>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9" name="Rectangle 21">
              <a:extLst>
                <a:ext uri="{FF2B5EF4-FFF2-40B4-BE49-F238E27FC236}">
                  <a16:creationId xmlns:a16="http://schemas.microsoft.com/office/drawing/2014/main" id="{820C3489-3F2F-07A7-3955-497CD4BC8B96}"/>
                </a:ext>
              </a:extLst>
            </p:cNvPr>
            <p:cNvSpPr/>
            <p:nvPr/>
          </p:nvSpPr>
          <p:spPr>
            <a:xfrm>
              <a:off x="3521965" y="3527326"/>
              <a:ext cx="73152" cy="1508760"/>
            </a:xfrm>
            <a:prstGeom prst="rect">
              <a:avLst/>
            </a:prstGeom>
            <a:solidFill>
              <a:srgbClr val="C74A53"/>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0" name="TextBox 22">
              <a:extLst>
                <a:ext uri="{FF2B5EF4-FFF2-40B4-BE49-F238E27FC236}">
                  <a16:creationId xmlns:a16="http://schemas.microsoft.com/office/drawing/2014/main" id="{CD77F259-D03E-48A8-AE0A-65171720305C}"/>
                </a:ext>
              </a:extLst>
            </p:cNvPr>
            <p:cNvSpPr txBox="1"/>
            <p:nvPr/>
          </p:nvSpPr>
          <p:spPr>
            <a:xfrm>
              <a:off x="3690426" y="3527326"/>
              <a:ext cx="4389120" cy="320040"/>
            </a:xfrm>
            <a:prstGeom prst="rect">
              <a:avLst/>
            </a:prstGeom>
            <a:noFill/>
          </p:spPr>
          <p:txBody>
            <a:bodyPr wrap="square"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08000"/>
                </a:lnSpc>
              </a:pPr>
              <a:r>
                <a:rPr sz="2000" b="1" dirty="0" err="1">
                  <a:solidFill>
                    <a:srgbClr val="182B4D"/>
                  </a:solidFill>
                  <a:latin typeface="微软雅黑" panose="020B0503020204020204" charset="-122"/>
                </a:rPr>
                <a:t>应用边界</a:t>
              </a:r>
              <a:endParaRPr sz="2000" b="1" dirty="0">
                <a:solidFill>
                  <a:srgbClr val="182B4D"/>
                </a:solidFill>
                <a:latin typeface="微软雅黑" panose="020B0503020204020204" charset="-122"/>
              </a:endParaRPr>
            </a:p>
          </p:txBody>
        </p:sp>
        <p:sp>
          <p:nvSpPr>
            <p:cNvPr id="41" name="TextBox 23">
              <a:extLst>
                <a:ext uri="{FF2B5EF4-FFF2-40B4-BE49-F238E27FC236}">
                  <a16:creationId xmlns:a16="http://schemas.microsoft.com/office/drawing/2014/main" id="{7CE0C781-20C5-9FF4-9E16-425EFC39D8DB}"/>
                </a:ext>
              </a:extLst>
            </p:cNvPr>
            <p:cNvSpPr txBox="1"/>
            <p:nvPr/>
          </p:nvSpPr>
          <p:spPr>
            <a:xfrm>
              <a:off x="3856093" y="3880363"/>
              <a:ext cx="4343400" cy="1083094"/>
            </a:xfrm>
            <a:prstGeom prst="rect">
              <a:avLst/>
            </a:prstGeom>
            <a:noFill/>
          </p:spPr>
          <p:txBody>
            <a:bodyPr wrap="square">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sz="2000" dirty="0">
                  <a:solidFill>
                    <a:srgbClr val="19202D"/>
                  </a:solidFill>
                  <a:latin typeface="Times New Roman" panose="02020603050405020304" pitchFamily="18" charset="0"/>
                  <a:ea typeface="宋体" panose="02010600030101010101" pitchFamily="2" charset="-122"/>
                </a:rPr>
                <a:t>• </a:t>
              </a:r>
              <a:r>
                <a:rPr sz="2000" dirty="0" err="1">
                  <a:solidFill>
                    <a:srgbClr val="19202D"/>
                  </a:solidFill>
                  <a:latin typeface="Times New Roman" panose="02020603050405020304" pitchFamily="18" charset="0"/>
                  <a:ea typeface="宋体" panose="02010600030101010101" pitchFamily="2" charset="-122"/>
                </a:rPr>
                <a:t>样本极端不平衡会限制精确率提升</a:t>
              </a:r>
              <a:endParaRPr sz="2000" dirty="0">
                <a:solidFill>
                  <a:srgbClr val="19202D"/>
                </a:solidFill>
                <a:latin typeface="Times New Roman" panose="02020603050405020304" pitchFamily="18" charset="0"/>
                <a:ea typeface="宋体" panose="02010600030101010101" pitchFamily="2" charset="-122"/>
              </a:endParaRPr>
            </a:p>
            <a:p>
              <a:pPr>
                <a:lnSpc>
                  <a:spcPct val="150000"/>
                </a:lnSpc>
              </a:pPr>
              <a:r>
                <a:rPr sz="2000" dirty="0">
                  <a:solidFill>
                    <a:srgbClr val="19202D"/>
                  </a:solidFill>
                  <a:latin typeface="Times New Roman" panose="02020603050405020304" pitchFamily="18" charset="0"/>
                  <a:ea typeface="宋体" panose="02010600030101010101" pitchFamily="2" charset="-122"/>
                </a:rPr>
                <a:t>• </a:t>
              </a:r>
              <a:r>
                <a:rPr sz="2000" dirty="0" err="1">
                  <a:solidFill>
                    <a:srgbClr val="19202D"/>
                  </a:solidFill>
                  <a:latin typeface="Times New Roman" panose="02020603050405020304" pitchFamily="18" charset="0"/>
                  <a:ea typeface="宋体" panose="02010600030101010101" pitchFamily="2" charset="-122"/>
                </a:rPr>
                <a:t>模型输出宜作为预警线索，而非最终判断</a:t>
              </a:r>
              <a:endParaRPr sz="2000" dirty="0">
                <a:solidFill>
                  <a:srgbClr val="19202D"/>
                </a:solidFill>
                <a:latin typeface="Times New Roman" panose="02020603050405020304" pitchFamily="18" charset="0"/>
                <a:ea typeface="宋体" panose="02010600030101010101" pitchFamily="2" charset="-122"/>
              </a:endParaRPr>
            </a:p>
          </p:txBody>
        </p:sp>
      </p:grpSp>
    </p:spTree>
    <p:extLst>
      <p:ext uri="{BB962C8B-B14F-4D97-AF65-F5344CB8AC3E}">
        <p14:creationId xmlns:p14="http://schemas.microsoft.com/office/powerpoint/2010/main" val="812149438"/>
      </p:ext>
    </p:extLst>
  </p:cSld>
  <p:clrMapOvr>
    <a:masterClrMapping/>
  </p:clrMapOvr>
  <mc:AlternateContent xmlns:mc="http://schemas.openxmlformats.org/markup-compatibility/2006">
    <mc:Choice xmlns:p14="http://schemas.microsoft.com/office/powerpoint/2010/main" Requires="p14">
      <p:transition p14:dur="10" advTm="27557"/>
    </mc:Choice>
    <mc:Fallback>
      <p:transition advTm="27557"/>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98919-DF20-8B1F-ED60-646FFFD8E2B5}"/>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548059F4-01E2-12E3-4947-AA8D1D22A2FB}"/>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02CE6880-A7A7-2EAD-F0C6-D1819C162B40}"/>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A1F02170-C76E-8C14-EE9E-4F2934D207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FADCACA1-B011-2A83-2CB5-40739DFFC60A}"/>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D83B4EB3-13DA-72AA-5731-AABD2ACCA309}"/>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5.3 </a:t>
            </a:r>
            <a:r>
              <a:rPr lang="zh-CN" altLang="en-US" sz="2800" b="1" dirty="0">
                <a:solidFill>
                  <a:srgbClr val="002060"/>
                </a:solidFill>
                <a:latin typeface="+mn-ea"/>
              </a:rPr>
              <a:t>实验结果与分析</a:t>
            </a:r>
          </a:p>
        </p:txBody>
      </p:sp>
      <p:pic>
        <p:nvPicPr>
          <p:cNvPr id="11" name="图片 10" descr="中心全名">
            <a:extLst>
              <a:ext uri="{FF2B5EF4-FFF2-40B4-BE49-F238E27FC236}">
                <a16:creationId xmlns:a16="http://schemas.microsoft.com/office/drawing/2014/main" id="{192B5D8B-FA91-FF30-D1C4-AA043AE4354C}"/>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5E4F624F-A947-9467-510E-6A4249848FB6}"/>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F75A7848-F382-F80A-2535-AED3FBCF5A70}"/>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73" name="TextBox 30">
            <a:extLst>
              <a:ext uri="{FF2B5EF4-FFF2-40B4-BE49-F238E27FC236}">
                <a16:creationId xmlns:a16="http://schemas.microsoft.com/office/drawing/2014/main" id="{296FD68B-7A02-E080-A45B-B2F5A5F0335D}"/>
              </a:ext>
            </a:extLst>
          </p:cNvPr>
          <p:cNvSpPr txBox="1"/>
          <p:nvPr/>
        </p:nvSpPr>
        <p:spPr>
          <a:xfrm>
            <a:off x="654862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方案二：纯结构学习</a:t>
            </a:r>
          </a:p>
        </p:txBody>
      </p:sp>
      <p:graphicFrame>
        <p:nvGraphicFramePr>
          <p:cNvPr id="33" name="Chart 10">
            <a:extLst>
              <a:ext uri="{FF2B5EF4-FFF2-40B4-BE49-F238E27FC236}">
                <a16:creationId xmlns:a16="http://schemas.microsoft.com/office/drawing/2014/main" id="{802A5E59-92F4-6437-7B55-7361B04BB284}"/>
              </a:ext>
            </a:extLst>
          </p:cNvPr>
          <p:cNvGraphicFramePr>
            <a:graphicFrameLocks noGrp="1"/>
          </p:cNvGraphicFramePr>
          <p:nvPr>
            <p:extLst>
              <p:ext uri="{D42A27DB-BD31-4B8C-83A1-F6EECF244321}">
                <p14:modId xmlns:p14="http://schemas.microsoft.com/office/powerpoint/2010/main" val="279975487"/>
              </p:ext>
            </p:extLst>
          </p:nvPr>
        </p:nvGraphicFramePr>
        <p:xfrm>
          <a:off x="6164580" y="1120140"/>
          <a:ext cx="5349240" cy="4114800"/>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11">
            <a:extLst>
              <a:ext uri="{FF2B5EF4-FFF2-40B4-BE49-F238E27FC236}">
                <a16:creationId xmlns:a16="http://schemas.microsoft.com/office/drawing/2014/main" id="{F7E8ED79-7614-8119-9106-432FECA6CDE5}"/>
              </a:ext>
            </a:extLst>
          </p:cNvPr>
          <p:cNvSpPr txBox="1"/>
          <p:nvPr/>
        </p:nvSpPr>
        <p:spPr>
          <a:xfrm>
            <a:off x="975360" y="6180872"/>
            <a:ext cx="10241280" cy="28892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600" b="0" dirty="0">
                <a:solidFill>
                  <a:srgbClr val="656F7D"/>
                </a:solidFill>
                <a:latin typeface="微软雅黑" panose="020B0503020204020204" charset="-122"/>
              </a:rPr>
              <a:t>注：</a:t>
            </a:r>
            <a:r>
              <a:rPr sz="1600" b="0" dirty="0">
                <a:solidFill>
                  <a:srgbClr val="656F7D"/>
                </a:solidFill>
                <a:latin typeface="Times New Roman" panose="02020603050405020304" pitchFamily="18" charset="0"/>
                <a:cs typeface="Times New Roman" panose="02020603050405020304" pitchFamily="18" charset="0"/>
              </a:rPr>
              <a:t>GraphSAGE-feature</a:t>
            </a:r>
            <a:r>
              <a:rPr sz="1600" b="0" dirty="0">
                <a:solidFill>
                  <a:srgbClr val="656F7D"/>
                </a:solidFill>
                <a:latin typeface="微软雅黑" panose="020B0503020204020204" charset="-122"/>
              </a:rPr>
              <a:t>的</a:t>
            </a:r>
            <a:r>
              <a:rPr sz="1600" b="0" dirty="0">
                <a:solidFill>
                  <a:srgbClr val="656F7D"/>
                </a:solidFill>
                <a:latin typeface="Times New Roman" panose="02020603050405020304" pitchFamily="18" charset="0"/>
                <a:cs typeface="Times New Roman" panose="02020603050405020304" pitchFamily="18" charset="0"/>
              </a:rPr>
              <a:t>F1</a:t>
            </a:r>
            <a:r>
              <a:rPr sz="1600" b="0" dirty="0">
                <a:solidFill>
                  <a:srgbClr val="656F7D"/>
                </a:solidFill>
                <a:latin typeface="微软雅黑" panose="020B0503020204020204" charset="-122"/>
              </a:rPr>
              <a:t>=</a:t>
            </a:r>
            <a:r>
              <a:rPr sz="1600" b="0" dirty="0">
                <a:solidFill>
                  <a:srgbClr val="656F7D"/>
                </a:solidFill>
                <a:latin typeface="Times New Roman" panose="02020603050405020304" pitchFamily="18" charset="0"/>
                <a:cs typeface="Times New Roman" panose="02020603050405020304" pitchFamily="18" charset="0"/>
              </a:rPr>
              <a:t>0.528</a:t>
            </a:r>
            <a:r>
              <a:rPr sz="1600" b="0" dirty="0">
                <a:solidFill>
                  <a:srgbClr val="656F7D"/>
                </a:solidFill>
                <a:latin typeface="微软雅黑" panose="020B0503020204020204" charset="-122"/>
              </a:rPr>
              <a:t>、</a:t>
            </a:r>
            <a:r>
              <a:rPr sz="1600" b="0" dirty="0">
                <a:solidFill>
                  <a:srgbClr val="656F7D"/>
                </a:solidFill>
                <a:latin typeface="Times New Roman" panose="02020603050405020304" pitchFamily="18" charset="0"/>
                <a:cs typeface="Times New Roman" panose="02020603050405020304" pitchFamily="18" charset="0"/>
              </a:rPr>
              <a:t>Recall=0.706</a:t>
            </a:r>
            <a:r>
              <a:rPr sz="1600" b="0" dirty="0">
                <a:solidFill>
                  <a:srgbClr val="656F7D"/>
                </a:solidFill>
                <a:latin typeface="微软雅黑" panose="020B0503020204020204" charset="-122"/>
              </a:rPr>
              <a:t>、</a:t>
            </a:r>
            <a:r>
              <a:rPr sz="1600" b="0" dirty="0">
                <a:solidFill>
                  <a:srgbClr val="656F7D"/>
                </a:solidFill>
                <a:latin typeface="Times New Roman" panose="02020603050405020304" pitchFamily="18" charset="0"/>
                <a:cs typeface="Times New Roman" panose="02020603050405020304" pitchFamily="18" charset="0"/>
              </a:rPr>
              <a:t>Precision=0.422</a:t>
            </a:r>
            <a:r>
              <a:rPr sz="1600" b="0" dirty="0">
                <a:solidFill>
                  <a:srgbClr val="656F7D"/>
                </a:solidFill>
                <a:latin typeface="微软雅黑" panose="020B0503020204020204" charset="-122"/>
              </a:rPr>
              <a:t>，为表中最优或并列领先结果。</a:t>
            </a:r>
          </a:p>
        </p:txBody>
      </p:sp>
      <p:graphicFrame>
        <p:nvGraphicFramePr>
          <p:cNvPr id="2" name="表格 1">
            <a:extLst>
              <a:ext uri="{FF2B5EF4-FFF2-40B4-BE49-F238E27FC236}">
                <a16:creationId xmlns:a16="http://schemas.microsoft.com/office/drawing/2014/main" id="{48D341EE-3FF2-54D7-E870-68EB801C9C2F}"/>
              </a:ext>
            </a:extLst>
          </p:cNvPr>
          <p:cNvGraphicFramePr>
            <a:graphicFrameLocks noGrp="1"/>
          </p:cNvGraphicFramePr>
          <p:nvPr>
            <p:extLst>
              <p:ext uri="{D42A27DB-BD31-4B8C-83A1-F6EECF244321}">
                <p14:modId xmlns:p14="http://schemas.microsoft.com/office/powerpoint/2010/main" val="214848322"/>
              </p:ext>
            </p:extLst>
          </p:nvPr>
        </p:nvGraphicFramePr>
        <p:xfrm>
          <a:off x="358140" y="991843"/>
          <a:ext cx="5707380" cy="4593463"/>
        </p:xfrm>
        <a:graphic>
          <a:graphicData uri="http://schemas.openxmlformats.org/drawingml/2006/table">
            <a:tbl>
              <a:tblPr firstRow="1" firstCol="1" bandRow="1">
                <a:tableStyleId>{93296810-A885-4BE3-A3E7-6D5BEEA58F35}</a:tableStyleId>
              </a:tblPr>
              <a:tblGrid>
                <a:gridCol w="1661160">
                  <a:extLst>
                    <a:ext uri="{9D8B030D-6E8A-4147-A177-3AD203B41FA5}">
                      <a16:colId xmlns:a16="http://schemas.microsoft.com/office/drawing/2014/main" val="355347027"/>
                    </a:ext>
                  </a:extLst>
                </a:gridCol>
                <a:gridCol w="1220470">
                  <a:extLst>
                    <a:ext uri="{9D8B030D-6E8A-4147-A177-3AD203B41FA5}">
                      <a16:colId xmlns:a16="http://schemas.microsoft.com/office/drawing/2014/main" val="689783277"/>
                    </a:ext>
                  </a:extLst>
                </a:gridCol>
                <a:gridCol w="1278890">
                  <a:extLst>
                    <a:ext uri="{9D8B030D-6E8A-4147-A177-3AD203B41FA5}">
                      <a16:colId xmlns:a16="http://schemas.microsoft.com/office/drawing/2014/main" val="2302635906"/>
                    </a:ext>
                  </a:extLst>
                </a:gridCol>
                <a:gridCol w="1546860">
                  <a:extLst>
                    <a:ext uri="{9D8B030D-6E8A-4147-A177-3AD203B41FA5}">
                      <a16:colId xmlns:a16="http://schemas.microsoft.com/office/drawing/2014/main" val="1733534470"/>
                    </a:ext>
                  </a:extLst>
                </a:gridCol>
              </a:tblGrid>
              <a:tr h="0">
                <a:tc>
                  <a:txBody>
                    <a:bodyPr/>
                    <a:lstStyle/>
                    <a:p>
                      <a:pPr indent="127000" algn="ctr">
                        <a:lnSpc>
                          <a:spcPct val="150000"/>
                        </a:lnSpc>
                        <a:buNone/>
                      </a:pPr>
                      <a:r>
                        <a:rPr lang="zh-CN" sz="1800" kern="100" dirty="0">
                          <a:effectLst/>
                        </a:rPr>
                        <a:t>模型</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rgbClr val="002060"/>
                    </a:solidFill>
                  </a:tcPr>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F1</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rgbClr val="002060"/>
                    </a:solidFill>
                  </a:tcPr>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Recall</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rgbClr val="002060"/>
                    </a:solidFill>
                  </a:tcPr>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Precision</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rgbClr val="002060"/>
                    </a:solidFill>
                  </a:tcPr>
                </a:tc>
                <a:extLst>
                  <a:ext uri="{0D108BD9-81ED-4DB2-BD59-A6C34878D82A}">
                    <a16:rowId xmlns:a16="http://schemas.microsoft.com/office/drawing/2014/main" val="2790960664"/>
                  </a:ext>
                </a:extLst>
              </a:tr>
              <a:tr h="0">
                <a:tc>
                  <a:txBody>
                    <a:bodyPr/>
                    <a:lstStyle/>
                    <a:p>
                      <a:pPr indent="127000" algn="ctr">
                        <a:lnSpc>
                          <a:spcPct val="150000"/>
                        </a:lnSpc>
                        <a:buNone/>
                      </a:pPr>
                      <a:r>
                        <a:rPr lang="en-US" sz="1800" kern="100" dirty="0" err="1">
                          <a:solidFill>
                            <a:schemeClr val="tx1">
                              <a:lumMod val="95000"/>
                              <a:lumOff val="5000"/>
                            </a:schemeClr>
                          </a:solidFill>
                          <a:effectLst/>
                          <a:latin typeface="Times New Roman" panose="02020603050405020304" pitchFamily="18" charset="0"/>
                          <a:cs typeface="Times New Roman" panose="02020603050405020304" pitchFamily="18" charset="0"/>
                        </a:rPr>
                        <a:t>GraphSAGE</a:t>
                      </a:r>
                      <a:r>
                        <a:rPr lang="en-US" sz="1800" kern="100" dirty="0">
                          <a:solidFill>
                            <a:schemeClr val="tx1">
                              <a:lumMod val="95000"/>
                              <a:lumOff val="5000"/>
                            </a:schemeClr>
                          </a:solidFill>
                          <a:effectLst/>
                          <a:latin typeface="Times New Roman" panose="02020603050405020304" pitchFamily="18" charset="0"/>
                          <a:cs typeface="Times New Roman" panose="02020603050405020304" pitchFamily="18" charset="0"/>
                        </a:rPr>
                        <a:t>-feature</a:t>
                      </a:r>
                      <a:endParaRPr lang="zh-CN" sz="2400" kern="100" dirty="0">
                        <a:solidFill>
                          <a:schemeClr val="tx1">
                            <a:lumMod val="95000"/>
                            <a:lumOff val="5000"/>
                          </a:schemeClr>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1">
                        <a:lumMod val="85000"/>
                      </a:schemeClr>
                    </a:solidFill>
                  </a:tcPr>
                </a:tc>
                <a:tc>
                  <a:txBody>
                    <a:bodyPr/>
                    <a:lstStyle/>
                    <a:p>
                      <a:pPr indent="127000" algn="ctr">
                        <a:lnSpc>
                          <a:spcPct val="150000"/>
                        </a:lnSpc>
                        <a:buNone/>
                      </a:pPr>
                      <a:r>
                        <a:rPr lang="en-US" sz="1800" kern="100" dirty="0">
                          <a:solidFill>
                            <a:srgbClr val="FF0000"/>
                          </a:solidFill>
                          <a:effectLst/>
                          <a:latin typeface="Times New Roman" panose="02020603050405020304" pitchFamily="18" charset="0"/>
                          <a:cs typeface="Times New Roman" panose="02020603050405020304" pitchFamily="18" charset="0"/>
                        </a:rPr>
                        <a:t>0.528</a:t>
                      </a:r>
                      <a:endParaRPr lang="zh-CN" sz="240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1">
                        <a:lumMod val="85000"/>
                      </a:schemeClr>
                    </a:solidFill>
                  </a:tcPr>
                </a:tc>
                <a:tc>
                  <a:txBody>
                    <a:bodyPr/>
                    <a:lstStyle/>
                    <a:p>
                      <a:pPr indent="127000" algn="ctr">
                        <a:lnSpc>
                          <a:spcPct val="150000"/>
                        </a:lnSpc>
                        <a:buNone/>
                      </a:pPr>
                      <a:r>
                        <a:rPr lang="en-US" sz="1800" kern="100" dirty="0">
                          <a:solidFill>
                            <a:srgbClr val="FF0000"/>
                          </a:solidFill>
                          <a:effectLst/>
                          <a:latin typeface="Times New Roman" panose="02020603050405020304" pitchFamily="18" charset="0"/>
                          <a:cs typeface="Times New Roman" panose="02020603050405020304" pitchFamily="18" charset="0"/>
                        </a:rPr>
                        <a:t>0.706</a:t>
                      </a:r>
                      <a:endParaRPr lang="zh-CN" sz="240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1">
                        <a:lumMod val="85000"/>
                      </a:schemeClr>
                    </a:solidFill>
                  </a:tcPr>
                </a:tc>
                <a:tc>
                  <a:txBody>
                    <a:bodyPr/>
                    <a:lstStyle/>
                    <a:p>
                      <a:pPr indent="127000" algn="ctr">
                        <a:lnSpc>
                          <a:spcPct val="150000"/>
                        </a:lnSpc>
                        <a:buNone/>
                      </a:pPr>
                      <a:r>
                        <a:rPr lang="en-US" sz="1800" kern="100" dirty="0">
                          <a:solidFill>
                            <a:srgbClr val="FF0000"/>
                          </a:solidFill>
                          <a:effectLst/>
                          <a:latin typeface="Times New Roman" panose="02020603050405020304" pitchFamily="18" charset="0"/>
                          <a:cs typeface="Times New Roman" panose="02020603050405020304" pitchFamily="18" charset="0"/>
                        </a:rPr>
                        <a:t>0.422</a:t>
                      </a:r>
                      <a:endParaRPr lang="zh-CN" sz="240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solidFill>
                      <a:schemeClr val="bg1">
                        <a:lumMod val="85000"/>
                      </a:schemeClr>
                    </a:solidFill>
                  </a:tcPr>
                </a:tc>
                <a:extLst>
                  <a:ext uri="{0D108BD9-81ED-4DB2-BD59-A6C34878D82A}">
                    <a16:rowId xmlns:a16="http://schemas.microsoft.com/office/drawing/2014/main" val="301599203"/>
                  </a:ext>
                </a:extLst>
              </a:tr>
              <a:tr h="0">
                <a:tc>
                  <a:txBody>
                    <a:bodyPr/>
                    <a:lstStyle/>
                    <a:p>
                      <a:pPr indent="127000" algn="ctr">
                        <a:lnSpc>
                          <a:spcPct val="150000"/>
                        </a:lnSpc>
                        <a:buNone/>
                      </a:pPr>
                      <a:r>
                        <a:rPr lang="en-US" sz="1800" kern="100" dirty="0" err="1">
                          <a:solidFill>
                            <a:schemeClr val="tx1">
                              <a:lumMod val="95000"/>
                              <a:lumOff val="5000"/>
                            </a:schemeClr>
                          </a:solidFill>
                          <a:effectLst/>
                          <a:latin typeface="Times New Roman" panose="02020603050405020304" pitchFamily="18" charset="0"/>
                          <a:cs typeface="Times New Roman" panose="02020603050405020304" pitchFamily="18" charset="0"/>
                        </a:rPr>
                        <a:t>GraphSAGE</a:t>
                      </a:r>
                      <a:r>
                        <a:rPr lang="en-US" sz="1800" kern="100" dirty="0">
                          <a:solidFill>
                            <a:schemeClr val="tx1">
                              <a:lumMod val="95000"/>
                              <a:lumOff val="5000"/>
                            </a:schemeClr>
                          </a:solidFill>
                          <a:effectLst/>
                          <a:latin typeface="Times New Roman" panose="02020603050405020304" pitchFamily="18" charset="0"/>
                          <a:cs typeface="Times New Roman" panose="02020603050405020304" pitchFamily="18" charset="0"/>
                        </a:rPr>
                        <a:t>-featureless</a:t>
                      </a:r>
                      <a:endParaRPr lang="zh-CN" sz="2400" kern="100" dirty="0">
                        <a:solidFill>
                          <a:schemeClr val="tx1">
                            <a:lumMod val="95000"/>
                            <a:lumOff val="5000"/>
                          </a:schemeClr>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0.478</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0.671</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a:effectLst/>
                          <a:latin typeface="Times New Roman" panose="02020603050405020304" pitchFamily="18" charset="0"/>
                          <a:cs typeface="Times New Roman" panose="02020603050405020304" pitchFamily="18" charset="0"/>
                        </a:rPr>
                        <a:t>0.372</a:t>
                      </a:r>
                      <a:endParaRPr lang="zh-CN" sz="2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06327523"/>
                  </a:ext>
                </a:extLst>
              </a:tr>
              <a:tr h="0">
                <a:tc>
                  <a:txBody>
                    <a:bodyPr/>
                    <a:lstStyle/>
                    <a:p>
                      <a:pPr indent="127000" algn="ctr">
                        <a:lnSpc>
                          <a:spcPct val="150000"/>
                        </a:lnSpc>
                        <a:buNone/>
                      </a:pPr>
                      <a:r>
                        <a:rPr lang="en-US" sz="1800" kern="100" dirty="0" err="1">
                          <a:solidFill>
                            <a:schemeClr val="tx1">
                              <a:lumMod val="95000"/>
                              <a:lumOff val="5000"/>
                            </a:schemeClr>
                          </a:solidFill>
                          <a:effectLst/>
                          <a:latin typeface="Times New Roman" panose="02020603050405020304" pitchFamily="18" charset="0"/>
                          <a:cs typeface="Times New Roman" panose="02020603050405020304" pitchFamily="18" charset="0"/>
                        </a:rPr>
                        <a:t>XGBoost</a:t>
                      </a:r>
                      <a:r>
                        <a:rPr lang="en-US" sz="1800" kern="100" dirty="0">
                          <a:solidFill>
                            <a:schemeClr val="tx1">
                              <a:lumMod val="95000"/>
                              <a:lumOff val="5000"/>
                            </a:schemeClr>
                          </a:solidFill>
                          <a:effectLst/>
                          <a:latin typeface="Times New Roman" panose="02020603050405020304" pitchFamily="18" charset="0"/>
                          <a:cs typeface="Times New Roman" panose="02020603050405020304" pitchFamily="18" charset="0"/>
                        </a:rPr>
                        <a:t>-feature</a:t>
                      </a:r>
                      <a:endParaRPr lang="zh-CN" sz="2400" kern="100" dirty="0">
                        <a:solidFill>
                          <a:schemeClr val="tx1">
                            <a:lumMod val="95000"/>
                            <a:lumOff val="5000"/>
                          </a:schemeClr>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a:effectLst/>
                          <a:latin typeface="Times New Roman" panose="02020603050405020304" pitchFamily="18" charset="0"/>
                          <a:cs typeface="Times New Roman" panose="02020603050405020304" pitchFamily="18" charset="0"/>
                        </a:rPr>
                        <a:t>0.447</a:t>
                      </a:r>
                      <a:endParaRPr lang="zh-CN" sz="2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0.621</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0.349</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721575885"/>
                  </a:ext>
                </a:extLst>
              </a:tr>
              <a:tr h="0">
                <a:tc>
                  <a:txBody>
                    <a:bodyPr/>
                    <a:lstStyle/>
                    <a:p>
                      <a:pPr indent="127000" algn="ctr">
                        <a:lnSpc>
                          <a:spcPct val="150000"/>
                        </a:lnSpc>
                        <a:buNone/>
                      </a:pPr>
                      <a:r>
                        <a:rPr lang="en-US" sz="1800" kern="100" dirty="0" err="1">
                          <a:solidFill>
                            <a:schemeClr val="tx1">
                              <a:lumMod val="95000"/>
                              <a:lumOff val="5000"/>
                            </a:schemeClr>
                          </a:solidFill>
                          <a:effectLst/>
                          <a:latin typeface="Times New Roman" panose="02020603050405020304" pitchFamily="18" charset="0"/>
                          <a:cs typeface="Times New Roman" panose="02020603050405020304" pitchFamily="18" charset="0"/>
                        </a:rPr>
                        <a:t>XGBoost</a:t>
                      </a:r>
                      <a:r>
                        <a:rPr lang="en-US" sz="1800" kern="100" dirty="0">
                          <a:solidFill>
                            <a:schemeClr val="tx1">
                              <a:lumMod val="95000"/>
                              <a:lumOff val="5000"/>
                            </a:schemeClr>
                          </a:solidFill>
                          <a:effectLst/>
                          <a:latin typeface="Times New Roman" panose="02020603050405020304" pitchFamily="18" charset="0"/>
                          <a:cs typeface="Times New Roman" panose="02020603050405020304" pitchFamily="18" charset="0"/>
                        </a:rPr>
                        <a:t>-featureless</a:t>
                      </a:r>
                      <a:endParaRPr lang="zh-CN" sz="2400" kern="100" dirty="0">
                        <a:solidFill>
                          <a:schemeClr val="tx1">
                            <a:lumMod val="95000"/>
                            <a:lumOff val="5000"/>
                          </a:schemeClr>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a:effectLst/>
                          <a:latin typeface="Times New Roman" panose="02020603050405020304" pitchFamily="18" charset="0"/>
                          <a:cs typeface="Times New Roman" panose="02020603050405020304" pitchFamily="18" charset="0"/>
                        </a:rPr>
                        <a:t>0.415</a:t>
                      </a:r>
                      <a:endParaRPr lang="zh-CN" sz="2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0.621</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0.312</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321522128"/>
                  </a:ext>
                </a:extLst>
              </a:tr>
              <a:tr h="0">
                <a:tc>
                  <a:txBody>
                    <a:bodyPr/>
                    <a:lstStyle/>
                    <a:p>
                      <a:pPr indent="127000" algn="ctr">
                        <a:lnSpc>
                          <a:spcPct val="150000"/>
                        </a:lnSpc>
                        <a:buNone/>
                      </a:pPr>
                      <a:r>
                        <a:rPr lang="en-US" sz="1800" kern="100" dirty="0">
                          <a:solidFill>
                            <a:schemeClr val="tx1">
                              <a:lumMod val="95000"/>
                              <a:lumOff val="5000"/>
                            </a:schemeClr>
                          </a:solidFill>
                          <a:effectLst/>
                          <a:latin typeface="Times New Roman" panose="02020603050405020304" pitchFamily="18" charset="0"/>
                          <a:cs typeface="Times New Roman" panose="02020603050405020304" pitchFamily="18" charset="0"/>
                        </a:rPr>
                        <a:t>GCN-feature</a:t>
                      </a:r>
                      <a:endParaRPr lang="zh-CN" sz="2400" kern="100" dirty="0">
                        <a:solidFill>
                          <a:schemeClr val="tx1">
                            <a:lumMod val="95000"/>
                            <a:lumOff val="5000"/>
                          </a:schemeClr>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a:effectLst/>
                          <a:latin typeface="Times New Roman" panose="02020603050405020304" pitchFamily="18" charset="0"/>
                          <a:cs typeface="Times New Roman" panose="02020603050405020304" pitchFamily="18" charset="0"/>
                        </a:rPr>
                        <a:t>0.372</a:t>
                      </a:r>
                      <a:endParaRPr lang="zh-CN" sz="2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0.422</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0.333</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426475979"/>
                  </a:ext>
                </a:extLst>
              </a:tr>
              <a:tr h="0">
                <a:tc>
                  <a:txBody>
                    <a:bodyPr/>
                    <a:lstStyle/>
                    <a:p>
                      <a:pPr indent="127000" algn="ctr">
                        <a:lnSpc>
                          <a:spcPct val="150000"/>
                        </a:lnSpc>
                        <a:buNone/>
                      </a:pPr>
                      <a:r>
                        <a:rPr lang="en-US" sz="1800" kern="100" dirty="0">
                          <a:solidFill>
                            <a:schemeClr val="tx1">
                              <a:lumMod val="95000"/>
                              <a:lumOff val="5000"/>
                            </a:schemeClr>
                          </a:solidFill>
                          <a:effectLst/>
                          <a:latin typeface="Times New Roman" panose="02020603050405020304" pitchFamily="18" charset="0"/>
                          <a:cs typeface="Times New Roman" panose="02020603050405020304" pitchFamily="18" charset="0"/>
                        </a:rPr>
                        <a:t>GCN-featureless</a:t>
                      </a:r>
                      <a:endParaRPr lang="zh-CN" sz="2400" kern="100" dirty="0">
                        <a:solidFill>
                          <a:schemeClr val="tx1">
                            <a:lumMod val="95000"/>
                            <a:lumOff val="5000"/>
                          </a:schemeClr>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0.305</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0.407</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127000" algn="ctr">
                        <a:lnSpc>
                          <a:spcPct val="150000"/>
                        </a:lnSpc>
                        <a:buNone/>
                      </a:pPr>
                      <a:r>
                        <a:rPr lang="en-US" sz="1800" kern="100" dirty="0">
                          <a:effectLst/>
                          <a:latin typeface="Times New Roman" panose="02020603050405020304" pitchFamily="18" charset="0"/>
                          <a:cs typeface="Times New Roman" panose="02020603050405020304" pitchFamily="18" charset="0"/>
                        </a:rPr>
                        <a:t>0.244</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72230341"/>
                  </a:ext>
                </a:extLst>
              </a:tr>
            </a:tbl>
          </a:graphicData>
        </a:graphic>
      </p:graphicFrame>
    </p:spTree>
    <p:extLst>
      <p:ext uri="{BB962C8B-B14F-4D97-AF65-F5344CB8AC3E}">
        <p14:creationId xmlns:p14="http://schemas.microsoft.com/office/powerpoint/2010/main" val="2337404479"/>
      </p:ext>
    </p:extLst>
  </p:cSld>
  <p:clrMapOvr>
    <a:masterClrMapping/>
  </p:clrMapOvr>
  <mc:AlternateContent xmlns:mc="http://schemas.openxmlformats.org/markup-compatibility/2006">
    <mc:Choice xmlns:p14="http://schemas.microsoft.com/office/powerpoint/2010/main" Requires="p14">
      <p:transition p14:dur="10" advTm="25983"/>
    </mc:Choice>
    <mc:Fallback>
      <p:transition advTm="25983"/>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22305-575A-A649-973C-3375C7BF962D}"/>
            </a:ext>
          </a:extLst>
        </p:cNvPr>
        <p:cNvGrpSpPr/>
        <p:nvPr/>
      </p:nvGrpSpPr>
      <p:grpSpPr>
        <a:xfrm>
          <a:off x="0" y="0"/>
          <a:ext cx="0" cy="0"/>
          <a:chOff x="0" y="0"/>
          <a:chExt cx="0" cy="0"/>
        </a:xfrm>
      </p:grpSpPr>
      <p:sp>
        <p:nvSpPr>
          <p:cNvPr id="40" name="Rounded Rectangle 15">
            <a:extLst>
              <a:ext uri="{FF2B5EF4-FFF2-40B4-BE49-F238E27FC236}">
                <a16:creationId xmlns:a16="http://schemas.microsoft.com/office/drawing/2014/main" id="{008BA2CC-856B-6B1D-FA7D-53B35B579455}"/>
              </a:ext>
            </a:extLst>
          </p:cNvPr>
          <p:cNvSpPr/>
          <p:nvPr/>
        </p:nvSpPr>
        <p:spPr>
          <a:xfrm>
            <a:off x="8123158" y="1523158"/>
            <a:ext cx="3810933" cy="4681298"/>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9" name="Rounded Rectangle 15">
            <a:extLst>
              <a:ext uri="{FF2B5EF4-FFF2-40B4-BE49-F238E27FC236}">
                <a16:creationId xmlns:a16="http://schemas.microsoft.com/office/drawing/2014/main" id="{34C1E5D6-52B0-11C3-816C-8202F11A3012}"/>
              </a:ext>
            </a:extLst>
          </p:cNvPr>
          <p:cNvSpPr/>
          <p:nvPr/>
        </p:nvSpPr>
        <p:spPr>
          <a:xfrm>
            <a:off x="4149562" y="1516217"/>
            <a:ext cx="3614465" cy="4709781"/>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6" name="组合 5">
            <a:extLst>
              <a:ext uri="{FF2B5EF4-FFF2-40B4-BE49-F238E27FC236}">
                <a16:creationId xmlns:a16="http://schemas.microsoft.com/office/drawing/2014/main" id="{0E8AB80F-3F06-E754-B886-CACC897CA6A8}"/>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A52273E3-FAA6-FD3C-F5E3-83D933E6BFB4}"/>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FCE3E86C-95FA-D49B-2F1E-146296C09B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8896F030-7263-243E-AB0E-290C8A68E591}"/>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356011DF-CC3F-64FD-877E-D7F4766D0584}"/>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5.3 </a:t>
            </a:r>
            <a:r>
              <a:rPr lang="zh-CN" altLang="en-US" sz="2800" b="1" dirty="0">
                <a:solidFill>
                  <a:srgbClr val="002060"/>
                </a:solidFill>
                <a:latin typeface="+mn-ea"/>
              </a:rPr>
              <a:t>实验结果与分析</a:t>
            </a:r>
          </a:p>
        </p:txBody>
      </p:sp>
      <p:pic>
        <p:nvPicPr>
          <p:cNvPr id="11" name="图片 10" descr="中心全名">
            <a:extLst>
              <a:ext uri="{FF2B5EF4-FFF2-40B4-BE49-F238E27FC236}">
                <a16:creationId xmlns:a16="http://schemas.microsoft.com/office/drawing/2014/main" id="{5F9D0DFA-1608-C015-06D2-5CB54ACA1D02}"/>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E140341B-7801-42E5-876D-B562DDFAEC04}"/>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C3EA41CE-B941-7B9A-976D-1F8380C000BA}"/>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22" name="Rounded Rectangle 8">
            <a:extLst>
              <a:ext uri="{FF2B5EF4-FFF2-40B4-BE49-F238E27FC236}">
                <a16:creationId xmlns:a16="http://schemas.microsoft.com/office/drawing/2014/main" id="{C02EE5DB-11FA-EBE6-8444-16D0EE66FAC3}"/>
              </a:ext>
            </a:extLst>
          </p:cNvPr>
          <p:cNvSpPr/>
          <p:nvPr/>
        </p:nvSpPr>
        <p:spPr>
          <a:xfrm>
            <a:off x="143610" y="1449324"/>
            <a:ext cx="3732628" cy="4741416"/>
          </a:xfrm>
          <a:prstGeom prst="roundRect">
            <a:avLst/>
          </a:prstGeom>
          <a:solidFill>
            <a:srgbClr val="FFFFFF"/>
          </a:solidFill>
          <a:ln w="10160">
            <a:solidFill>
              <a:srgbClr val="D6DEE8"/>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6" name="TextBox 11">
            <a:extLst>
              <a:ext uri="{FF2B5EF4-FFF2-40B4-BE49-F238E27FC236}">
                <a16:creationId xmlns:a16="http://schemas.microsoft.com/office/drawing/2014/main" id="{AAB4BB98-0CA2-8B7F-C3C1-9092C4B92F1D}"/>
              </a:ext>
            </a:extLst>
          </p:cNvPr>
          <p:cNvSpPr txBox="1"/>
          <p:nvPr/>
        </p:nvSpPr>
        <p:spPr>
          <a:xfrm>
            <a:off x="294545" y="1881510"/>
            <a:ext cx="3430758" cy="85343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5000"/>
              </a:lnSpc>
            </a:pPr>
            <a:r>
              <a:rPr sz="2400" b="1" dirty="0" err="1">
                <a:solidFill>
                  <a:srgbClr val="142641"/>
                </a:solidFill>
                <a:latin typeface="微软雅黑" panose="020B0503020204020204" charset="-122"/>
              </a:rPr>
              <a:t>局部邻域聚合更契合大规模引文网络</a:t>
            </a:r>
            <a:endParaRPr sz="2400" b="1" dirty="0">
              <a:solidFill>
                <a:srgbClr val="142641"/>
              </a:solidFill>
              <a:latin typeface="微软雅黑" panose="020B0503020204020204" charset="-122"/>
            </a:endParaRPr>
          </a:p>
        </p:txBody>
      </p:sp>
      <p:sp>
        <p:nvSpPr>
          <p:cNvPr id="27" name="TextBox 12">
            <a:extLst>
              <a:ext uri="{FF2B5EF4-FFF2-40B4-BE49-F238E27FC236}">
                <a16:creationId xmlns:a16="http://schemas.microsoft.com/office/drawing/2014/main" id="{9C696089-8795-8B1E-C65A-0B7716E282F4}"/>
              </a:ext>
            </a:extLst>
          </p:cNvPr>
          <p:cNvSpPr txBox="1"/>
          <p:nvPr/>
        </p:nvSpPr>
        <p:spPr>
          <a:xfrm>
            <a:off x="317826" y="3183382"/>
            <a:ext cx="3430758" cy="118134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8000"/>
              </a:lnSpc>
            </a:pPr>
            <a:r>
              <a:rPr sz="2000" b="0" dirty="0" err="1">
                <a:solidFill>
                  <a:srgbClr val="20242A"/>
                </a:solidFill>
                <a:latin typeface="Times New Roman" panose="02020603050405020304" pitchFamily="18" charset="0"/>
                <a:cs typeface="Times New Roman" panose="02020603050405020304" pitchFamily="18" charset="0"/>
              </a:rPr>
              <a:t>GraphSAGE</a:t>
            </a:r>
            <a:r>
              <a:rPr sz="2000" b="0" dirty="0" err="1">
                <a:solidFill>
                  <a:srgbClr val="20242A"/>
                </a:solidFill>
                <a:latin typeface="宋体" panose="02010600030101010101" pitchFamily="2" charset="-122"/>
                <a:ea typeface="宋体" panose="02010600030101010101" pitchFamily="2" charset="-122"/>
              </a:rPr>
              <a:t>围绕目标节点采样并聚合邻域信息，相比整图卷积更具扩展性</a:t>
            </a:r>
            <a:r>
              <a:rPr sz="2000" b="0" dirty="0">
                <a:solidFill>
                  <a:srgbClr val="20242A"/>
                </a:solidFill>
                <a:latin typeface="宋体" panose="02010600030101010101" pitchFamily="2" charset="-122"/>
                <a:ea typeface="宋体" panose="02010600030101010101" pitchFamily="2" charset="-122"/>
              </a:rPr>
              <a:t>。</a:t>
            </a:r>
          </a:p>
        </p:txBody>
      </p:sp>
      <p:sp>
        <p:nvSpPr>
          <p:cNvPr id="31" name="TextBox 18">
            <a:extLst>
              <a:ext uri="{FF2B5EF4-FFF2-40B4-BE49-F238E27FC236}">
                <a16:creationId xmlns:a16="http://schemas.microsoft.com/office/drawing/2014/main" id="{7FD4066F-95DB-1838-9E2E-22D85FDA7A15}"/>
              </a:ext>
            </a:extLst>
          </p:cNvPr>
          <p:cNvSpPr txBox="1"/>
          <p:nvPr/>
        </p:nvSpPr>
        <p:spPr>
          <a:xfrm>
            <a:off x="4366853" y="1924117"/>
            <a:ext cx="3179882" cy="42870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5000"/>
              </a:lnSpc>
            </a:pPr>
            <a:r>
              <a:rPr sz="2400" b="1" dirty="0" err="1">
                <a:solidFill>
                  <a:srgbClr val="142641"/>
                </a:solidFill>
                <a:latin typeface="微软雅黑" panose="020B0503020204020204" charset="-122"/>
              </a:rPr>
              <a:t>特征融合提升表征质量</a:t>
            </a:r>
            <a:endParaRPr sz="2400" b="1" dirty="0">
              <a:solidFill>
                <a:srgbClr val="142641"/>
              </a:solidFill>
              <a:latin typeface="微软雅黑" panose="020B0503020204020204" charset="-122"/>
            </a:endParaRPr>
          </a:p>
        </p:txBody>
      </p:sp>
      <p:sp>
        <p:nvSpPr>
          <p:cNvPr id="32" name="TextBox 19">
            <a:extLst>
              <a:ext uri="{FF2B5EF4-FFF2-40B4-BE49-F238E27FC236}">
                <a16:creationId xmlns:a16="http://schemas.microsoft.com/office/drawing/2014/main" id="{88BBF87F-878C-2EFF-7E70-848864444359}"/>
              </a:ext>
            </a:extLst>
          </p:cNvPr>
          <p:cNvSpPr txBox="1"/>
          <p:nvPr/>
        </p:nvSpPr>
        <p:spPr>
          <a:xfrm>
            <a:off x="4306223" y="3229357"/>
            <a:ext cx="3179882" cy="118134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8000"/>
              </a:lnSpc>
            </a:pPr>
            <a:r>
              <a:rPr sz="2000" b="0" dirty="0" err="1">
                <a:solidFill>
                  <a:srgbClr val="20242A"/>
                </a:solidFill>
                <a:latin typeface="宋体" panose="02010600030101010101" pitchFamily="2" charset="-122"/>
                <a:ea typeface="宋体" panose="02010600030101010101" pitchFamily="2" charset="-122"/>
              </a:rPr>
              <a:t>文献计量特征补充论文属性、发表环境与合作关系，结构信息刻画传播位置</a:t>
            </a:r>
            <a:r>
              <a:rPr sz="2000" b="0" dirty="0">
                <a:solidFill>
                  <a:srgbClr val="20242A"/>
                </a:solidFill>
                <a:latin typeface="宋体" panose="02010600030101010101" pitchFamily="2" charset="-122"/>
                <a:ea typeface="宋体" panose="02010600030101010101" pitchFamily="2" charset="-122"/>
              </a:rPr>
              <a:t>。</a:t>
            </a:r>
          </a:p>
        </p:txBody>
      </p:sp>
      <p:sp>
        <p:nvSpPr>
          <p:cNvPr id="36" name="TextBox 25">
            <a:extLst>
              <a:ext uri="{FF2B5EF4-FFF2-40B4-BE49-F238E27FC236}">
                <a16:creationId xmlns:a16="http://schemas.microsoft.com/office/drawing/2014/main" id="{BA89C5B3-96C6-566C-88AB-C2D45291F184}"/>
              </a:ext>
            </a:extLst>
          </p:cNvPr>
          <p:cNvSpPr txBox="1"/>
          <p:nvPr/>
        </p:nvSpPr>
        <p:spPr>
          <a:xfrm>
            <a:off x="8579616" y="1833753"/>
            <a:ext cx="3223846" cy="42870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5000"/>
              </a:lnSpc>
            </a:pPr>
            <a:r>
              <a:rPr sz="2400" b="1" dirty="0" err="1">
                <a:solidFill>
                  <a:srgbClr val="142641"/>
                </a:solidFill>
                <a:latin typeface="微软雅黑" panose="020B0503020204020204" charset="-122"/>
              </a:rPr>
              <a:t>少数类识别能力更强</a:t>
            </a:r>
            <a:endParaRPr sz="2400" b="1" dirty="0">
              <a:solidFill>
                <a:srgbClr val="142641"/>
              </a:solidFill>
              <a:latin typeface="微软雅黑" panose="020B0503020204020204" charset="-122"/>
            </a:endParaRPr>
          </a:p>
        </p:txBody>
      </p:sp>
      <p:sp>
        <p:nvSpPr>
          <p:cNvPr id="37" name="TextBox 26">
            <a:extLst>
              <a:ext uri="{FF2B5EF4-FFF2-40B4-BE49-F238E27FC236}">
                <a16:creationId xmlns:a16="http://schemas.microsoft.com/office/drawing/2014/main" id="{73E6BE20-33F4-EC93-E9E5-E5795482883D}"/>
              </a:ext>
            </a:extLst>
          </p:cNvPr>
          <p:cNvSpPr txBox="1"/>
          <p:nvPr/>
        </p:nvSpPr>
        <p:spPr>
          <a:xfrm>
            <a:off x="8365669" y="3260078"/>
            <a:ext cx="3223847" cy="118134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8000"/>
              </a:lnSpc>
            </a:pPr>
            <a:r>
              <a:rPr sz="2000" b="0" dirty="0">
                <a:solidFill>
                  <a:srgbClr val="20242A"/>
                </a:solidFill>
                <a:latin typeface="宋体" panose="02010600030101010101" pitchFamily="2" charset="-122"/>
                <a:ea typeface="宋体" panose="02010600030101010101" pitchFamily="2" charset="-122"/>
              </a:rPr>
              <a:t>在正负样本约</a:t>
            </a:r>
            <a:r>
              <a:rPr sz="2000" b="0" dirty="0">
                <a:solidFill>
                  <a:srgbClr val="20242A"/>
                </a:solidFill>
                <a:latin typeface="Times New Roman" panose="02020603050405020304" pitchFamily="18" charset="0"/>
                <a:cs typeface="Times New Roman" panose="02020603050405020304" pitchFamily="18" charset="0"/>
              </a:rPr>
              <a:t>1:100</a:t>
            </a:r>
            <a:r>
              <a:rPr sz="2000" dirty="0">
                <a:solidFill>
                  <a:srgbClr val="20242A"/>
                </a:solidFill>
                <a:latin typeface="宋体" panose="02010600030101010101" pitchFamily="2" charset="-122"/>
                <a:ea typeface="宋体" panose="02010600030101010101" pitchFamily="2" charset="-122"/>
              </a:rPr>
              <a:t>的条件下</a:t>
            </a:r>
            <a:r>
              <a:rPr sz="2000" b="0" dirty="0">
                <a:solidFill>
                  <a:srgbClr val="20242A"/>
                </a:solidFill>
                <a:latin typeface="微软雅黑" panose="020B0503020204020204" charset="-122"/>
              </a:rPr>
              <a:t>，</a:t>
            </a:r>
            <a:r>
              <a:rPr sz="2000" dirty="0">
                <a:solidFill>
                  <a:srgbClr val="20242A"/>
                </a:solidFill>
                <a:latin typeface="Times New Roman" panose="02020603050405020304" pitchFamily="18" charset="0"/>
                <a:cs typeface="Times New Roman" panose="02020603050405020304" pitchFamily="18" charset="0"/>
              </a:rPr>
              <a:t>GraphSAGE</a:t>
            </a:r>
            <a:r>
              <a:rPr sz="2000" dirty="0">
                <a:solidFill>
                  <a:srgbClr val="20242A"/>
                </a:solidFill>
                <a:latin typeface="宋体" panose="02010600030101010101" pitchFamily="2" charset="-122"/>
                <a:ea typeface="宋体" panose="02010600030101010101" pitchFamily="2" charset="-122"/>
              </a:rPr>
              <a:t>保持最高召回率并取得最优</a:t>
            </a:r>
            <a:r>
              <a:rPr sz="2000" dirty="0">
                <a:solidFill>
                  <a:srgbClr val="20242A"/>
                </a:solidFill>
                <a:latin typeface="Times New Roman" panose="02020603050405020304" pitchFamily="18" charset="0"/>
                <a:cs typeface="Times New Roman" panose="02020603050405020304" pitchFamily="18" charset="0"/>
              </a:rPr>
              <a:t>F1</a:t>
            </a:r>
            <a:r>
              <a:rPr sz="2000" b="0" dirty="0">
                <a:solidFill>
                  <a:srgbClr val="20242A"/>
                </a:solidFill>
                <a:latin typeface="微软雅黑" panose="020B0503020204020204" charset="-122"/>
              </a:rPr>
              <a:t>。</a:t>
            </a:r>
          </a:p>
        </p:txBody>
      </p:sp>
      <p:grpSp>
        <p:nvGrpSpPr>
          <p:cNvPr id="47" name="组合 46">
            <a:extLst>
              <a:ext uri="{FF2B5EF4-FFF2-40B4-BE49-F238E27FC236}">
                <a16:creationId xmlns:a16="http://schemas.microsoft.com/office/drawing/2014/main" id="{07482DF5-0FAD-45AC-1D26-BA26D58C0C98}"/>
              </a:ext>
            </a:extLst>
          </p:cNvPr>
          <p:cNvGrpSpPr/>
          <p:nvPr/>
        </p:nvGrpSpPr>
        <p:grpSpPr>
          <a:xfrm>
            <a:off x="769389" y="5255714"/>
            <a:ext cx="2207281" cy="694075"/>
            <a:chOff x="1676639" y="4727449"/>
            <a:chExt cx="2057400" cy="392529"/>
          </a:xfrm>
        </p:grpSpPr>
        <p:sp>
          <p:nvSpPr>
            <p:cNvPr id="41" name="Rounded Rectangle 13">
              <a:extLst>
                <a:ext uri="{FF2B5EF4-FFF2-40B4-BE49-F238E27FC236}">
                  <a16:creationId xmlns:a16="http://schemas.microsoft.com/office/drawing/2014/main" id="{38561AD0-2C1B-36A9-98E9-FCD7DE7A0FE8}"/>
                </a:ext>
              </a:extLst>
            </p:cNvPr>
            <p:cNvSpPr/>
            <p:nvPr/>
          </p:nvSpPr>
          <p:spPr>
            <a:xfrm>
              <a:off x="1676639" y="4727449"/>
              <a:ext cx="2057400" cy="310896"/>
            </a:xfrm>
            <a:prstGeom prst="roundRect">
              <a:avLst/>
            </a:prstGeom>
            <a:solidFill>
              <a:srgbClr val="2C679E"/>
            </a:solidFill>
            <a:ln w="10160">
              <a:solidFill>
                <a:srgbClr val="2C679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2" name="TextBox 14">
              <a:extLst>
                <a:ext uri="{FF2B5EF4-FFF2-40B4-BE49-F238E27FC236}">
                  <a16:creationId xmlns:a16="http://schemas.microsoft.com/office/drawing/2014/main" id="{68CA7C8D-7704-AA9E-16B6-2EE5FBC63A54}"/>
                </a:ext>
              </a:extLst>
            </p:cNvPr>
            <p:cNvSpPr txBox="1"/>
            <p:nvPr/>
          </p:nvSpPr>
          <p:spPr>
            <a:xfrm>
              <a:off x="1727419" y="4768087"/>
              <a:ext cx="1965960"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err="1">
                  <a:solidFill>
                    <a:srgbClr val="FFFFFF"/>
                  </a:solidFill>
                  <a:latin typeface="微软雅黑" panose="020B0503020204020204" charset="-122"/>
                </a:rPr>
                <a:t>扩展性</a:t>
              </a:r>
              <a:r>
                <a:rPr sz="2000" b="1" dirty="0">
                  <a:solidFill>
                    <a:srgbClr val="FFFFFF"/>
                  </a:solidFill>
                  <a:latin typeface="微软雅黑" panose="020B0503020204020204" charset="-122"/>
                </a:rPr>
                <a:t> / </a:t>
              </a:r>
              <a:r>
                <a:rPr sz="2000" b="1" dirty="0" err="1">
                  <a:solidFill>
                    <a:srgbClr val="FFFFFF"/>
                  </a:solidFill>
                  <a:latin typeface="微软雅黑" panose="020B0503020204020204" charset="-122"/>
                </a:rPr>
                <a:t>归纳性</a:t>
              </a:r>
              <a:endParaRPr sz="2000" b="1" dirty="0">
                <a:solidFill>
                  <a:srgbClr val="FFFFFF"/>
                </a:solidFill>
                <a:latin typeface="微软雅黑" panose="020B0503020204020204" charset="-122"/>
              </a:endParaRPr>
            </a:p>
          </p:txBody>
        </p:sp>
      </p:grpSp>
      <p:sp>
        <p:nvSpPr>
          <p:cNvPr id="43" name="Rounded Rectangle 20">
            <a:extLst>
              <a:ext uri="{FF2B5EF4-FFF2-40B4-BE49-F238E27FC236}">
                <a16:creationId xmlns:a16="http://schemas.microsoft.com/office/drawing/2014/main" id="{FDF9F620-7BEE-9F8A-4857-07375BF8FA0C}"/>
              </a:ext>
            </a:extLst>
          </p:cNvPr>
          <p:cNvSpPr/>
          <p:nvPr/>
        </p:nvSpPr>
        <p:spPr>
          <a:xfrm>
            <a:off x="4956229" y="5272980"/>
            <a:ext cx="2057400" cy="513789"/>
          </a:xfrm>
          <a:prstGeom prst="roundRect">
            <a:avLst/>
          </a:prstGeom>
          <a:solidFill>
            <a:srgbClr val="228B8B"/>
          </a:solidFill>
          <a:ln w="10160">
            <a:solidFill>
              <a:srgbClr val="228B8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4" name="TextBox 21">
            <a:extLst>
              <a:ext uri="{FF2B5EF4-FFF2-40B4-BE49-F238E27FC236}">
                <a16:creationId xmlns:a16="http://schemas.microsoft.com/office/drawing/2014/main" id="{0AC37196-8746-83F8-0148-915E4B46B52D}"/>
              </a:ext>
            </a:extLst>
          </p:cNvPr>
          <p:cNvSpPr txBox="1"/>
          <p:nvPr/>
        </p:nvSpPr>
        <p:spPr>
          <a:xfrm>
            <a:off x="5001949" y="5341783"/>
            <a:ext cx="1965960"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err="1">
                <a:solidFill>
                  <a:srgbClr val="FFFFFF"/>
                </a:solidFill>
                <a:latin typeface="微软雅黑" panose="020B0503020204020204" charset="-122"/>
              </a:rPr>
              <a:t>互补性</a:t>
            </a:r>
            <a:r>
              <a:rPr sz="2000" b="1" dirty="0">
                <a:solidFill>
                  <a:srgbClr val="FFFFFF"/>
                </a:solidFill>
                <a:latin typeface="微软雅黑" panose="020B0503020204020204" charset="-122"/>
              </a:rPr>
              <a:t> / </a:t>
            </a:r>
            <a:r>
              <a:rPr sz="2000" b="1" dirty="0" err="1">
                <a:solidFill>
                  <a:srgbClr val="FFFFFF"/>
                </a:solidFill>
                <a:latin typeface="微软雅黑" panose="020B0503020204020204" charset="-122"/>
              </a:rPr>
              <a:t>多维度</a:t>
            </a:r>
            <a:endParaRPr sz="2000" b="1" dirty="0">
              <a:solidFill>
                <a:srgbClr val="FFFFFF"/>
              </a:solidFill>
              <a:latin typeface="微软雅黑" panose="020B0503020204020204" charset="-122"/>
            </a:endParaRPr>
          </a:p>
        </p:txBody>
      </p:sp>
      <p:sp>
        <p:nvSpPr>
          <p:cNvPr id="45" name="Rounded Rectangle 27">
            <a:extLst>
              <a:ext uri="{FF2B5EF4-FFF2-40B4-BE49-F238E27FC236}">
                <a16:creationId xmlns:a16="http://schemas.microsoft.com/office/drawing/2014/main" id="{BDFA6556-61E9-F2FF-1F74-538BA7751811}"/>
              </a:ext>
            </a:extLst>
          </p:cNvPr>
          <p:cNvSpPr/>
          <p:nvPr/>
        </p:nvSpPr>
        <p:spPr>
          <a:xfrm>
            <a:off x="8900312" y="5272979"/>
            <a:ext cx="2289279" cy="513789"/>
          </a:xfrm>
          <a:prstGeom prst="roundRect">
            <a:avLst/>
          </a:prstGeom>
          <a:solidFill>
            <a:srgbClr val="B2433F"/>
          </a:solidFill>
          <a:ln w="10160">
            <a:solidFill>
              <a:srgbClr val="B243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6" name="TextBox 28">
            <a:extLst>
              <a:ext uri="{FF2B5EF4-FFF2-40B4-BE49-F238E27FC236}">
                <a16:creationId xmlns:a16="http://schemas.microsoft.com/office/drawing/2014/main" id="{0FFFB395-3E6E-887B-0E86-A2D9841ADDF7}"/>
              </a:ext>
            </a:extLst>
          </p:cNvPr>
          <p:cNvSpPr txBox="1"/>
          <p:nvPr/>
        </p:nvSpPr>
        <p:spPr>
          <a:xfrm>
            <a:off x="9045643" y="5334842"/>
            <a:ext cx="1965960" cy="351891"/>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2000" b="1" dirty="0">
                <a:solidFill>
                  <a:srgbClr val="FFFFFF"/>
                </a:solidFill>
                <a:latin typeface="微软雅黑" panose="020B0503020204020204" charset="-122"/>
              </a:rPr>
              <a:t>Recall=0.706</a:t>
            </a:r>
          </a:p>
        </p:txBody>
      </p:sp>
    </p:spTree>
    <p:extLst>
      <p:ext uri="{BB962C8B-B14F-4D97-AF65-F5344CB8AC3E}">
        <p14:creationId xmlns:p14="http://schemas.microsoft.com/office/powerpoint/2010/main" val="3936434716"/>
      </p:ext>
    </p:extLst>
  </p:cSld>
  <p:clrMapOvr>
    <a:masterClrMapping/>
  </p:clrMapOvr>
  <mc:AlternateContent xmlns:mc="http://schemas.openxmlformats.org/markup-compatibility/2006">
    <mc:Choice xmlns:p14="http://schemas.microsoft.com/office/powerpoint/2010/main" Requires="p14">
      <p:transition p14:dur="10" advTm="36481"/>
    </mc:Choice>
    <mc:Fallback>
      <p:transition advTm="36481"/>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C9922-F1E4-DEF7-53C6-C194021BAFD1}"/>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422251C3-6F12-E407-6BCA-D8B9288DFB91}"/>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8F504E28-CDCE-93E1-49A9-D8601641CC16}"/>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A2665052-743F-BC89-2CA7-C50502D104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E414F30A-D7DD-4684-8C79-CD9D98B1CE11}"/>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3B28C4EF-CD49-2025-41C5-ADC719260816}"/>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5.3 </a:t>
            </a:r>
            <a:r>
              <a:rPr lang="zh-CN" altLang="en-US" sz="2800" b="1" dirty="0">
                <a:solidFill>
                  <a:srgbClr val="002060"/>
                </a:solidFill>
                <a:latin typeface="+mn-ea"/>
              </a:rPr>
              <a:t>实验结果与分析</a:t>
            </a:r>
          </a:p>
        </p:txBody>
      </p:sp>
      <p:pic>
        <p:nvPicPr>
          <p:cNvPr id="11" name="图片 10" descr="中心全名">
            <a:extLst>
              <a:ext uri="{FF2B5EF4-FFF2-40B4-BE49-F238E27FC236}">
                <a16:creationId xmlns:a16="http://schemas.microsoft.com/office/drawing/2014/main" id="{BA9B3893-D721-B918-9278-FBA285D7969D}"/>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4" name="TextBox 28">
            <a:extLst>
              <a:ext uri="{FF2B5EF4-FFF2-40B4-BE49-F238E27FC236}">
                <a16:creationId xmlns:a16="http://schemas.microsoft.com/office/drawing/2014/main" id="{29C4606E-66A4-128B-677C-5173CF48790D}"/>
              </a:ext>
            </a:extLst>
          </p:cNvPr>
          <p:cNvSpPr txBox="1"/>
          <p:nvPr/>
        </p:nvSpPr>
        <p:spPr>
          <a:xfrm>
            <a:off x="8839200" y="1792225"/>
            <a:ext cx="822960" cy="20116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100" b="1">
                <a:solidFill>
                  <a:srgbClr val="FFFFFF"/>
                </a:solidFill>
                <a:latin typeface="微软雅黑" panose="020B0503020204020204" charset="-122"/>
              </a:rPr>
              <a:t>监督学习</a:t>
            </a:r>
          </a:p>
        </p:txBody>
      </p:sp>
      <p:sp>
        <p:nvSpPr>
          <p:cNvPr id="56" name="TextBox 9">
            <a:extLst>
              <a:ext uri="{FF2B5EF4-FFF2-40B4-BE49-F238E27FC236}">
                <a16:creationId xmlns:a16="http://schemas.microsoft.com/office/drawing/2014/main" id="{4E2AAE13-1556-12CD-FC7C-896C38899C8C}"/>
              </a:ext>
            </a:extLst>
          </p:cNvPr>
          <p:cNvSpPr txBox="1"/>
          <p:nvPr/>
        </p:nvSpPr>
        <p:spPr>
          <a:xfrm>
            <a:off x="87934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方案一：文献特征融合学习</a:t>
            </a:r>
          </a:p>
        </p:txBody>
      </p:sp>
      <p:sp>
        <p:nvSpPr>
          <p:cNvPr id="73" name="TextBox 30">
            <a:extLst>
              <a:ext uri="{FF2B5EF4-FFF2-40B4-BE49-F238E27FC236}">
                <a16:creationId xmlns:a16="http://schemas.microsoft.com/office/drawing/2014/main" id="{679B9C69-2A5D-AFED-62B5-A539FE48FA94}"/>
              </a:ext>
            </a:extLst>
          </p:cNvPr>
          <p:cNvSpPr txBox="1"/>
          <p:nvPr/>
        </p:nvSpPr>
        <p:spPr>
          <a:xfrm>
            <a:off x="6548628" y="1449324"/>
            <a:ext cx="4764024" cy="228600"/>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sz="1400" b="1">
                <a:solidFill>
                  <a:srgbClr val="FFFFFF"/>
                </a:solidFill>
                <a:latin typeface="微软雅黑" panose="020B0503020204020204" charset="-122"/>
              </a:rPr>
              <a:t>方案二：纯结构学习</a:t>
            </a:r>
          </a:p>
        </p:txBody>
      </p:sp>
      <p:sp>
        <p:nvSpPr>
          <p:cNvPr id="2" name="Rounded Rectangle 8">
            <a:extLst>
              <a:ext uri="{FF2B5EF4-FFF2-40B4-BE49-F238E27FC236}">
                <a16:creationId xmlns:a16="http://schemas.microsoft.com/office/drawing/2014/main" id="{A6EF9A5E-E209-AE75-B828-D8A32F9416CA}"/>
              </a:ext>
            </a:extLst>
          </p:cNvPr>
          <p:cNvSpPr/>
          <p:nvPr/>
        </p:nvSpPr>
        <p:spPr>
          <a:xfrm>
            <a:off x="426346" y="1449324"/>
            <a:ext cx="5441054" cy="1751076"/>
          </a:xfrm>
          <a:prstGeom prst="roundRect">
            <a:avLst/>
          </a:prstGeom>
          <a:solidFill>
            <a:srgbClr val="FFFFFF"/>
          </a:solidFill>
          <a:ln w="10160">
            <a:solidFill>
              <a:srgbClr val="2C679E"/>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30" name="组合 29">
            <a:extLst>
              <a:ext uri="{FF2B5EF4-FFF2-40B4-BE49-F238E27FC236}">
                <a16:creationId xmlns:a16="http://schemas.microsoft.com/office/drawing/2014/main" id="{864E7073-909C-C5B8-382F-606E129777A3}"/>
              </a:ext>
            </a:extLst>
          </p:cNvPr>
          <p:cNvGrpSpPr/>
          <p:nvPr/>
        </p:nvGrpSpPr>
        <p:grpSpPr>
          <a:xfrm>
            <a:off x="526865" y="1577340"/>
            <a:ext cx="658368" cy="658368"/>
            <a:chOff x="1112520" y="2130552"/>
            <a:chExt cx="658368" cy="658368"/>
          </a:xfrm>
        </p:grpSpPr>
        <p:sp>
          <p:nvSpPr>
            <p:cNvPr id="3" name="Oval 9">
              <a:extLst>
                <a:ext uri="{FF2B5EF4-FFF2-40B4-BE49-F238E27FC236}">
                  <a16:creationId xmlns:a16="http://schemas.microsoft.com/office/drawing/2014/main" id="{4AA90CE5-DF8C-43A9-CC38-178D1C4D2DFF}"/>
                </a:ext>
              </a:extLst>
            </p:cNvPr>
            <p:cNvSpPr/>
            <p:nvPr/>
          </p:nvSpPr>
          <p:spPr>
            <a:xfrm>
              <a:off x="1112520" y="2130552"/>
              <a:ext cx="658368" cy="658368"/>
            </a:xfrm>
            <a:prstGeom prst="ellipse">
              <a:avLst/>
            </a:prstGeom>
            <a:solidFill>
              <a:srgbClr val="FFFFFF"/>
            </a:solidFill>
            <a:ln w="15240">
              <a:solidFill>
                <a:srgbClr val="2C679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 name="TextBox 10">
              <a:extLst>
                <a:ext uri="{FF2B5EF4-FFF2-40B4-BE49-F238E27FC236}">
                  <a16:creationId xmlns:a16="http://schemas.microsoft.com/office/drawing/2014/main" id="{B8573321-CA98-D52A-D728-F6FC66AE41DB}"/>
                </a:ext>
              </a:extLst>
            </p:cNvPr>
            <p:cNvSpPr txBox="1"/>
            <p:nvPr/>
          </p:nvSpPr>
          <p:spPr>
            <a:xfrm>
              <a:off x="1112520" y="2313432"/>
              <a:ext cx="658368" cy="32040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b="1" dirty="0">
                  <a:solidFill>
                    <a:srgbClr val="2C679E"/>
                  </a:solidFill>
                  <a:latin typeface="微软雅黑" panose="020B0503020204020204" charset="-122"/>
                </a:rPr>
                <a:t>1</a:t>
              </a:r>
            </a:p>
          </p:txBody>
        </p:sp>
      </p:grpSp>
      <p:sp>
        <p:nvSpPr>
          <p:cNvPr id="8" name="TextBox 11">
            <a:extLst>
              <a:ext uri="{FF2B5EF4-FFF2-40B4-BE49-F238E27FC236}">
                <a16:creationId xmlns:a16="http://schemas.microsoft.com/office/drawing/2014/main" id="{2C3CD497-D545-B68A-982F-DC07424FCB29}"/>
              </a:ext>
            </a:extLst>
          </p:cNvPr>
          <p:cNvSpPr txBox="1"/>
          <p:nvPr/>
        </p:nvSpPr>
        <p:spPr>
          <a:xfrm>
            <a:off x="1441704" y="1568161"/>
            <a:ext cx="338328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142641"/>
                </a:solidFill>
                <a:latin typeface="微软雅黑" panose="020B0503020204020204" charset="-122"/>
              </a:rPr>
              <a:t>任务建模</a:t>
            </a:r>
            <a:endParaRPr sz="2400" b="1" dirty="0">
              <a:solidFill>
                <a:srgbClr val="142641"/>
              </a:solidFill>
              <a:latin typeface="微软雅黑" panose="020B0503020204020204" charset="-122"/>
            </a:endParaRPr>
          </a:p>
        </p:txBody>
      </p:sp>
      <p:sp>
        <p:nvSpPr>
          <p:cNvPr id="9" name="TextBox 12">
            <a:extLst>
              <a:ext uri="{FF2B5EF4-FFF2-40B4-BE49-F238E27FC236}">
                <a16:creationId xmlns:a16="http://schemas.microsoft.com/office/drawing/2014/main" id="{A2704672-93C0-6920-C83F-FD1FDFACFA6B}"/>
              </a:ext>
            </a:extLst>
          </p:cNvPr>
          <p:cNvSpPr txBox="1"/>
          <p:nvPr/>
        </p:nvSpPr>
        <p:spPr>
          <a:xfrm>
            <a:off x="1418844" y="2088809"/>
            <a:ext cx="4224528" cy="787395"/>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28000"/>
              </a:lnSpc>
            </a:pPr>
            <a:r>
              <a:rPr sz="2000" dirty="0" err="1">
                <a:solidFill>
                  <a:srgbClr val="20242A"/>
                </a:solidFill>
                <a:latin typeface="宋体" panose="02010600030101010101" pitchFamily="2" charset="-122"/>
                <a:ea typeface="宋体" panose="02010600030101010101" pitchFamily="2" charset="-122"/>
                <a:cs typeface="Times New Roman" panose="02020603050405020304" pitchFamily="18" charset="0"/>
              </a:rPr>
              <a:t>将撤稿风险预测形式化为引文网络中的节点二分类任务</a:t>
            </a:r>
            <a:r>
              <a:rPr sz="2000" dirty="0">
                <a:solidFill>
                  <a:srgbClr val="20242A"/>
                </a:solidFill>
                <a:latin typeface="宋体" panose="02010600030101010101" pitchFamily="2" charset="-122"/>
                <a:ea typeface="宋体" panose="02010600030101010101" pitchFamily="2" charset="-122"/>
                <a:cs typeface="Times New Roman" panose="02020603050405020304" pitchFamily="18" charset="0"/>
              </a:rPr>
              <a:t>。</a:t>
            </a:r>
          </a:p>
        </p:txBody>
      </p:sp>
      <p:sp>
        <p:nvSpPr>
          <p:cNvPr id="12" name="Rounded Rectangle 13">
            <a:extLst>
              <a:ext uri="{FF2B5EF4-FFF2-40B4-BE49-F238E27FC236}">
                <a16:creationId xmlns:a16="http://schemas.microsoft.com/office/drawing/2014/main" id="{78BA1B21-F3C7-F45A-4C35-CF85BE0642D6}"/>
              </a:ext>
            </a:extLst>
          </p:cNvPr>
          <p:cNvSpPr/>
          <p:nvPr/>
        </p:nvSpPr>
        <p:spPr>
          <a:xfrm>
            <a:off x="6324600" y="1428394"/>
            <a:ext cx="4983480" cy="1772006"/>
          </a:xfrm>
          <a:prstGeom prst="roundRect">
            <a:avLst/>
          </a:prstGeom>
          <a:solidFill>
            <a:srgbClr val="FFFFFF"/>
          </a:solidFill>
          <a:ln w="10160">
            <a:solidFill>
              <a:srgbClr val="228B8B"/>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3" name="Oval 14">
            <a:extLst>
              <a:ext uri="{FF2B5EF4-FFF2-40B4-BE49-F238E27FC236}">
                <a16:creationId xmlns:a16="http://schemas.microsoft.com/office/drawing/2014/main" id="{4156396A-FCD0-38C1-0549-94052DAAF553}"/>
              </a:ext>
            </a:extLst>
          </p:cNvPr>
          <p:cNvSpPr/>
          <p:nvPr/>
        </p:nvSpPr>
        <p:spPr>
          <a:xfrm>
            <a:off x="6406896" y="1577340"/>
            <a:ext cx="658368" cy="658368"/>
          </a:xfrm>
          <a:prstGeom prst="ellipse">
            <a:avLst/>
          </a:prstGeom>
          <a:solidFill>
            <a:srgbClr val="FFFFFF"/>
          </a:solidFill>
          <a:ln w="15240">
            <a:solidFill>
              <a:srgbClr val="228B8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4" name="TextBox 15">
            <a:extLst>
              <a:ext uri="{FF2B5EF4-FFF2-40B4-BE49-F238E27FC236}">
                <a16:creationId xmlns:a16="http://schemas.microsoft.com/office/drawing/2014/main" id="{DC99ECFE-1D5D-1B6D-28D8-555937816D3D}"/>
              </a:ext>
            </a:extLst>
          </p:cNvPr>
          <p:cNvSpPr txBox="1"/>
          <p:nvPr/>
        </p:nvSpPr>
        <p:spPr>
          <a:xfrm>
            <a:off x="6402324" y="1764793"/>
            <a:ext cx="658368" cy="32040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b="1" dirty="0">
                <a:solidFill>
                  <a:srgbClr val="228B8B"/>
                </a:solidFill>
                <a:latin typeface="微软雅黑" panose="020B0503020204020204" charset="-122"/>
              </a:rPr>
              <a:t>2</a:t>
            </a:r>
          </a:p>
        </p:txBody>
      </p:sp>
      <p:sp>
        <p:nvSpPr>
          <p:cNvPr id="15" name="TextBox 16">
            <a:extLst>
              <a:ext uri="{FF2B5EF4-FFF2-40B4-BE49-F238E27FC236}">
                <a16:creationId xmlns:a16="http://schemas.microsoft.com/office/drawing/2014/main" id="{FE0E2C0E-9017-2D3C-0988-C22391959CB9}"/>
              </a:ext>
            </a:extLst>
          </p:cNvPr>
          <p:cNvSpPr txBox="1"/>
          <p:nvPr/>
        </p:nvSpPr>
        <p:spPr>
          <a:xfrm>
            <a:off x="7202424" y="1624255"/>
            <a:ext cx="338328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142641"/>
                </a:solidFill>
                <a:latin typeface="微软雅黑" panose="020B0503020204020204" charset="-122"/>
              </a:rPr>
              <a:t>模型优势</a:t>
            </a:r>
            <a:endParaRPr sz="2400" b="1" dirty="0">
              <a:solidFill>
                <a:srgbClr val="142641"/>
              </a:solidFill>
              <a:latin typeface="微软雅黑" panose="020B0503020204020204" charset="-122"/>
            </a:endParaRPr>
          </a:p>
        </p:txBody>
      </p:sp>
      <p:sp>
        <p:nvSpPr>
          <p:cNvPr id="16" name="TextBox 17">
            <a:extLst>
              <a:ext uri="{FF2B5EF4-FFF2-40B4-BE49-F238E27FC236}">
                <a16:creationId xmlns:a16="http://schemas.microsoft.com/office/drawing/2014/main" id="{A9BC653C-797B-2AAB-7DEE-ACBBCF4CDAE6}"/>
              </a:ext>
            </a:extLst>
          </p:cNvPr>
          <p:cNvSpPr txBox="1"/>
          <p:nvPr/>
        </p:nvSpPr>
        <p:spPr>
          <a:xfrm>
            <a:off x="7211568" y="2036171"/>
            <a:ext cx="3935136" cy="744306"/>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sz="2000" b="0" dirty="0" err="1">
                <a:solidFill>
                  <a:srgbClr val="20242A"/>
                </a:solidFill>
                <a:latin typeface="Times New Roman" panose="02020603050405020304" pitchFamily="18" charset="0"/>
                <a:cs typeface="Times New Roman" panose="02020603050405020304" pitchFamily="18" charset="0"/>
              </a:rPr>
              <a:t>GraphSAGE</a:t>
            </a:r>
            <a:r>
              <a:rPr sz="2000" dirty="0" err="1">
                <a:solidFill>
                  <a:srgbClr val="20242A"/>
                </a:solidFill>
                <a:latin typeface="宋体" panose="02010600030101010101" pitchFamily="2" charset="-122"/>
                <a:ea typeface="宋体" panose="02010600030101010101" pitchFamily="2" charset="-122"/>
                <a:cs typeface="Times New Roman" panose="02020603050405020304" pitchFamily="18" charset="0"/>
              </a:rPr>
              <a:t>通过邻域采样与聚合提升大规模图上的表示学习能力</a:t>
            </a:r>
            <a:r>
              <a:rPr sz="2000" dirty="0">
                <a:solidFill>
                  <a:srgbClr val="20242A"/>
                </a:solidFill>
                <a:latin typeface="宋体" panose="02010600030101010101" pitchFamily="2" charset="-122"/>
                <a:ea typeface="宋体" panose="02010600030101010101" pitchFamily="2" charset="-122"/>
                <a:cs typeface="Times New Roman" panose="02020603050405020304" pitchFamily="18" charset="0"/>
              </a:rPr>
              <a:t>。</a:t>
            </a:r>
          </a:p>
        </p:txBody>
      </p:sp>
      <p:sp>
        <p:nvSpPr>
          <p:cNvPr id="17" name="Rounded Rectangle 18">
            <a:extLst>
              <a:ext uri="{FF2B5EF4-FFF2-40B4-BE49-F238E27FC236}">
                <a16:creationId xmlns:a16="http://schemas.microsoft.com/office/drawing/2014/main" id="{342277A8-E618-3BD8-CA3A-D4E0D5870E3B}"/>
              </a:ext>
            </a:extLst>
          </p:cNvPr>
          <p:cNvSpPr/>
          <p:nvPr/>
        </p:nvSpPr>
        <p:spPr>
          <a:xfrm>
            <a:off x="426347" y="3657600"/>
            <a:ext cx="5419540" cy="1751076"/>
          </a:xfrm>
          <a:prstGeom prst="roundRect">
            <a:avLst/>
          </a:prstGeom>
          <a:solidFill>
            <a:srgbClr val="FFFFFF"/>
          </a:solidFill>
          <a:ln w="10160">
            <a:solidFill>
              <a:srgbClr val="B2433F"/>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8" name="Oval 19">
            <a:extLst>
              <a:ext uri="{FF2B5EF4-FFF2-40B4-BE49-F238E27FC236}">
                <a16:creationId xmlns:a16="http://schemas.microsoft.com/office/drawing/2014/main" id="{E3FEB5F8-097F-298C-2CDF-649C945B9BB1}"/>
              </a:ext>
            </a:extLst>
          </p:cNvPr>
          <p:cNvSpPr/>
          <p:nvPr/>
        </p:nvSpPr>
        <p:spPr>
          <a:xfrm>
            <a:off x="597230" y="3735958"/>
            <a:ext cx="658368" cy="658368"/>
          </a:xfrm>
          <a:prstGeom prst="ellipse">
            <a:avLst/>
          </a:prstGeom>
          <a:solidFill>
            <a:srgbClr val="FFFFFF"/>
          </a:solidFill>
          <a:ln w="15240">
            <a:solidFill>
              <a:srgbClr val="B2433F"/>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9" name="TextBox 20">
            <a:extLst>
              <a:ext uri="{FF2B5EF4-FFF2-40B4-BE49-F238E27FC236}">
                <a16:creationId xmlns:a16="http://schemas.microsoft.com/office/drawing/2014/main" id="{520ACB6C-E1B8-A49F-3317-83439C1A83BB}"/>
              </a:ext>
            </a:extLst>
          </p:cNvPr>
          <p:cNvSpPr txBox="1"/>
          <p:nvPr/>
        </p:nvSpPr>
        <p:spPr>
          <a:xfrm>
            <a:off x="580555" y="3917045"/>
            <a:ext cx="658368" cy="32040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b="1" dirty="0">
                <a:solidFill>
                  <a:srgbClr val="B2433F"/>
                </a:solidFill>
                <a:latin typeface="微软雅黑" panose="020B0503020204020204" charset="-122"/>
              </a:rPr>
              <a:t>3</a:t>
            </a:r>
          </a:p>
        </p:txBody>
      </p:sp>
      <p:sp>
        <p:nvSpPr>
          <p:cNvPr id="20" name="TextBox 21">
            <a:extLst>
              <a:ext uri="{FF2B5EF4-FFF2-40B4-BE49-F238E27FC236}">
                <a16:creationId xmlns:a16="http://schemas.microsoft.com/office/drawing/2014/main" id="{E21BBD04-823B-F8D2-F0B2-5FC2D03D86C1}"/>
              </a:ext>
            </a:extLst>
          </p:cNvPr>
          <p:cNvSpPr txBox="1"/>
          <p:nvPr/>
        </p:nvSpPr>
        <p:spPr>
          <a:xfrm>
            <a:off x="1478280" y="3779131"/>
            <a:ext cx="338328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142641"/>
                </a:solidFill>
                <a:latin typeface="微软雅黑" panose="020B0503020204020204" charset="-122"/>
              </a:rPr>
              <a:t>实证结论</a:t>
            </a:r>
            <a:endParaRPr sz="2400" b="1" dirty="0">
              <a:solidFill>
                <a:srgbClr val="142641"/>
              </a:solidFill>
              <a:latin typeface="微软雅黑" panose="020B0503020204020204" charset="-122"/>
            </a:endParaRPr>
          </a:p>
        </p:txBody>
      </p:sp>
      <p:sp>
        <p:nvSpPr>
          <p:cNvPr id="22" name="TextBox 22">
            <a:extLst>
              <a:ext uri="{FF2B5EF4-FFF2-40B4-BE49-F238E27FC236}">
                <a16:creationId xmlns:a16="http://schemas.microsoft.com/office/drawing/2014/main" id="{5E3EB588-97FC-2EDC-EE83-F692F13B76D1}"/>
              </a:ext>
            </a:extLst>
          </p:cNvPr>
          <p:cNvSpPr txBox="1"/>
          <p:nvPr/>
        </p:nvSpPr>
        <p:spPr>
          <a:xfrm>
            <a:off x="1441704" y="4315519"/>
            <a:ext cx="4315968" cy="744306"/>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sz="2000" b="0" dirty="0">
                <a:solidFill>
                  <a:srgbClr val="20242A"/>
                </a:solidFill>
                <a:latin typeface="Times New Roman" panose="02020603050405020304" pitchFamily="18" charset="0"/>
                <a:cs typeface="Times New Roman" panose="02020603050405020304" pitchFamily="18" charset="0"/>
              </a:rPr>
              <a:t>GraphSAGE-feature</a:t>
            </a:r>
            <a:r>
              <a:rPr sz="2000" dirty="0">
                <a:solidFill>
                  <a:srgbClr val="20242A"/>
                </a:solidFill>
                <a:latin typeface="宋体" panose="02010600030101010101" pitchFamily="2" charset="-122"/>
                <a:ea typeface="宋体" panose="02010600030101010101" pitchFamily="2" charset="-122"/>
                <a:cs typeface="Times New Roman" panose="02020603050405020304" pitchFamily="18" charset="0"/>
              </a:rPr>
              <a:t>取得最优综合表现</a:t>
            </a:r>
            <a:r>
              <a:rPr sz="2000" b="0" dirty="0">
                <a:solidFill>
                  <a:srgbClr val="20242A"/>
                </a:solidFill>
                <a:latin typeface="微软雅黑" panose="020B0503020204020204" charset="-122"/>
              </a:rPr>
              <a:t>：</a:t>
            </a:r>
            <a:r>
              <a:rPr sz="2000" b="0" dirty="0">
                <a:solidFill>
                  <a:srgbClr val="20242A"/>
                </a:solidFill>
                <a:latin typeface="Times New Roman" panose="02020603050405020304" pitchFamily="18" charset="0"/>
                <a:cs typeface="Times New Roman" panose="02020603050405020304" pitchFamily="18" charset="0"/>
              </a:rPr>
              <a:t>F1=0.528，Recall=0.706</a:t>
            </a:r>
            <a:r>
              <a:rPr sz="2000" b="0" dirty="0">
                <a:solidFill>
                  <a:srgbClr val="20242A"/>
                </a:solidFill>
                <a:latin typeface="微软雅黑" panose="020B0503020204020204" charset="-122"/>
              </a:rPr>
              <a:t>。</a:t>
            </a:r>
          </a:p>
        </p:txBody>
      </p:sp>
      <p:sp>
        <p:nvSpPr>
          <p:cNvPr id="23" name="Rounded Rectangle 23">
            <a:extLst>
              <a:ext uri="{FF2B5EF4-FFF2-40B4-BE49-F238E27FC236}">
                <a16:creationId xmlns:a16="http://schemas.microsoft.com/office/drawing/2014/main" id="{68D38BDE-E9BE-2D02-7D0B-79AD6949E596}"/>
              </a:ext>
            </a:extLst>
          </p:cNvPr>
          <p:cNvSpPr/>
          <p:nvPr/>
        </p:nvSpPr>
        <p:spPr>
          <a:xfrm>
            <a:off x="6324600" y="3657600"/>
            <a:ext cx="4983480" cy="1751076"/>
          </a:xfrm>
          <a:prstGeom prst="roundRect">
            <a:avLst/>
          </a:prstGeom>
          <a:solidFill>
            <a:srgbClr val="FFFFFF"/>
          </a:solidFill>
          <a:ln w="10160">
            <a:solidFill>
              <a:srgbClr val="CFA145"/>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5" name="Oval 24">
            <a:extLst>
              <a:ext uri="{FF2B5EF4-FFF2-40B4-BE49-F238E27FC236}">
                <a16:creationId xmlns:a16="http://schemas.microsoft.com/office/drawing/2014/main" id="{9AC3134D-034B-84F8-7590-D36368844E71}"/>
              </a:ext>
            </a:extLst>
          </p:cNvPr>
          <p:cNvSpPr/>
          <p:nvPr/>
        </p:nvSpPr>
        <p:spPr>
          <a:xfrm>
            <a:off x="6453523" y="3752147"/>
            <a:ext cx="658368" cy="658368"/>
          </a:xfrm>
          <a:prstGeom prst="ellipse">
            <a:avLst/>
          </a:prstGeom>
          <a:solidFill>
            <a:srgbClr val="FFFFFF"/>
          </a:solidFill>
          <a:ln w="15240">
            <a:solidFill>
              <a:srgbClr val="CFA145"/>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6" name="TextBox 25">
            <a:extLst>
              <a:ext uri="{FF2B5EF4-FFF2-40B4-BE49-F238E27FC236}">
                <a16:creationId xmlns:a16="http://schemas.microsoft.com/office/drawing/2014/main" id="{73D8E136-E442-1CE8-4B80-CC3759D728FD}"/>
              </a:ext>
            </a:extLst>
          </p:cNvPr>
          <p:cNvSpPr txBox="1"/>
          <p:nvPr/>
        </p:nvSpPr>
        <p:spPr>
          <a:xfrm>
            <a:off x="6453523" y="3913713"/>
            <a:ext cx="658368" cy="320409"/>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0000"/>
              </a:lnSpc>
            </a:pPr>
            <a:r>
              <a:rPr b="1" dirty="0">
                <a:solidFill>
                  <a:srgbClr val="CFA145"/>
                </a:solidFill>
                <a:latin typeface="微软雅黑" panose="020B0503020204020204" charset="-122"/>
              </a:rPr>
              <a:t>4</a:t>
            </a:r>
          </a:p>
        </p:txBody>
      </p:sp>
      <p:sp>
        <p:nvSpPr>
          <p:cNvPr id="27" name="TextBox 26">
            <a:extLst>
              <a:ext uri="{FF2B5EF4-FFF2-40B4-BE49-F238E27FC236}">
                <a16:creationId xmlns:a16="http://schemas.microsoft.com/office/drawing/2014/main" id="{8A769068-B74E-A416-FDAE-7AF079AD8C25}"/>
              </a:ext>
            </a:extLst>
          </p:cNvPr>
          <p:cNvSpPr txBox="1"/>
          <p:nvPr/>
        </p:nvSpPr>
        <p:spPr>
          <a:xfrm>
            <a:off x="7285562" y="3823917"/>
            <a:ext cx="3383280" cy="414857"/>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10000"/>
              </a:lnSpc>
            </a:pPr>
            <a:r>
              <a:rPr sz="2400" b="1" dirty="0" err="1">
                <a:solidFill>
                  <a:srgbClr val="142641"/>
                </a:solidFill>
                <a:latin typeface="微软雅黑" panose="020B0503020204020204" charset="-122"/>
              </a:rPr>
              <a:t>方法启示</a:t>
            </a:r>
            <a:endParaRPr sz="2400" b="1" dirty="0">
              <a:solidFill>
                <a:srgbClr val="142641"/>
              </a:solidFill>
              <a:latin typeface="微软雅黑" panose="020B0503020204020204" charset="-122"/>
            </a:endParaRPr>
          </a:p>
        </p:txBody>
      </p:sp>
      <p:sp>
        <p:nvSpPr>
          <p:cNvPr id="28" name="TextBox 27">
            <a:extLst>
              <a:ext uri="{FF2B5EF4-FFF2-40B4-BE49-F238E27FC236}">
                <a16:creationId xmlns:a16="http://schemas.microsoft.com/office/drawing/2014/main" id="{170313A0-13CF-1504-FC1D-577F67E436BD}"/>
              </a:ext>
            </a:extLst>
          </p:cNvPr>
          <p:cNvSpPr txBox="1"/>
          <p:nvPr/>
        </p:nvSpPr>
        <p:spPr>
          <a:xfrm>
            <a:off x="7293443" y="4240345"/>
            <a:ext cx="3771386" cy="1113638"/>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sz="2000" dirty="0" err="1">
                <a:solidFill>
                  <a:srgbClr val="20242A"/>
                </a:solidFill>
                <a:latin typeface="宋体" panose="02010600030101010101" pitchFamily="2" charset="-122"/>
                <a:ea typeface="宋体" panose="02010600030101010101" pitchFamily="2" charset="-122"/>
                <a:cs typeface="Times New Roman" panose="02020603050405020304" pitchFamily="18" charset="0"/>
              </a:rPr>
              <a:t>文献计量特征与网络结构信息互补，有助于构建科研诚信风险预警模型</a:t>
            </a:r>
            <a:r>
              <a:rPr sz="2000" dirty="0">
                <a:solidFill>
                  <a:srgbClr val="20242A"/>
                </a:solidFill>
                <a:latin typeface="宋体" panose="02010600030101010101" pitchFamily="2" charset="-122"/>
                <a:ea typeface="宋体" panose="02010600030101010101" pitchFamily="2" charset="-122"/>
                <a:cs typeface="Times New Roman" panose="02020603050405020304" pitchFamily="18" charset="0"/>
              </a:rPr>
              <a:t>。</a:t>
            </a:r>
          </a:p>
        </p:txBody>
      </p:sp>
      <p:sp>
        <p:nvSpPr>
          <p:cNvPr id="29" name="TextBox 28">
            <a:extLst>
              <a:ext uri="{FF2B5EF4-FFF2-40B4-BE49-F238E27FC236}">
                <a16:creationId xmlns:a16="http://schemas.microsoft.com/office/drawing/2014/main" id="{148FDB5F-FCEF-DCA2-8BC4-71E07F1E7B1D}"/>
              </a:ext>
            </a:extLst>
          </p:cNvPr>
          <p:cNvSpPr txBox="1"/>
          <p:nvPr/>
        </p:nvSpPr>
        <p:spPr>
          <a:xfrm>
            <a:off x="1064167" y="5588252"/>
            <a:ext cx="10149840" cy="821122"/>
          </a:xfrm>
          <a:prstGeom prst="rect">
            <a:avLst/>
          </a:prstGeom>
          <a:noFill/>
        </p:spPr>
        <p:txBody>
          <a:bodyPr wrap="square" lIns="36576" tIns="18288" rIns="36576" bIns="18288"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0000"/>
              </a:lnSpc>
            </a:pPr>
            <a:r>
              <a:rPr sz="2400" b="1" dirty="0" err="1">
                <a:solidFill>
                  <a:srgbClr val="002060"/>
                </a:solidFill>
                <a:latin typeface="微软雅黑" panose="020B0503020204020204" charset="-122"/>
              </a:rPr>
              <a:t>结论：</a:t>
            </a:r>
            <a:r>
              <a:rPr sz="2400" b="1" dirty="0" err="1">
                <a:solidFill>
                  <a:schemeClr val="tx1">
                    <a:lumMod val="95000"/>
                    <a:lumOff val="5000"/>
                  </a:schemeClr>
                </a:solidFill>
                <a:latin typeface="微软雅黑" panose="020B0503020204020204" charset="-122"/>
              </a:rPr>
              <a:t>多源信息融合的归纳式图神经网络，为撤稿风险识别与科研诚信预警提供了可扩展、可验证的技术框架</a:t>
            </a:r>
            <a:r>
              <a:rPr sz="2400" b="1" dirty="0">
                <a:solidFill>
                  <a:schemeClr val="tx1">
                    <a:lumMod val="95000"/>
                    <a:lumOff val="5000"/>
                  </a:schemeClr>
                </a:solidFill>
                <a:latin typeface="微软雅黑" panose="020B0503020204020204" charset="-122"/>
              </a:rPr>
              <a:t>。</a:t>
            </a:r>
          </a:p>
        </p:txBody>
      </p:sp>
    </p:spTree>
    <p:extLst>
      <p:ext uri="{BB962C8B-B14F-4D97-AF65-F5344CB8AC3E}">
        <p14:creationId xmlns:p14="http://schemas.microsoft.com/office/powerpoint/2010/main" val="4091102285"/>
      </p:ext>
    </p:extLst>
  </p:cSld>
  <p:clrMapOvr>
    <a:masterClrMapping/>
  </p:clrMapOvr>
  <mc:AlternateContent xmlns:mc="http://schemas.openxmlformats.org/markup-compatibility/2006">
    <mc:Choice xmlns:p14="http://schemas.microsoft.com/office/powerpoint/2010/main" Requires="p14">
      <p:transition p14:dur="10" advTm="28565"/>
    </mc:Choice>
    <mc:Fallback>
      <p:transition advTm="28565"/>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E3D4E2-DA53-D5EB-3E3B-5C2E693DDA4D}"/>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DE837893-8601-B100-561E-C8B0AAD68F71}"/>
              </a:ext>
            </a:extLst>
          </p:cNvPr>
          <p:cNvSpPr/>
          <p:nvPr/>
        </p:nvSpPr>
        <p:spPr>
          <a:xfrm>
            <a:off x="5149955" y="3461825"/>
            <a:ext cx="1576072" cy="923330"/>
          </a:xfrm>
          <a:prstGeom prst="rect">
            <a:avLst/>
          </a:prstGeom>
        </p:spPr>
        <p:txBody>
          <a:bodyPr wrap="none">
            <a:spAutoFit/>
          </a:bodyPr>
          <a:lstStyle/>
          <a:p>
            <a:pP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绪论</a:t>
            </a:r>
          </a:p>
        </p:txBody>
      </p:sp>
      <p:sp>
        <p:nvSpPr>
          <p:cNvPr id="4" name="矩形 3">
            <a:extLst>
              <a:ext uri="{FF2B5EF4-FFF2-40B4-BE49-F238E27FC236}">
                <a16:creationId xmlns:a16="http://schemas.microsoft.com/office/drawing/2014/main" id="{1F4CD741-C5EB-AF3E-B378-376A23745C19}"/>
              </a:ext>
            </a:extLst>
          </p:cNvPr>
          <p:cNvSpPr/>
          <p:nvPr/>
        </p:nvSpPr>
        <p:spPr>
          <a:xfrm>
            <a:off x="2840508" y="4613492"/>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研究背景</a:t>
            </a:r>
          </a:p>
        </p:txBody>
      </p:sp>
      <p:sp>
        <p:nvSpPr>
          <p:cNvPr id="7" name="矩形 6">
            <a:extLst>
              <a:ext uri="{FF2B5EF4-FFF2-40B4-BE49-F238E27FC236}">
                <a16:creationId xmlns:a16="http://schemas.microsoft.com/office/drawing/2014/main" id="{8BF861BD-C31D-0550-A11C-06F9AD45747A}"/>
              </a:ext>
            </a:extLst>
          </p:cNvPr>
          <p:cNvSpPr/>
          <p:nvPr/>
        </p:nvSpPr>
        <p:spPr>
          <a:xfrm>
            <a:off x="5021714"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研究内容</a:t>
            </a:r>
          </a:p>
        </p:txBody>
      </p:sp>
      <p:sp>
        <p:nvSpPr>
          <p:cNvPr id="8" name="矩形 7">
            <a:extLst>
              <a:ext uri="{FF2B5EF4-FFF2-40B4-BE49-F238E27FC236}">
                <a16:creationId xmlns:a16="http://schemas.microsoft.com/office/drawing/2014/main" id="{EA6E0753-0C30-384C-610D-9000DBD4199D}"/>
              </a:ext>
            </a:extLst>
          </p:cNvPr>
          <p:cNvSpPr/>
          <p:nvPr/>
        </p:nvSpPr>
        <p:spPr>
          <a:xfrm>
            <a:off x="7202920"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研究意义</a:t>
            </a:r>
          </a:p>
        </p:txBody>
      </p:sp>
      <p:sp>
        <p:nvSpPr>
          <p:cNvPr id="9" name="Freeform 6">
            <a:extLst>
              <a:ext uri="{FF2B5EF4-FFF2-40B4-BE49-F238E27FC236}">
                <a16:creationId xmlns:a16="http://schemas.microsoft.com/office/drawing/2014/main" id="{18650471-D247-BAD1-6D2C-1427BFCE6BE2}"/>
              </a:ext>
            </a:extLst>
          </p:cNvPr>
          <p:cNvSpPr/>
          <p:nvPr/>
        </p:nvSpPr>
        <p:spPr>
          <a:xfrm>
            <a:off x="0" y="914400"/>
            <a:ext cx="6008095" cy="59436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23F62"/>
              </a:solidFill>
              <a:effectLst/>
              <a:uLnTx/>
              <a:uFillTx/>
              <a:latin typeface="Arial" panose="020B0604020202020204"/>
              <a:ea typeface="微软雅黑" panose="020B0503020204020204" pitchFamily="34" charset="-122"/>
              <a:cs typeface="+mn-ea"/>
              <a:sym typeface="+mn-lt"/>
            </a:endParaRPr>
          </a:p>
        </p:txBody>
      </p:sp>
      <p:pic>
        <p:nvPicPr>
          <p:cNvPr id="10" name="图片 9">
            <a:extLst>
              <a:ext uri="{FF2B5EF4-FFF2-40B4-BE49-F238E27FC236}">
                <a16:creationId xmlns:a16="http://schemas.microsoft.com/office/drawing/2014/main" id="{D1C293B1-16F8-8B5B-226F-DD49D728A086}"/>
              </a:ext>
            </a:extLst>
          </p:cNvPr>
          <p:cNvPicPr>
            <a:picLocks noChangeAspect="1"/>
          </p:cNvPicPr>
          <p:nvPr/>
        </p:nvPicPr>
        <p:blipFill>
          <a:blip r:embed="rId3"/>
          <a:stretch>
            <a:fillRect/>
          </a:stretch>
        </p:blipFill>
        <p:spPr>
          <a:xfrm>
            <a:off x="1506055" y="1659733"/>
            <a:ext cx="2668905" cy="2501265"/>
          </a:xfrm>
          <a:prstGeom prst="flowChartConnector">
            <a:avLst/>
          </a:prstGeom>
        </p:spPr>
      </p:pic>
      <p:sp>
        <p:nvSpPr>
          <p:cNvPr id="12" name="Rectangle 11">
            <a:extLst>
              <a:ext uri="{FF2B5EF4-FFF2-40B4-BE49-F238E27FC236}">
                <a16:creationId xmlns:a16="http://schemas.microsoft.com/office/drawing/2014/main" id="{8E8A8FC0-238C-0836-9F36-6EE318D2F0E5}"/>
              </a:ext>
            </a:extLst>
          </p:cNvPr>
          <p:cNvSpPr/>
          <p:nvPr/>
        </p:nvSpPr>
        <p:spPr>
          <a:xfrm>
            <a:off x="510258" y="4160998"/>
            <a:ext cx="4271320" cy="674847"/>
          </a:xfrm>
          <a:prstGeom prst="rect">
            <a:avLst/>
          </a:prstGeom>
        </p:spPr>
        <p:txBody>
          <a:bodyPr wrap="square" tIns="72000" bIns="72000" anchor="t" anchorCtr="1">
            <a:spAutoFit/>
          </a:bodyPr>
          <a:lstStyle/>
          <a:p>
            <a:pPr algn="ctr" defTabSz="914400">
              <a:lnSpc>
                <a:spcPct val="150000"/>
              </a:lnSpc>
            </a:pPr>
            <a:r>
              <a:rPr lang="en-US" altLang="zh-CN" sz="2600" b="1" dirty="0">
                <a:solidFill>
                  <a:schemeClr val="bg1"/>
                </a:solidFill>
                <a:latin typeface="微软雅黑" panose="020B0503020204020204" pitchFamily="34" charset="-122"/>
                <a:ea typeface="微软雅黑" panose="020B0503020204020204" pitchFamily="34" charset="-122"/>
                <a:cs typeface="+mn-ea"/>
                <a:sym typeface="+mn-lt"/>
              </a:rPr>
              <a:t>6.</a:t>
            </a:r>
            <a:r>
              <a:rPr lang="zh-CN" altLang="en-US" sz="2600" b="1" dirty="0">
                <a:solidFill>
                  <a:schemeClr val="bg1"/>
                </a:solidFill>
                <a:latin typeface="微软雅黑" panose="020B0503020204020204" pitchFamily="34" charset="-122"/>
                <a:ea typeface="微软雅黑" panose="020B0503020204020204" pitchFamily="34" charset="-122"/>
                <a:cs typeface="+mn-ea"/>
                <a:sym typeface="+mn-lt"/>
              </a:rPr>
              <a:t>总结与展望</a:t>
            </a:r>
            <a:endParaRPr lang="zh-CN" altLang="en-US" sz="2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Rectangle 9">
            <a:extLst>
              <a:ext uri="{FF2B5EF4-FFF2-40B4-BE49-F238E27FC236}">
                <a16:creationId xmlns:a16="http://schemas.microsoft.com/office/drawing/2014/main" id="{F3D807E0-295E-1EEE-32C7-98409AECCF24}"/>
              </a:ext>
            </a:extLst>
          </p:cNvPr>
          <p:cNvSpPr/>
          <p:nvPr/>
        </p:nvSpPr>
        <p:spPr>
          <a:xfrm>
            <a:off x="6096000" y="3013890"/>
            <a:ext cx="5398949" cy="2075662"/>
          </a:xfrm>
          <a:prstGeom prst="rect">
            <a:avLst/>
          </a:prstGeom>
        </p:spPr>
        <p:txBody>
          <a:bodyPr wrap="square">
            <a:noAutofit/>
          </a:bodyPr>
          <a:lstStyle/>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6.1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研究总结</a:t>
            </a:r>
          </a:p>
          <a:p>
            <a:pPr defTabSz="914400" fontAlgn="auto">
              <a:lnSpc>
                <a:spcPct val="200000"/>
              </a:lnSpc>
            </a:pPr>
            <a:r>
              <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rPr>
              <a:t>6.2 </a:t>
            </a:r>
            <a:r>
              <a:rPr lang="zh-CN" altLang="en-US" sz="2600" b="1" dirty="0">
                <a:latin typeface="微软雅黑" panose="020B0503020204020204" pitchFamily="34" charset="-122"/>
                <a:ea typeface="微软雅黑" panose="020B0503020204020204" pitchFamily="34" charset="-122"/>
                <a:cs typeface="微软雅黑" panose="020B0503020204020204" pitchFamily="34" charset="-122"/>
                <a:sym typeface="+mn-lt"/>
              </a:rPr>
              <a:t>研究不足与未来展望</a:t>
            </a: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200000"/>
              </a:lnSpc>
            </a:pPr>
            <a:endParaRPr lang="en-US" altLang="zh-CN" sz="2600" b="1" dirty="0">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extLst>
      <p:ext uri="{BB962C8B-B14F-4D97-AF65-F5344CB8AC3E}">
        <p14:creationId xmlns:p14="http://schemas.microsoft.com/office/powerpoint/2010/main" val="3973813066"/>
      </p:ext>
    </p:extLst>
  </p:cSld>
  <p:clrMapOvr>
    <a:masterClrMapping/>
  </p:clrMapOvr>
  <mc:AlternateContent xmlns:mc="http://schemas.openxmlformats.org/markup-compatibility/2006">
    <mc:Choice xmlns:p14="http://schemas.microsoft.com/office/powerpoint/2010/main" Requires="p14">
      <p:transition p14:dur="10" advTm="1751"/>
    </mc:Choice>
    <mc:Fallback>
      <p:transition advTm="1751"/>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B5627-A8C9-0EB0-C6BA-2D656C080E55}"/>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7A55CB04-400A-38FC-F381-89B00C36E2D6}"/>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CBEE32FC-CA4F-84E4-F573-6A84B0C14F1E}"/>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C99790EB-EDD8-A25C-A57F-C412DB6CE5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325497C7-221B-C8AB-6288-457D26E16637}"/>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90B95BFC-B806-F890-1DD1-D59C6D888C04}"/>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6 </a:t>
            </a:r>
            <a:r>
              <a:rPr lang="zh-CN" altLang="en-US" sz="2800" b="1" dirty="0">
                <a:solidFill>
                  <a:srgbClr val="002060"/>
                </a:solidFill>
                <a:latin typeface="+mn-ea"/>
              </a:rPr>
              <a:t>结果讨论</a:t>
            </a:r>
          </a:p>
        </p:txBody>
      </p:sp>
      <p:pic>
        <p:nvPicPr>
          <p:cNvPr id="11" name="图片 10" descr="中心全名">
            <a:extLst>
              <a:ext uri="{FF2B5EF4-FFF2-40B4-BE49-F238E27FC236}">
                <a16:creationId xmlns:a16="http://schemas.microsoft.com/office/drawing/2014/main" id="{ECFDBAD3-5861-99E5-363A-3F8063A11E94}"/>
              </a:ext>
            </a:extLst>
          </p:cNvPr>
          <p:cNvPicPr>
            <a:picLocks noChangeAspect="1"/>
          </p:cNvPicPr>
          <p:nvPr/>
        </p:nvPicPr>
        <p:blipFill>
          <a:blip r:embed="rId4"/>
          <a:stretch>
            <a:fillRect/>
          </a:stretch>
        </p:blipFill>
        <p:spPr>
          <a:xfrm>
            <a:off x="8837509" y="111809"/>
            <a:ext cx="3131820" cy="648970"/>
          </a:xfrm>
          <a:prstGeom prst="rect">
            <a:avLst/>
          </a:prstGeom>
        </p:spPr>
      </p:pic>
      <p:sp>
        <p:nvSpPr>
          <p:cNvPr id="18" name="矩形: 圆角 17">
            <a:extLst>
              <a:ext uri="{FF2B5EF4-FFF2-40B4-BE49-F238E27FC236}">
                <a16:creationId xmlns:a16="http://schemas.microsoft.com/office/drawing/2014/main" id="{2E608624-567B-2BC6-8257-7E77776BDB5F}"/>
              </a:ext>
            </a:extLst>
          </p:cNvPr>
          <p:cNvSpPr/>
          <p:nvPr/>
        </p:nvSpPr>
        <p:spPr>
          <a:xfrm>
            <a:off x="87630" y="941245"/>
            <a:ext cx="12016740" cy="5154173"/>
          </a:xfrm>
          <a:prstGeom prst="roundRect">
            <a:avLst/>
          </a:prstGeom>
          <a:noFill/>
          <a:ln>
            <a:solidFill>
              <a:schemeClr val="accent6">
                <a:lumMod val="75000"/>
                <a:alpha val="8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a16="http://schemas.microsoft.com/office/drawing/2014/main" id="{A03D5D13-6FAA-8910-81D7-A424443E6381}"/>
              </a:ext>
            </a:extLst>
          </p:cNvPr>
          <p:cNvSpPr/>
          <p:nvPr/>
        </p:nvSpPr>
        <p:spPr>
          <a:xfrm>
            <a:off x="222671" y="6217646"/>
            <a:ext cx="11826454" cy="564794"/>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应用潜力从单篇论文预测转向</a:t>
            </a:r>
            <a:r>
              <a:rPr lang="zh-CN" altLang="en-US" b="1" dirty="0">
                <a:solidFill>
                  <a:srgbClr val="FF0000"/>
                </a:solidFill>
              </a:rPr>
              <a:t>网络化风险识别</a:t>
            </a:r>
            <a:r>
              <a:rPr lang="zh-CN" altLang="en-US" b="1" dirty="0">
                <a:solidFill>
                  <a:schemeClr val="tx1"/>
                </a:solidFill>
              </a:rPr>
              <a:t>，为科研诚信前置治理提供方法框架。</a:t>
            </a:r>
          </a:p>
        </p:txBody>
      </p:sp>
      <p:sp>
        <p:nvSpPr>
          <p:cNvPr id="20" name="矩形: 圆角 19">
            <a:extLst>
              <a:ext uri="{FF2B5EF4-FFF2-40B4-BE49-F238E27FC236}">
                <a16:creationId xmlns:a16="http://schemas.microsoft.com/office/drawing/2014/main" id="{0FC1281B-8297-3E14-001F-7F21A2728E89}"/>
              </a:ext>
            </a:extLst>
          </p:cNvPr>
          <p:cNvSpPr/>
          <p:nvPr/>
        </p:nvSpPr>
        <p:spPr>
          <a:xfrm>
            <a:off x="386364" y="2778598"/>
            <a:ext cx="2259198" cy="564794"/>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结构性聚集特征</a:t>
            </a:r>
            <a:endParaRPr lang="en-US" altLang="zh-CN" dirty="0">
              <a:solidFill>
                <a:schemeClr val="tx1"/>
              </a:solidFill>
            </a:endParaRPr>
          </a:p>
        </p:txBody>
      </p:sp>
      <p:sp>
        <p:nvSpPr>
          <p:cNvPr id="22" name="矩形: 圆角 21">
            <a:extLst>
              <a:ext uri="{FF2B5EF4-FFF2-40B4-BE49-F238E27FC236}">
                <a16:creationId xmlns:a16="http://schemas.microsoft.com/office/drawing/2014/main" id="{5DB6BFB3-9CBF-C55C-06F9-39FBFFCA8387}"/>
              </a:ext>
            </a:extLst>
          </p:cNvPr>
          <p:cNvSpPr/>
          <p:nvPr/>
        </p:nvSpPr>
        <p:spPr>
          <a:xfrm>
            <a:off x="9356372" y="2745078"/>
            <a:ext cx="2259198" cy="564794"/>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前置应用潜力</a:t>
            </a:r>
            <a:endParaRPr lang="en-US" altLang="zh-CN" dirty="0">
              <a:solidFill>
                <a:schemeClr val="tx1"/>
              </a:solidFill>
            </a:endParaRPr>
          </a:p>
        </p:txBody>
      </p:sp>
      <p:sp>
        <p:nvSpPr>
          <p:cNvPr id="23" name="矩形: 圆角 22">
            <a:extLst>
              <a:ext uri="{FF2B5EF4-FFF2-40B4-BE49-F238E27FC236}">
                <a16:creationId xmlns:a16="http://schemas.microsoft.com/office/drawing/2014/main" id="{9F2E0F37-E4F9-065A-C10C-1ABB7E82BF66}"/>
              </a:ext>
            </a:extLst>
          </p:cNvPr>
          <p:cNvSpPr/>
          <p:nvPr/>
        </p:nvSpPr>
        <p:spPr>
          <a:xfrm>
            <a:off x="6379668" y="2802459"/>
            <a:ext cx="2259198" cy="564794"/>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类别不平衡问题</a:t>
            </a:r>
            <a:endParaRPr lang="en-US" altLang="zh-CN" dirty="0">
              <a:solidFill>
                <a:schemeClr val="tx1"/>
              </a:solidFill>
            </a:endParaRPr>
          </a:p>
        </p:txBody>
      </p:sp>
      <p:sp>
        <p:nvSpPr>
          <p:cNvPr id="24" name="矩形: 圆角 23">
            <a:extLst>
              <a:ext uri="{FF2B5EF4-FFF2-40B4-BE49-F238E27FC236}">
                <a16:creationId xmlns:a16="http://schemas.microsoft.com/office/drawing/2014/main" id="{239BC73B-9345-DB79-B501-DA65479DAA91}"/>
              </a:ext>
            </a:extLst>
          </p:cNvPr>
          <p:cNvSpPr/>
          <p:nvPr/>
        </p:nvSpPr>
        <p:spPr>
          <a:xfrm>
            <a:off x="3324780" y="2829340"/>
            <a:ext cx="2259198" cy="564794"/>
          </a:xfrm>
          <a:prstGeom prst="roundRect">
            <a:avLst/>
          </a:prstGeom>
          <a:solidFill>
            <a:srgbClr val="CAD9EE"/>
          </a:solidFill>
          <a:ln>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属性与结构互补性</a:t>
            </a:r>
            <a:endParaRPr lang="en-US" altLang="zh-CN" dirty="0">
              <a:solidFill>
                <a:schemeClr val="tx1"/>
              </a:solidFill>
            </a:endParaRPr>
          </a:p>
        </p:txBody>
      </p:sp>
      <p:sp>
        <p:nvSpPr>
          <p:cNvPr id="25" name="文本框 24">
            <a:extLst>
              <a:ext uri="{FF2B5EF4-FFF2-40B4-BE49-F238E27FC236}">
                <a16:creationId xmlns:a16="http://schemas.microsoft.com/office/drawing/2014/main" id="{87FE9895-82EB-16EA-7170-F21914082E5D}"/>
              </a:ext>
            </a:extLst>
          </p:cNvPr>
          <p:cNvSpPr txBox="1"/>
          <p:nvPr/>
        </p:nvSpPr>
        <p:spPr>
          <a:xfrm>
            <a:off x="655854" y="1234632"/>
            <a:ext cx="2330188" cy="400110"/>
          </a:xfrm>
          <a:prstGeom prst="rect">
            <a:avLst/>
          </a:prstGeom>
          <a:noFill/>
        </p:spPr>
        <p:txBody>
          <a:bodyPr wrap="square" rtlCol="0">
            <a:spAutoFit/>
          </a:bodyPr>
          <a:lstStyle/>
          <a:p>
            <a:r>
              <a:rPr lang="zh-CN" altLang="en-US" sz="2000" b="1" dirty="0"/>
              <a:t>结构性聚集特征</a:t>
            </a:r>
          </a:p>
        </p:txBody>
      </p:sp>
      <p:sp>
        <p:nvSpPr>
          <p:cNvPr id="26" name="文本框 25">
            <a:extLst>
              <a:ext uri="{FF2B5EF4-FFF2-40B4-BE49-F238E27FC236}">
                <a16:creationId xmlns:a16="http://schemas.microsoft.com/office/drawing/2014/main" id="{DA98690D-995C-78FD-55E4-81C935032F91}"/>
              </a:ext>
            </a:extLst>
          </p:cNvPr>
          <p:cNvSpPr txBox="1"/>
          <p:nvPr/>
        </p:nvSpPr>
        <p:spPr>
          <a:xfrm>
            <a:off x="350868" y="3343392"/>
            <a:ext cx="2628889" cy="2104872"/>
          </a:xfrm>
          <a:prstGeom prst="rect">
            <a:avLst/>
          </a:prstGeom>
          <a:noFill/>
        </p:spPr>
        <p:txBody>
          <a:bodyPr wrap="square" rtlCol="0">
            <a:spAutoFit/>
          </a:bodyPr>
          <a:lstStyle/>
          <a:p>
            <a:pPr>
              <a:lnSpc>
                <a:spcPct val="150000"/>
              </a:lnSpc>
            </a:pPr>
            <a:r>
              <a:rPr lang="zh-CN" altLang="en-US" dirty="0">
                <a:latin typeface="宋体" panose="02010600030101010101" pitchFamily="2" charset="-122"/>
                <a:ea typeface="宋体" panose="02010600030101010101" pitchFamily="2" charset="-122"/>
              </a:rPr>
              <a:t>撤稿风险在引文网络中并非随机分布，表现出明显的结构性聚集，撤稿论文的上下游论文存在着更高风险。</a:t>
            </a:r>
          </a:p>
        </p:txBody>
      </p:sp>
      <p:pic>
        <p:nvPicPr>
          <p:cNvPr id="30" name="图片 29">
            <a:extLst>
              <a:ext uri="{FF2B5EF4-FFF2-40B4-BE49-F238E27FC236}">
                <a16:creationId xmlns:a16="http://schemas.microsoft.com/office/drawing/2014/main" id="{49C91D4D-9720-C551-9115-64198EE3878D}"/>
              </a:ext>
            </a:extLst>
          </p:cNvPr>
          <p:cNvPicPr>
            <a:picLocks noChangeAspect="1"/>
          </p:cNvPicPr>
          <p:nvPr/>
        </p:nvPicPr>
        <p:blipFill>
          <a:blip r:embed="rId5"/>
          <a:stretch>
            <a:fillRect/>
          </a:stretch>
        </p:blipFill>
        <p:spPr>
          <a:xfrm>
            <a:off x="655854" y="1626541"/>
            <a:ext cx="2110285" cy="1140284"/>
          </a:xfrm>
          <a:prstGeom prst="rect">
            <a:avLst/>
          </a:prstGeom>
        </p:spPr>
      </p:pic>
      <p:sp>
        <p:nvSpPr>
          <p:cNvPr id="31" name="文本框 30">
            <a:extLst>
              <a:ext uri="{FF2B5EF4-FFF2-40B4-BE49-F238E27FC236}">
                <a16:creationId xmlns:a16="http://schemas.microsoft.com/office/drawing/2014/main" id="{28C9D9EE-C1E2-674E-593E-CA4B265F2D24}"/>
              </a:ext>
            </a:extLst>
          </p:cNvPr>
          <p:cNvSpPr txBox="1"/>
          <p:nvPr/>
        </p:nvSpPr>
        <p:spPr>
          <a:xfrm>
            <a:off x="3308543" y="1215128"/>
            <a:ext cx="2330188" cy="400110"/>
          </a:xfrm>
          <a:prstGeom prst="rect">
            <a:avLst/>
          </a:prstGeom>
          <a:noFill/>
        </p:spPr>
        <p:txBody>
          <a:bodyPr wrap="square" rtlCol="0">
            <a:spAutoFit/>
          </a:bodyPr>
          <a:lstStyle/>
          <a:p>
            <a:r>
              <a:rPr lang="zh-CN" altLang="en-US" sz="2000" b="1" dirty="0"/>
              <a:t>属性与结构互补性</a:t>
            </a:r>
          </a:p>
        </p:txBody>
      </p:sp>
      <p:sp>
        <p:nvSpPr>
          <p:cNvPr id="32" name="椭圆 31">
            <a:extLst>
              <a:ext uri="{FF2B5EF4-FFF2-40B4-BE49-F238E27FC236}">
                <a16:creationId xmlns:a16="http://schemas.microsoft.com/office/drawing/2014/main" id="{A39EB177-1666-A697-995A-654977DAAE9A}"/>
              </a:ext>
            </a:extLst>
          </p:cNvPr>
          <p:cNvSpPr/>
          <p:nvPr/>
        </p:nvSpPr>
        <p:spPr>
          <a:xfrm>
            <a:off x="3459728" y="1707437"/>
            <a:ext cx="1109179" cy="869764"/>
          </a:xfrm>
          <a:prstGeom prst="ellipse">
            <a:avLst/>
          </a:prstGeom>
          <a:solidFill>
            <a:srgbClr val="CAD9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文献计量属性</a:t>
            </a:r>
          </a:p>
        </p:txBody>
      </p:sp>
      <p:sp>
        <p:nvSpPr>
          <p:cNvPr id="33" name="椭圆 32">
            <a:extLst>
              <a:ext uri="{FF2B5EF4-FFF2-40B4-BE49-F238E27FC236}">
                <a16:creationId xmlns:a16="http://schemas.microsoft.com/office/drawing/2014/main" id="{9D71F29D-B2BB-C58D-EFBB-20EC83BD0AD9}"/>
              </a:ext>
            </a:extLst>
          </p:cNvPr>
          <p:cNvSpPr/>
          <p:nvPr/>
        </p:nvSpPr>
        <p:spPr>
          <a:xfrm>
            <a:off x="4437481" y="1700962"/>
            <a:ext cx="1129599" cy="869764"/>
          </a:xfrm>
          <a:prstGeom prst="ellipse">
            <a:avLst/>
          </a:prstGeom>
          <a:solidFill>
            <a:srgbClr val="D3B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引文网络结构</a:t>
            </a:r>
          </a:p>
        </p:txBody>
      </p:sp>
      <p:sp>
        <p:nvSpPr>
          <p:cNvPr id="34" name="文本框 33">
            <a:extLst>
              <a:ext uri="{FF2B5EF4-FFF2-40B4-BE49-F238E27FC236}">
                <a16:creationId xmlns:a16="http://schemas.microsoft.com/office/drawing/2014/main" id="{ECCD9926-E3A7-DE04-748C-5B36DF8A1FBB}"/>
              </a:ext>
            </a:extLst>
          </p:cNvPr>
          <p:cNvSpPr txBox="1"/>
          <p:nvPr/>
        </p:nvSpPr>
        <p:spPr>
          <a:xfrm>
            <a:off x="3135486" y="3400609"/>
            <a:ext cx="2676301" cy="1273875"/>
          </a:xfrm>
          <a:prstGeom prst="rect">
            <a:avLst/>
          </a:prstGeom>
          <a:noFill/>
        </p:spPr>
        <p:txBody>
          <a:bodyPr wrap="square" rtlCol="0">
            <a:spAutoFit/>
          </a:bodyPr>
          <a:lstStyle/>
          <a:p>
            <a:pPr>
              <a:lnSpc>
                <a:spcPct val="150000"/>
              </a:lnSpc>
            </a:pPr>
            <a:r>
              <a:rPr lang="zh-CN" altLang="en-US" dirty="0">
                <a:latin typeface="宋体" panose="02010600030101010101" pitchFamily="2" charset="-122"/>
                <a:ea typeface="宋体" panose="02010600030101010101" pitchFamily="2" charset="-122"/>
              </a:rPr>
              <a:t>文献计量属性与引文网络关系共同构成了本研究的重要信息基础。</a:t>
            </a:r>
          </a:p>
        </p:txBody>
      </p:sp>
      <p:cxnSp>
        <p:nvCxnSpPr>
          <p:cNvPr id="36" name="直接连接符 35">
            <a:extLst>
              <a:ext uri="{FF2B5EF4-FFF2-40B4-BE49-F238E27FC236}">
                <a16:creationId xmlns:a16="http://schemas.microsoft.com/office/drawing/2014/main" id="{B035303C-260B-E2DE-ADF2-F29513353493}"/>
              </a:ext>
            </a:extLst>
          </p:cNvPr>
          <p:cNvCxnSpPr>
            <a:cxnSpLocks/>
          </p:cNvCxnSpPr>
          <p:nvPr/>
        </p:nvCxnSpPr>
        <p:spPr>
          <a:xfrm>
            <a:off x="2997335" y="1451804"/>
            <a:ext cx="0" cy="4451607"/>
          </a:xfrm>
          <a:prstGeom prst="line">
            <a:avLst/>
          </a:prstGeom>
          <a:ln w="2540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ACCC4F61-E6C2-B5E6-938D-0E6C1C4A1AD5}"/>
              </a:ext>
            </a:extLst>
          </p:cNvPr>
          <p:cNvCxnSpPr/>
          <p:nvPr/>
        </p:nvCxnSpPr>
        <p:spPr>
          <a:xfrm>
            <a:off x="6001081" y="1406078"/>
            <a:ext cx="0" cy="4451607"/>
          </a:xfrm>
          <a:prstGeom prst="line">
            <a:avLst/>
          </a:prstGeom>
          <a:ln w="2540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D4648D90-CF7C-1236-79F1-66EA61A82054}"/>
              </a:ext>
            </a:extLst>
          </p:cNvPr>
          <p:cNvCxnSpPr/>
          <p:nvPr/>
        </p:nvCxnSpPr>
        <p:spPr>
          <a:xfrm>
            <a:off x="9055970" y="1337496"/>
            <a:ext cx="0" cy="4451607"/>
          </a:xfrm>
          <a:prstGeom prst="line">
            <a:avLst/>
          </a:prstGeom>
          <a:ln w="2540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B2A23F4F-68E2-A852-7DCD-15AA0A337C10}"/>
              </a:ext>
            </a:extLst>
          </p:cNvPr>
          <p:cNvSpPr txBox="1"/>
          <p:nvPr/>
        </p:nvSpPr>
        <p:spPr>
          <a:xfrm>
            <a:off x="9646294" y="1172526"/>
            <a:ext cx="2330188" cy="400110"/>
          </a:xfrm>
          <a:prstGeom prst="rect">
            <a:avLst/>
          </a:prstGeom>
          <a:noFill/>
        </p:spPr>
        <p:txBody>
          <a:bodyPr wrap="square" rtlCol="0">
            <a:spAutoFit/>
          </a:bodyPr>
          <a:lstStyle/>
          <a:p>
            <a:r>
              <a:rPr lang="zh-CN" altLang="en-US" sz="2000" b="1" dirty="0"/>
              <a:t>前置应用潜力</a:t>
            </a:r>
          </a:p>
        </p:txBody>
      </p:sp>
      <p:sp>
        <p:nvSpPr>
          <p:cNvPr id="40" name="文本框 39">
            <a:extLst>
              <a:ext uri="{FF2B5EF4-FFF2-40B4-BE49-F238E27FC236}">
                <a16:creationId xmlns:a16="http://schemas.microsoft.com/office/drawing/2014/main" id="{9F572E4F-6BAD-F4F7-A313-DC9EF08F13A7}"/>
              </a:ext>
            </a:extLst>
          </p:cNvPr>
          <p:cNvSpPr txBox="1"/>
          <p:nvPr/>
        </p:nvSpPr>
        <p:spPr>
          <a:xfrm>
            <a:off x="6262677" y="3400609"/>
            <a:ext cx="2721888" cy="2104872"/>
          </a:xfrm>
          <a:prstGeom prst="rect">
            <a:avLst/>
          </a:prstGeom>
          <a:noFill/>
        </p:spPr>
        <p:txBody>
          <a:bodyPr wrap="square" rtlCol="0">
            <a:spAutoFit/>
          </a:bodyPr>
          <a:lstStyle/>
          <a:p>
            <a:pPr>
              <a:lnSpc>
                <a:spcPct val="150000"/>
              </a:lnSpc>
            </a:pPr>
            <a:r>
              <a:rPr lang="zh-CN" altLang="en-US" dirty="0">
                <a:latin typeface="宋体" panose="02010600030101010101" pitchFamily="2" charset="-122"/>
                <a:ea typeface="宋体" panose="02010600030101010101" pitchFamily="2" charset="-122"/>
              </a:rPr>
              <a:t>在极端类别不平衡下</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1:100</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宋体" panose="02010600030101010101" pitchFamily="2" charset="-122"/>
                <a:ea typeface="宋体" panose="02010600030101010101" pitchFamily="2" charset="-122"/>
              </a:rPr>
              <a:t>图神经网络模型展示出较强的少数类识别能力，具有较强的现实意义。</a:t>
            </a:r>
          </a:p>
        </p:txBody>
      </p:sp>
      <p:sp>
        <p:nvSpPr>
          <p:cNvPr id="41" name="文本框 40">
            <a:extLst>
              <a:ext uri="{FF2B5EF4-FFF2-40B4-BE49-F238E27FC236}">
                <a16:creationId xmlns:a16="http://schemas.microsoft.com/office/drawing/2014/main" id="{88E39E47-3435-6E79-C6C6-0511C96E4D81}"/>
              </a:ext>
            </a:extLst>
          </p:cNvPr>
          <p:cNvSpPr txBox="1"/>
          <p:nvPr/>
        </p:nvSpPr>
        <p:spPr>
          <a:xfrm>
            <a:off x="9194665" y="3356141"/>
            <a:ext cx="2656107" cy="1273875"/>
          </a:xfrm>
          <a:prstGeom prst="rect">
            <a:avLst/>
          </a:prstGeom>
          <a:noFill/>
        </p:spPr>
        <p:txBody>
          <a:bodyPr wrap="square" rtlCol="0">
            <a:spAutoFit/>
          </a:bodyPr>
          <a:lstStyle/>
          <a:p>
            <a:pPr>
              <a:lnSpc>
                <a:spcPct val="150000"/>
              </a:lnSpc>
            </a:pPr>
            <a:r>
              <a:rPr lang="zh-CN" altLang="en-US" dirty="0">
                <a:latin typeface="宋体" panose="02010600030101010101" pitchFamily="2" charset="-122"/>
                <a:ea typeface="宋体" panose="02010600030101010101" pitchFamily="2" charset="-122"/>
              </a:rPr>
              <a:t>本撤稿预测方法可拓展至学术诚信前置性风险检查。</a:t>
            </a:r>
          </a:p>
        </p:txBody>
      </p:sp>
      <p:sp>
        <p:nvSpPr>
          <p:cNvPr id="42" name="文本框 41">
            <a:extLst>
              <a:ext uri="{FF2B5EF4-FFF2-40B4-BE49-F238E27FC236}">
                <a16:creationId xmlns:a16="http://schemas.microsoft.com/office/drawing/2014/main" id="{1B29CF28-E3E7-519C-AB73-CD663EB9399C}"/>
              </a:ext>
            </a:extLst>
          </p:cNvPr>
          <p:cNvSpPr txBox="1"/>
          <p:nvPr/>
        </p:nvSpPr>
        <p:spPr>
          <a:xfrm>
            <a:off x="6425381" y="1206023"/>
            <a:ext cx="2330188" cy="400110"/>
          </a:xfrm>
          <a:prstGeom prst="rect">
            <a:avLst/>
          </a:prstGeom>
          <a:noFill/>
        </p:spPr>
        <p:txBody>
          <a:bodyPr wrap="square" rtlCol="0">
            <a:spAutoFit/>
          </a:bodyPr>
          <a:lstStyle/>
          <a:p>
            <a:r>
              <a:rPr lang="zh-CN" altLang="en-US" sz="2000" b="1" dirty="0"/>
              <a:t>类别不平衡问题</a:t>
            </a:r>
          </a:p>
        </p:txBody>
      </p:sp>
      <p:pic>
        <p:nvPicPr>
          <p:cNvPr id="44" name="图片 43">
            <a:extLst>
              <a:ext uri="{FF2B5EF4-FFF2-40B4-BE49-F238E27FC236}">
                <a16:creationId xmlns:a16="http://schemas.microsoft.com/office/drawing/2014/main" id="{406C050F-3386-8993-D41D-56F7E706DD8D}"/>
              </a:ext>
            </a:extLst>
          </p:cNvPr>
          <p:cNvPicPr>
            <a:picLocks noChangeAspect="1"/>
          </p:cNvPicPr>
          <p:nvPr/>
        </p:nvPicPr>
        <p:blipFill>
          <a:blip r:embed="rId6"/>
          <a:stretch>
            <a:fillRect/>
          </a:stretch>
        </p:blipFill>
        <p:spPr>
          <a:xfrm>
            <a:off x="6616484" y="1585028"/>
            <a:ext cx="1667108" cy="1114581"/>
          </a:xfrm>
          <a:prstGeom prst="rect">
            <a:avLst/>
          </a:prstGeom>
        </p:spPr>
      </p:pic>
      <p:pic>
        <p:nvPicPr>
          <p:cNvPr id="46" name="图片 45">
            <a:extLst>
              <a:ext uri="{FF2B5EF4-FFF2-40B4-BE49-F238E27FC236}">
                <a16:creationId xmlns:a16="http://schemas.microsoft.com/office/drawing/2014/main" id="{54AFCCF6-BF9C-FE68-34C3-57B1AAC9E2F5}"/>
              </a:ext>
            </a:extLst>
          </p:cNvPr>
          <p:cNvPicPr>
            <a:picLocks noChangeAspect="1"/>
          </p:cNvPicPr>
          <p:nvPr/>
        </p:nvPicPr>
        <p:blipFill>
          <a:blip r:embed="rId7"/>
          <a:stretch>
            <a:fillRect/>
          </a:stretch>
        </p:blipFill>
        <p:spPr>
          <a:xfrm>
            <a:off x="9865401" y="1528301"/>
            <a:ext cx="1314633" cy="1171739"/>
          </a:xfrm>
          <a:prstGeom prst="rect">
            <a:avLst/>
          </a:prstGeom>
        </p:spPr>
      </p:pic>
      <p:sp>
        <p:nvSpPr>
          <p:cNvPr id="2" name="文本框 1">
            <a:extLst>
              <a:ext uri="{FF2B5EF4-FFF2-40B4-BE49-F238E27FC236}">
                <a16:creationId xmlns:a16="http://schemas.microsoft.com/office/drawing/2014/main" id="{D957B2E2-5653-B195-2956-C1D4D000E4FF}"/>
              </a:ext>
            </a:extLst>
          </p:cNvPr>
          <p:cNvSpPr txBox="1"/>
          <p:nvPr/>
        </p:nvSpPr>
        <p:spPr>
          <a:xfrm>
            <a:off x="11294012" y="6453703"/>
            <a:ext cx="1101969" cy="369332"/>
          </a:xfrm>
          <a:prstGeom prst="rect">
            <a:avLst/>
          </a:prstGeom>
          <a:noFill/>
        </p:spPr>
        <p:txBody>
          <a:bodyPr wrap="square" rtlCol="0">
            <a:spAutoFit/>
          </a:bodyPr>
          <a:lstStyle/>
          <a:p>
            <a:pPr algn="ctr"/>
            <a:r>
              <a:rPr lang="en-US" altLang="zh-CN" dirty="0">
                <a:latin typeface="Times New Roman" panose="02020603050405020304" pitchFamily="18" charset="0"/>
                <a:cs typeface="Times New Roman" panose="02020603050405020304" pitchFamily="18" charset="0"/>
              </a:rPr>
              <a:t>44</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920966"/>
      </p:ext>
    </p:extLst>
  </p:cSld>
  <p:clrMapOvr>
    <a:masterClrMapping/>
  </p:clrMapOvr>
  <mc:AlternateContent xmlns:mc="http://schemas.openxmlformats.org/markup-compatibility/2006">
    <mc:Choice xmlns:p14="http://schemas.microsoft.com/office/powerpoint/2010/main" Requires="p14">
      <p:transition p14:dur="10" advTm="40762"/>
    </mc:Choice>
    <mc:Fallback>
      <p:transition advTm="40762"/>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D8953-A3E0-3319-5049-C0C42DF1066E}"/>
            </a:ext>
          </a:extLst>
        </p:cNvPr>
        <p:cNvGrpSpPr/>
        <p:nvPr/>
      </p:nvGrpSpPr>
      <p:grpSpPr>
        <a:xfrm>
          <a:off x="0" y="0"/>
          <a:ext cx="0" cy="0"/>
          <a:chOff x="0" y="0"/>
          <a:chExt cx="0" cy="0"/>
        </a:xfrm>
      </p:grpSpPr>
      <p:sp>
        <p:nvSpPr>
          <p:cNvPr id="97" name="Shape 39">
            <a:extLst>
              <a:ext uri="{FF2B5EF4-FFF2-40B4-BE49-F238E27FC236}">
                <a16:creationId xmlns:a16="http://schemas.microsoft.com/office/drawing/2014/main" id="{D469E1C0-D2F0-F367-C4D2-66749079E3F6}"/>
              </a:ext>
            </a:extLst>
          </p:cNvPr>
          <p:cNvSpPr/>
          <p:nvPr/>
        </p:nvSpPr>
        <p:spPr>
          <a:xfrm>
            <a:off x="6138008" y="1610858"/>
            <a:ext cx="5796436" cy="1069948"/>
          </a:xfrm>
          <a:prstGeom prst="roundRect">
            <a:avLst>
              <a:gd name="adj" fmla="val 7143"/>
            </a:avLst>
          </a:prstGeom>
          <a:solidFill>
            <a:srgbClr val="FFFFFF"/>
          </a:solidFill>
          <a:ln w="11430">
            <a:solidFill>
              <a:srgbClr val="D7E2F0"/>
            </a:solidFill>
            <a:prstDash val="solid"/>
          </a:ln>
          <a:effectLst>
            <a:outerShdw blurRad="15240" dist="50800" dir="2700000" algn="bl" rotWithShape="0">
              <a:srgbClr val="9EB0C8">
                <a:alpha val="12000"/>
              </a:srgbClr>
            </a:outerShdw>
          </a:effectLst>
        </p:spPr>
      </p:sp>
      <p:sp>
        <p:nvSpPr>
          <p:cNvPr id="96" name="Shape 49">
            <a:extLst>
              <a:ext uri="{FF2B5EF4-FFF2-40B4-BE49-F238E27FC236}">
                <a16:creationId xmlns:a16="http://schemas.microsoft.com/office/drawing/2014/main" id="{3D9DFCC4-511F-FBE7-4187-C0CFEB3EC31F}"/>
              </a:ext>
            </a:extLst>
          </p:cNvPr>
          <p:cNvSpPr/>
          <p:nvPr/>
        </p:nvSpPr>
        <p:spPr>
          <a:xfrm>
            <a:off x="6138009" y="3956551"/>
            <a:ext cx="5839596" cy="1065190"/>
          </a:xfrm>
          <a:prstGeom prst="roundRect">
            <a:avLst>
              <a:gd name="adj" fmla="val 7143"/>
            </a:avLst>
          </a:prstGeom>
          <a:solidFill>
            <a:srgbClr val="FFFFFF"/>
          </a:solidFill>
          <a:ln w="11430">
            <a:solidFill>
              <a:srgbClr val="D7E2F0"/>
            </a:solidFill>
            <a:prstDash val="solid"/>
          </a:ln>
          <a:effectLst>
            <a:outerShdw blurRad="15240" dist="50800" dir="2700000" algn="bl" rotWithShape="0">
              <a:srgbClr val="9EB0C8">
                <a:alpha val="12000"/>
              </a:srgbClr>
            </a:outerShdw>
          </a:effectLst>
        </p:spPr>
      </p:sp>
      <p:grpSp>
        <p:nvGrpSpPr>
          <p:cNvPr id="6" name="组合 5">
            <a:extLst>
              <a:ext uri="{FF2B5EF4-FFF2-40B4-BE49-F238E27FC236}">
                <a16:creationId xmlns:a16="http://schemas.microsoft.com/office/drawing/2014/main" id="{89612076-1B5F-8884-4DCD-ECE5B39ABCFC}"/>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9967B9E9-EE6D-8D83-30D7-AD3CABA675E4}"/>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948FBAC3-3D12-A999-8EDF-56FCD56ECD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7E94D7C5-9233-9F76-C9FE-21822203B88D}"/>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E73D185D-22E6-F4FF-818D-C05F0DBA2C42}"/>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6 </a:t>
            </a:r>
            <a:r>
              <a:rPr lang="zh-CN" altLang="en-US" sz="2800" b="1" dirty="0">
                <a:solidFill>
                  <a:srgbClr val="002060"/>
                </a:solidFill>
                <a:latin typeface="+mn-ea"/>
              </a:rPr>
              <a:t>研究局限与未来展望</a:t>
            </a:r>
          </a:p>
        </p:txBody>
      </p:sp>
      <p:pic>
        <p:nvPicPr>
          <p:cNvPr id="11" name="图片 10" descr="中心全名">
            <a:extLst>
              <a:ext uri="{FF2B5EF4-FFF2-40B4-BE49-F238E27FC236}">
                <a16:creationId xmlns:a16="http://schemas.microsoft.com/office/drawing/2014/main" id="{9D7D4CAF-D5A9-A056-8953-C05FDE43B336}"/>
              </a:ext>
            </a:extLst>
          </p:cNvPr>
          <p:cNvPicPr>
            <a:picLocks noChangeAspect="1"/>
          </p:cNvPicPr>
          <p:nvPr/>
        </p:nvPicPr>
        <p:blipFill>
          <a:blip r:embed="rId4"/>
          <a:stretch>
            <a:fillRect/>
          </a:stretch>
        </p:blipFill>
        <p:spPr>
          <a:xfrm>
            <a:off x="8837509" y="111809"/>
            <a:ext cx="3131820" cy="648970"/>
          </a:xfrm>
          <a:prstGeom prst="rect">
            <a:avLst/>
          </a:prstGeom>
        </p:spPr>
      </p:pic>
      <p:sp>
        <p:nvSpPr>
          <p:cNvPr id="2" name="Text 5">
            <a:extLst>
              <a:ext uri="{FF2B5EF4-FFF2-40B4-BE49-F238E27FC236}">
                <a16:creationId xmlns:a16="http://schemas.microsoft.com/office/drawing/2014/main" id="{C5ABBFA8-6B6B-F859-FCA3-8B35C37186F7}"/>
              </a:ext>
            </a:extLst>
          </p:cNvPr>
          <p:cNvSpPr/>
          <p:nvPr/>
        </p:nvSpPr>
        <p:spPr>
          <a:xfrm>
            <a:off x="-59905" y="905256"/>
            <a:ext cx="4919472" cy="164592"/>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dirty="0">
                <a:solidFill>
                  <a:srgbClr val="FFFFFF"/>
                </a:solidFill>
                <a:latin typeface="Noto Sans CJK SC" pitchFamily="34" charset="0"/>
                <a:ea typeface="Noto Sans CJK SC" pitchFamily="34" charset="-122"/>
                <a:cs typeface="Noto Sans CJK SC" pitchFamily="34" charset="-120"/>
              </a:rPr>
              <a:t>研究不足：当前结论的适用边界</a:t>
            </a:r>
            <a:endParaRPr lang="en-US" sz="1400" dirty="0"/>
          </a:p>
        </p:txBody>
      </p:sp>
      <p:sp>
        <p:nvSpPr>
          <p:cNvPr id="3" name="Shape 6">
            <a:extLst>
              <a:ext uri="{FF2B5EF4-FFF2-40B4-BE49-F238E27FC236}">
                <a16:creationId xmlns:a16="http://schemas.microsoft.com/office/drawing/2014/main" id="{77BE32CB-A468-83AC-399A-B66C55006807}"/>
              </a:ext>
            </a:extLst>
          </p:cNvPr>
          <p:cNvSpPr/>
          <p:nvPr/>
        </p:nvSpPr>
        <p:spPr>
          <a:xfrm>
            <a:off x="6409993" y="976308"/>
            <a:ext cx="5102352" cy="457200"/>
          </a:xfrm>
          <a:prstGeom prst="roundRect">
            <a:avLst>
              <a:gd name="adj" fmla="val 14000"/>
            </a:avLst>
          </a:prstGeom>
          <a:solidFill>
            <a:srgbClr val="0A2E73"/>
          </a:solidFill>
          <a:ln w="12700">
            <a:solidFill>
              <a:srgbClr val="0A2E73">
                <a:alpha val="0"/>
              </a:srgbClr>
            </a:solidFill>
            <a:prstDash val="solid"/>
          </a:ln>
        </p:spPr>
      </p:sp>
      <p:sp>
        <p:nvSpPr>
          <p:cNvPr id="7" name="Shape 8">
            <a:extLst>
              <a:ext uri="{FF2B5EF4-FFF2-40B4-BE49-F238E27FC236}">
                <a16:creationId xmlns:a16="http://schemas.microsoft.com/office/drawing/2014/main" id="{69A21E4D-8B36-1920-7257-76BC1947E893}"/>
              </a:ext>
            </a:extLst>
          </p:cNvPr>
          <p:cNvSpPr/>
          <p:nvPr/>
        </p:nvSpPr>
        <p:spPr>
          <a:xfrm>
            <a:off x="5817968" y="1204908"/>
            <a:ext cx="320040" cy="0"/>
          </a:xfrm>
          <a:prstGeom prst="line">
            <a:avLst/>
          </a:prstGeom>
          <a:noFill/>
          <a:ln w="25400">
            <a:solidFill>
              <a:srgbClr val="1B4EA3"/>
            </a:solidFill>
            <a:prstDash val="solid"/>
            <a:headEnd type="none"/>
            <a:tailEnd type="triangle"/>
          </a:ln>
        </p:spPr>
      </p:sp>
      <p:sp>
        <p:nvSpPr>
          <p:cNvPr id="13" name="Shape 14">
            <a:extLst>
              <a:ext uri="{FF2B5EF4-FFF2-40B4-BE49-F238E27FC236}">
                <a16:creationId xmlns:a16="http://schemas.microsoft.com/office/drawing/2014/main" id="{BF1DF311-AEEA-4A67-48D7-7BF93C4230E0}"/>
              </a:ext>
            </a:extLst>
          </p:cNvPr>
          <p:cNvSpPr/>
          <p:nvPr/>
        </p:nvSpPr>
        <p:spPr>
          <a:xfrm>
            <a:off x="275668" y="1497378"/>
            <a:ext cx="5501757" cy="1154154"/>
          </a:xfrm>
          <a:prstGeom prst="roundRect">
            <a:avLst>
              <a:gd name="adj" fmla="val 6098"/>
            </a:avLst>
          </a:prstGeom>
          <a:solidFill>
            <a:srgbClr val="FFFFFF"/>
          </a:solidFill>
          <a:ln w="11430">
            <a:solidFill>
              <a:srgbClr val="D7E2F0"/>
            </a:solidFill>
            <a:prstDash val="solid"/>
          </a:ln>
          <a:effectLst>
            <a:outerShdw blurRad="15240" dist="50800" dir="2700000" algn="bl" rotWithShape="0">
              <a:srgbClr val="9EB0C8">
                <a:alpha val="14000"/>
              </a:srgbClr>
            </a:outerShdw>
          </a:effectLst>
        </p:spPr>
      </p:sp>
      <p:sp>
        <p:nvSpPr>
          <p:cNvPr id="17" name="Text 21">
            <a:extLst>
              <a:ext uri="{FF2B5EF4-FFF2-40B4-BE49-F238E27FC236}">
                <a16:creationId xmlns:a16="http://schemas.microsoft.com/office/drawing/2014/main" id="{2ADC1EAB-EC81-49AC-664A-A422F4D44E60}"/>
              </a:ext>
            </a:extLst>
          </p:cNvPr>
          <p:cNvSpPr/>
          <p:nvPr/>
        </p:nvSpPr>
        <p:spPr>
          <a:xfrm>
            <a:off x="778764" y="3310128"/>
            <a:ext cx="329184" cy="109728"/>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dirty="0">
                <a:solidFill>
                  <a:srgbClr val="FFFFFF"/>
                </a:solidFill>
                <a:latin typeface="Noto Sans CJK SC" pitchFamily="34" charset="0"/>
                <a:ea typeface="Noto Sans CJK SC" pitchFamily="34" charset="-122"/>
                <a:cs typeface="Noto Sans CJK SC" pitchFamily="34" charset="-120"/>
              </a:rPr>
              <a:t>3</a:t>
            </a:r>
            <a:endParaRPr lang="en-US" sz="900" dirty="0"/>
          </a:p>
        </p:txBody>
      </p:sp>
      <p:grpSp>
        <p:nvGrpSpPr>
          <p:cNvPr id="98" name="组合 97">
            <a:extLst>
              <a:ext uri="{FF2B5EF4-FFF2-40B4-BE49-F238E27FC236}">
                <a16:creationId xmlns:a16="http://schemas.microsoft.com/office/drawing/2014/main" id="{A07FBF7B-74F2-5907-0434-4DE050052B9C}"/>
              </a:ext>
            </a:extLst>
          </p:cNvPr>
          <p:cNvGrpSpPr/>
          <p:nvPr/>
        </p:nvGrpSpPr>
        <p:grpSpPr>
          <a:xfrm>
            <a:off x="6237260" y="1680496"/>
            <a:ext cx="485086" cy="365760"/>
            <a:chOff x="6566916" y="1435608"/>
            <a:chExt cx="485086" cy="365760"/>
          </a:xfrm>
        </p:grpSpPr>
        <p:sp>
          <p:nvSpPr>
            <p:cNvPr id="47" name="Shape 30">
              <a:extLst>
                <a:ext uri="{FF2B5EF4-FFF2-40B4-BE49-F238E27FC236}">
                  <a16:creationId xmlns:a16="http://schemas.microsoft.com/office/drawing/2014/main" id="{9D7B3773-A734-6AA3-F50A-90DD1DBCFCEF}"/>
                </a:ext>
              </a:extLst>
            </p:cNvPr>
            <p:cNvSpPr/>
            <p:nvPr/>
          </p:nvSpPr>
          <p:spPr>
            <a:xfrm>
              <a:off x="6566916" y="1435608"/>
              <a:ext cx="475488" cy="365760"/>
            </a:xfrm>
            <a:prstGeom prst="roundRect">
              <a:avLst>
                <a:gd name="adj" fmla="val 10000"/>
              </a:avLst>
            </a:prstGeom>
            <a:solidFill>
              <a:srgbClr val="2A9BD6"/>
            </a:solidFill>
            <a:ln w="12700">
              <a:solidFill>
                <a:srgbClr val="2A9BD6">
                  <a:alpha val="0"/>
                </a:srgbClr>
              </a:solidFill>
              <a:prstDash val="solid"/>
            </a:ln>
          </p:spPr>
        </p:sp>
        <p:sp>
          <p:nvSpPr>
            <p:cNvPr id="48" name="Text 31">
              <a:extLst>
                <a:ext uri="{FF2B5EF4-FFF2-40B4-BE49-F238E27FC236}">
                  <a16:creationId xmlns:a16="http://schemas.microsoft.com/office/drawing/2014/main" id="{80713CD0-81BD-C478-14B4-8D6E025AE5F2}"/>
                </a:ext>
              </a:extLst>
            </p:cNvPr>
            <p:cNvSpPr/>
            <p:nvPr/>
          </p:nvSpPr>
          <p:spPr>
            <a:xfrm>
              <a:off x="6576514" y="1545810"/>
              <a:ext cx="475488" cy="109728"/>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dirty="0">
                  <a:solidFill>
                    <a:srgbClr val="FFFFFF"/>
                  </a:solidFill>
                  <a:latin typeface="Noto Sans CJK SC" pitchFamily="34" charset="0"/>
                  <a:ea typeface="Noto Sans CJK SC" pitchFamily="34" charset="-122"/>
                  <a:cs typeface="Noto Sans CJK SC" pitchFamily="34" charset="-120"/>
                </a:rPr>
                <a:t>1</a:t>
              </a:r>
              <a:endParaRPr lang="en-US" sz="1600" dirty="0"/>
            </a:p>
          </p:txBody>
        </p:sp>
      </p:grpSp>
      <p:sp>
        <p:nvSpPr>
          <p:cNvPr id="53" name="Text 37">
            <a:extLst>
              <a:ext uri="{FF2B5EF4-FFF2-40B4-BE49-F238E27FC236}">
                <a16:creationId xmlns:a16="http://schemas.microsoft.com/office/drawing/2014/main" id="{A2323C0E-4F2A-EF4C-B729-43EB0692F566}"/>
              </a:ext>
            </a:extLst>
          </p:cNvPr>
          <p:cNvSpPr/>
          <p:nvPr/>
        </p:nvSpPr>
        <p:spPr>
          <a:xfrm>
            <a:off x="6868616" y="1578941"/>
            <a:ext cx="1968892" cy="555115"/>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dirty="0">
                <a:solidFill>
                  <a:srgbClr val="0A2E73"/>
                </a:solidFill>
                <a:latin typeface="Noto Sans CJK SC" pitchFamily="34" charset="0"/>
                <a:ea typeface="Noto Sans CJK SC" pitchFamily="34" charset="-122"/>
                <a:cs typeface="Noto Sans CJK SC" pitchFamily="34" charset="-120"/>
              </a:rPr>
              <a:t>多模态数据融合</a:t>
            </a:r>
            <a:endParaRPr lang="en-US" sz="2000" dirty="0"/>
          </a:p>
        </p:txBody>
      </p:sp>
      <p:sp>
        <p:nvSpPr>
          <p:cNvPr id="54" name="Text 38">
            <a:extLst>
              <a:ext uri="{FF2B5EF4-FFF2-40B4-BE49-F238E27FC236}">
                <a16:creationId xmlns:a16="http://schemas.microsoft.com/office/drawing/2014/main" id="{904868CD-4DDD-AD7E-3D02-F1529571B33E}"/>
              </a:ext>
            </a:extLst>
          </p:cNvPr>
          <p:cNvSpPr/>
          <p:nvPr/>
        </p:nvSpPr>
        <p:spPr>
          <a:xfrm>
            <a:off x="6891775" y="2036523"/>
            <a:ext cx="5102352" cy="648496"/>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nSpc>
                <a:spcPct val="90000"/>
              </a:lnSpc>
              <a:buNone/>
            </a:pPr>
            <a:r>
              <a:rPr lang="en-US" dirty="0" err="1">
                <a:solidFill>
                  <a:srgbClr val="151D2E"/>
                </a:solidFill>
                <a:latin typeface="宋体" panose="02010600030101010101" pitchFamily="2" charset="-122"/>
                <a:ea typeface="宋体" panose="02010600030101010101" pitchFamily="2" charset="-122"/>
              </a:rPr>
              <a:t>整合全文、摘要、图像、基金、社交质疑与作者历史记录</a:t>
            </a:r>
            <a:r>
              <a:rPr lang="en-US" dirty="0">
                <a:solidFill>
                  <a:srgbClr val="151D2E"/>
                </a:solidFill>
                <a:latin typeface="宋体" panose="02010600030101010101" pitchFamily="2" charset="-122"/>
                <a:ea typeface="宋体" panose="02010600030101010101" pitchFamily="2" charset="-122"/>
              </a:rPr>
              <a:t>。</a:t>
            </a:r>
          </a:p>
        </p:txBody>
      </p:sp>
      <p:sp>
        <p:nvSpPr>
          <p:cNvPr id="55" name="Shape 39">
            <a:extLst>
              <a:ext uri="{FF2B5EF4-FFF2-40B4-BE49-F238E27FC236}">
                <a16:creationId xmlns:a16="http://schemas.microsoft.com/office/drawing/2014/main" id="{9700F889-E767-BCAF-C216-10481578E793}"/>
              </a:ext>
            </a:extLst>
          </p:cNvPr>
          <p:cNvSpPr/>
          <p:nvPr/>
        </p:nvSpPr>
        <p:spPr>
          <a:xfrm>
            <a:off x="6138008" y="2801350"/>
            <a:ext cx="5796436" cy="1040051"/>
          </a:xfrm>
          <a:prstGeom prst="roundRect">
            <a:avLst>
              <a:gd name="adj" fmla="val 7143"/>
            </a:avLst>
          </a:prstGeom>
          <a:solidFill>
            <a:srgbClr val="FFFFFF"/>
          </a:solidFill>
          <a:ln w="11430">
            <a:solidFill>
              <a:srgbClr val="D7E2F0"/>
            </a:solidFill>
            <a:prstDash val="solid"/>
          </a:ln>
          <a:effectLst>
            <a:outerShdw blurRad="15240" dist="50800" dir="2700000" algn="bl" rotWithShape="0">
              <a:srgbClr val="9EB0C8">
                <a:alpha val="12000"/>
              </a:srgbClr>
            </a:outerShdw>
          </a:effectLst>
        </p:spPr>
      </p:sp>
      <p:sp>
        <p:nvSpPr>
          <p:cNvPr id="56" name="Shape 40">
            <a:extLst>
              <a:ext uri="{FF2B5EF4-FFF2-40B4-BE49-F238E27FC236}">
                <a16:creationId xmlns:a16="http://schemas.microsoft.com/office/drawing/2014/main" id="{72A98EA6-C30A-9118-2E1E-83C2ECF56EC7}"/>
              </a:ext>
            </a:extLst>
          </p:cNvPr>
          <p:cNvSpPr/>
          <p:nvPr/>
        </p:nvSpPr>
        <p:spPr>
          <a:xfrm>
            <a:off x="6226045" y="2880999"/>
            <a:ext cx="475488" cy="365760"/>
          </a:xfrm>
          <a:prstGeom prst="roundRect">
            <a:avLst>
              <a:gd name="adj" fmla="val 10000"/>
            </a:avLst>
          </a:prstGeom>
          <a:solidFill>
            <a:srgbClr val="2C9B83"/>
          </a:solidFill>
          <a:ln w="12700">
            <a:solidFill>
              <a:srgbClr val="2C9B83">
                <a:alpha val="0"/>
              </a:srgbClr>
            </a:solidFill>
            <a:prstDash val="solid"/>
          </a:ln>
        </p:spPr>
      </p:sp>
      <p:sp>
        <p:nvSpPr>
          <p:cNvPr id="57" name="Text 41">
            <a:extLst>
              <a:ext uri="{FF2B5EF4-FFF2-40B4-BE49-F238E27FC236}">
                <a16:creationId xmlns:a16="http://schemas.microsoft.com/office/drawing/2014/main" id="{957CBC14-1C1A-B190-A50B-BDAE3C446802}"/>
              </a:ext>
            </a:extLst>
          </p:cNvPr>
          <p:cNvSpPr/>
          <p:nvPr/>
        </p:nvSpPr>
        <p:spPr>
          <a:xfrm>
            <a:off x="6226045" y="3034981"/>
            <a:ext cx="475488" cy="57795"/>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dirty="0">
                <a:solidFill>
                  <a:srgbClr val="FFFFFF"/>
                </a:solidFill>
                <a:latin typeface="Noto Sans CJK SC" pitchFamily="34" charset="0"/>
                <a:ea typeface="Noto Sans CJK SC" pitchFamily="34" charset="-122"/>
                <a:cs typeface="Noto Sans CJK SC" pitchFamily="34" charset="-120"/>
              </a:rPr>
              <a:t>2</a:t>
            </a:r>
            <a:endParaRPr lang="en-US" sz="1400" dirty="0"/>
          </a:p>
        </p:txBody>
      </p:sp>
      <p:sp>
        <p:nvSpPr>
          <p:cNvPr id="58" name="Text 42">
            <a:extLst>
              <a:ext uri="{FF2B5EF4-FFF2-40B4-BE49-F238E27FC236}">
                <a16:creationId xmlns:a16="http://schemas.microsoft.com/office/drawing/2014/main" id="{AA5DF1E8-072B-E3B9-C041-409417E1E7DF}"/>
              </a:ext>
            </a:extLst>
          </p:cNvPr>
          <p:cNvSpPr/>
          <p:nvPr/>
        </p:nvSpPr>
        <p:spPr>
          <a:xfrm>
            <a:off x="6802615" y="2747813"/>
            <a:ext cx="1617198" cy="608962"/>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dirty="0" err="1">
                <a:solidFill>
                  <a:srgbClr val="0A2E73"/>
                </a:solidFill>
                <a:latin typeface="Noto Sans CJK SC" pitchFamily="34" charset="0"/>
                <a:ea typeface="Noto Sans CJK SC" pitchFamily="34" charset="-122"/>
              </a:rPr>
              <a:t>异构学术网络</a:t>
            </a:r>
            <a:endParaRPr lang="en-US" sz="2000" b="1" dirty="0">
              <a:solidFill>
                <a:srgbClr val="0A2E73"/>
              </a:solidFill>
              <a:latin typeface="Noto Sans CJK SC" pitchFamily="34" charset="0"/>
              <a:ea typeface="Noto Sans CJK SC" pitchFamily="34" charset="-122"/>
            </a:endParaRPr>
          </a:p>
        </p:txBody>
      </p:sp>
      <p:sp>
        <p:nvSpPr>
          <p:cNvPr id="59" name="Text 43">
            <a:extLst>
              <a:ext uri="{FF2B5EF4-FFF2-40B4-BE49-F238E27FC236}">
                <a16:creationId xmlns:a16="http://schemas.microsoft.com/office/drawing/2014/main" id="{156D0F3A-5134-4EE5-40A3-59EDD2360232}"/>
              </a:ext>
            </a:extLst>
          </p:cNvPr>
          <p:cNvSpPr/>
          <p:nvPr/>
        </p:nvSpPr>
        <p:spPr>
          <a:xfrm>
            <a:off x="6820743" y="3213825"/>
            <a:ext cx="5095589" cy="532172"/>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dirty="0" err="1">
                <a:solidFill>
                  <a:srgbClr val="151D2E"/>
                </a:solidFill>
                <a:latin typeface="宋体" panose="02010600030101010101" pitchFamily="2" charset="-122"/>
                <a:ea typeface="宋体" panose="02010600030101010101" pitchFamily="2" charset="-122"/>
              </a:rPr>
              <a:t>统一建模论文、作者、机构、期刊、主题等多类型实体关系</a:t>
            </a:r>
            <a:r>
              <a:rPr lang="en-US" dirty="0">
                <a:solidFill>
                  <a:srgbClr val="151D2E"/>
                </a:solidFill>
                <a:latin typeface="宋体" panose="02010600030101010101" pitchFamily="2" charset="-122"/>
                <a:ea typeface="宋体" panose="02010600030101010101" pitchFamily="2" charset="-122"/>
              </a:rPr>
              <a:t>。</a:t>
            </a:r>
          </a:p>
        </p:txBody>
      </p:sp>
      <p:grpSp>
        <p:nvGrpSpPr>
          <p:cNvPr id="86" name="组合 85">
            <a:extLst>
              <a:ext uri="{FF2B5EF4-FFF2-40B4-BE49-F238E27FC236}">
                <a16:creationId xmlns:a16="http://schemas.microsoft.com/office/drawing/2014/main" id="{A93CAAC6-6DAE-4DD6-1CF3-D27A72E8F1CF}"/>
              </a:ext>
            </a:extLst>
          </p:cNvPr>
          <p:cNvGrpSpPr/>
          <p:nvPr/>
        </p:nvGrpSpPr>
        <p:grpSpPr>
          <a:xfrm>
            <a:off x="6209523" y="3935847"/>
            <a:ext cx="5768082" cy="1008400"/>
            <a:chOff x="6527350" y="3400513"/>
            <a:chExt cx="5768082" cy="1008400"/>
          </a:xfrm>
        </p:grpSpPr>
        <p:sp>
          <p:nvSpPr>
            <p:cNvPr id="60" name="Shape 45">
              <a:extLst>
                <a:ext uri="{FF2B5EF4-FFF2-40B4-BE49-F238E27FC236}">
                  <a16:creationId xmlns:a16="http://schemas.microsoft.com/office/drawing/2014/main" id="{9BD31FB1-957D-A73A-5388-D4B64E636756}"/>
                </a:ext>
              </a:extLst>
            </p:cNvPr>
            <p:cNvSpPr/>
            <p:nvPr/>
          </p:nvSpPr>
          <p:spPr>
            <a:xfrm>
              <a:off x="6538565" y="3494281"/>
              <a:ext cx="475488" cy="365760"/>
            </a:xfrm>
            <a:prstGeom prst="roundRect">
              <a:avLst>
                <a:gd name="adj" fmla="val 10000"/>
              </a:avLst>
            </a:prstGeom>
            <a:solidFill>
              <a:srgbClr val="F2B84B"/>
            </a:solidFill>
            <a:ln w="12700">
              <a:solidFill>
                <a:srgbClr val="F2B84B">
                  <a:alpha val="0"/>
                </a:srgbClr>
              </a:solidFill>
              <a:prstDash val="solid"/>
            </a:ln>
          </p:spPr>
        </p:sp>
        <p:sp>
          <p:nvSpPr>
            <p:cNvPr id="61" name="Text 46">
              <a:extLst>
                <a:ext uri="{FF2B5EF4-FFF2-40B4-BE49-F238E27FC236}">
                  <a16:creationId xmlns:a16="http://schemas.microsoft.com/office/drawing/2014/main" id="{B653058C-4258-A5F3-208C-897C09B28931}"/>
                </a:ext>
              </a:extLst>
            </p:cNvPr>
            <p:cNvSpPr/>
            <p:nvPr/>
          </p:nvSpPr>
          <p:spPr>
            <a:xfrm>
              <a:off x="6527350" y="3620782"/>
              <a:ext cx="475488" cy="100719"/>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dirty="0">
                  <a:solidFill>
                    <a:srgbClr val="FFFFFF"/>
                  </a:solidFill>
                  <a:latin typeface="Noto Sans CJK SC" pitchFamily="34" charset="0"/>
                  <a:ea typeface="Noto Sans CJK SC" pitchFamily="34" charset="-122"/>
                  <a:cs typeface="Noto Sans CJK SC" pitchFamily="34" charset="-120"/>
                </a:rPr>
                <a:t>3</a:t>
              </a:r>
              <a:endParaRPr lang="en-US" sz="1400" dirty="0"/>
            </a:p>
          </p:txBody>
        </p:sp>
        <p:sp>
          <p:nvSpPr>
            <p:cNvPr id="62" name="Text 47">
              <a:extLst>
                <a:ext uri="{FF2B5EF4-FFF2-40B4-BE49-F238E27FC236}">
                  <a16:creationId xmlns:a16="http://schemas.microsoft.com/office/drawing/2014/main" id="{172848DE-3F18-F5BC-EC6E-FDBD7E035952}"/>
                </a:ext>
              </a:extLst>
            </p:cNvPr>
            <p:cNvSpPr/>
            <p:nvPr/>
          </p:nvSpPr>
          <p:spPr>
            <a:xfrm>
              <a:off x="7110066" y="3400513"/>
              <a:ext cx="2232079" cy="505728"/>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err="1">
                  <a:solidFill>
                    <a:srgbClr val="0A2E73"/>
                  </a:solidFill>
                  <a:latin typeface="Noto Sans CJK SC" pitchFamily="34" charset="0"/>
                  <a:ea typeface="Noto Sans CJK SC" pitchFamily="34" charset="-122"/>
                </a:rPr>
                <a:t>模型解释与可视化</a:t>
              </a:r>
              <a:endParaRPr lang="en-US" sz="2000" b="1" dirty="0">
                <a:solidFill>
                  <a:srgbClr val="0A2E73"/>
                </a:solidFill>
                <a:latin typeface="Noto Sans CJK SC" pitchFamily="34" charset="0"/>
                <a:ea typeface="Noto Sans CJK SC" pitchFamily="34" charset="-122"/>
              </a:endParaRPr>
            </a:p>
          </p:txBody>
        </p:sp>
        <p:sp>
          <p:nvSpPr>
            <p:cNvPr id="63" name="Text 48">
              <a:extLst>
                <a:ext uri="{FF2B5EF4-FFF2-40B4-BE49-F238E27FC236}">
                  <a16:creationId xmlns:a16="http://schemas.microsoft.com/office/drawing/2014/main" id="{C0D44BDF-E9BD-84D7-0346-E4A5E9575102}"/>
                </a:ext>
              </a:extLst>
            </p:cNvPr>
            <p:cNvSpPr/>
            <p:nvPr/>
          </p:nvSpPr>
          <p:spPr>
            <a:xfrm>
              <a:off x="7110066" y="3871732"/>
              <a:ext cx="5185366" cy="537181"/>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pPr>
              <a:r>
                <a:rPr lang="en-US" dirty="0" err="1">
                  <a:solidFill>
                    <a:srgbClr val="151D2E"/>
                  </a:solidFill>
                  <a:latin typeface="宋体" panose="02010600030101010101" pitchFamily="2" charset="-122"/>
                  <a:ea typeface="宋体" panose="02010600030101010101" pitchFamily="2" charset="-122"/>
                </a:rPr>
                <a:t>展示关键特征、邻域结构和局部传播路径，提升可</a:t>
              </a:r>
              <a:r>
                <a:rPr lang="zh-CN" altLang="en-US" dirty="0">
                  <a:solidFill>
                    <a:srgbClr val="151D2E"/>
                  </a:solidFill>
                  <a:latin typeface="宋体" panose="02010600030101010101" pitchFamily="2" charset="-122"/>
                  <a:ea typeface="宋体" panose="02010600030101010101" pitchFamily="2" charset="-122"/>
                </a:rPr>
                <a:t>解释</a:t>
              </a:r>
              <a:r>
                <a:rPr lang="en-US" dirty="0">
                  <a:solidFill>
                    <a:srgbClr val="151D2E"/>
                  </a:solidFill>
                  <a:latin typeface="宋体" panose="02010600030101010101" pitchFamily="2" charset="-122"/>
                  <a:ea typeface="宋体" panose="02010600030101010101" pitchFamily="2" charset="-122"/>
                </a:rPr>
                <a:t>性。</a:t>
              </a:r>
            </a:p>
          </p:txBody>
        </p:sp>
      </p:grpSp>
      <p:sp>
        <p:nvSpPr>
          <p:cNvPr id="64" name="Shape 49">
            <a:extLst>
              <a:ext uri="{FF2B5EF4-FFF2-40B4-BE49-F238E27FC236}">
                <a16:creationId xmlns:a16="http://schemas.microsoft.com/office/drawing/2014/main" id="{2F1FB591-03F1-F69F-70C2-D1BC01B17058}"/>
              </a:ext>
            </a:extLst>
          </p:cNvPr>
          <p:cNvSpPr/>
          <p:nvPr/>
        </p:nvSpPr>
        <p:spPr>
          <a:xfrm>
            <a:off x="6138008" y="5133447"/>
            <a:ext cx="5831319" cy="918316"/>
          </a:xfrm>
          <a:prstGeom prst="roundRect">
            <a:avLst>
              <a:gd name="adj" fmla="val 7143"/>
            </a:avLst>
          </a:prstGeom>
          <a:solidFill>
            <a:srgbClr val="FFFFFF"/>
          </a:solidFill>
          <a:ln w="11430">
            <a:solidFill>
              <a:srgbClr val="D7E2F0"/>
            </a:solidFill>
            <a:prstDash val="solid"/>
          </a:ln>
          <a:effectLst>
            <a:outerShdw blurRad="15240" dist="50800" dir="2700000" algn="bl" rotWithShape="0">
              <a:srgbClr val="9EB0C8">
                <a:alpha val="12000"/>
              </a:srgbClr>
            </a:outerShdw>
          </a:effectLst>
        </p:spPr>
      </p:sp>
      <p:grpSp>
        <p:nvGrpSpPr>
          <p:cNvPr id="85" name="组合 84">
            <a:extLst>
              <a:ext uri="{FF2B5EF4-FFF2-40B4-BE49-F238E27FC236}">
                <a16:creationId xmlns:a16="http://schemas.microsoft.com/office/drawing/2014/main" id="{C6E56607-0FD0-7756-C3F7-276AE1D9F697}"/>
              </a:ext>
            </a:extLst>
          </p:cNvPr>
          <p:cNvGrpSpPr/>
          <p:nvPr/>
        </p:nvGrpSpPr>
        <p:grpSpPr>
          <a:xfrm>
            <a:off x="6223664" y="5157618"/>
            <a:ext cx="5710780" cy="873311"/>
            <a:chOff x="6256806" y="4140033"/>
            <a:chExt cx="5401878" cy="873311"/>
          </a:xfrm>
        </p:grpSpPr>
        <p:sp>
          <p:nvSpPr>
            <p:cNvPr id="65" name="Shape 50">
              <a:extLst>
                <a:ext uri="{FF2B5EF4-FFF2-40B4-BE49-F238E27FC236}">
                  <a16:creationId xmlns:a16="http://schemas.microsoft.com/office/drawing/2014/main" id="{4C296DDF-E85F-CC98-C123-EB2A60E70CD2}"/>
                </a:ext>
              </a:extLst>
            </p:cNvPr>
            <p:cNvSpPr/>
            <p:nvPr/>
          </p:nvSpPr>
          <p:spPr>
            <a:xfrm>
              <a:off x="6269667" y="4173639"/>
              <a:ext cx="475488" cy="365760"/>
            </a:xfrm>
            <a:prstGeom prst="roundRect">
              <a:avLst>
                <a:gd name="adj" fmla="val 10000"/>
              </a:avLst>
            </a:prstGeom>
            <a:solidFill>
              <a:srgbClr val="E7362C"/>
            </a:solidFill>
            <a:ln w="12700">
              <a:solidFill>
                <a:srgbClr val="E7362C">
                  <a:alpha val="0"/>
                </a:srgbClr>
              </a:solidFill>
              <a:prstDash val="solid"/>
            </a:ln>
          </p:spPr>
        </p:sp>
        <p:sp>
          <p:nvSpPr>
            <p:cNvPr id="66" name="Text 51">
              <a:extLst>
                <a:ext uri="{FF2B5EF4-FFF2-40B4-BE49-F238E27FC236}">
                  <a16:creationId xmlns:a16="http://schemas.microsoft.com/office/drawing/2014/main" id="{09CE70B1-DDBE-D5DF-E35B-73AD2F7A070C}"/>
                </a:ext>
              </a:extLst>
            </p:cNvPr>
            <p:cNvSpPr/>
            <p:nvPr/>
          </p:nvSpPr>
          <p:spPr>
            <a:xfrm>
              <a:off x="6256806" y="4295537"/>
              <a:ext cx="475488" cy="109728"/>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dirty="0">
                  <a:solidFill>
                    <a:srgbClr val="FFFFFF"/>
                  </a:solidFill>
                  <a:latin typeface="Noto Sans CJK SC" pitchFamily="34" charset="0"/>
                  <a:ea typeface="Noto Sans CJK SC" pitchFamily="34" charset="-122"/>
                  <a:cs typeface="Noto Sans CJK SC" pitchFamily="34" charset="-120"/>
                </a:rPr>
                <a:t>4</a:t>
              </a:r>
              <a:endParaRPr lang="en-US" sz="1400" dirty="0"/>
            </a:p>
          </p:txBody>
        </p:sp>
        <p:sp>
          <p:nvSpPr>
            <p:cNvPr id="67" name="Text 52">
              <a:extLst>
                <a:ext uri="{FF2B5EF4-FFF2-40B4-BE49-F238E27FC236}">
                  <a16:creationId xmlns:a16="http://schemas.microsoft.com/office/drawing/2014/main" id="{E28CE97C-64E8-3AC3-6393-88D06BB6F08D}"/>
                </a:ext>
              </a:extLst>
            </p:cNvPr>
            <p:cNvSpPr/>
            <p:nvPr/>
          </p:nvSpPr>
          <p:spPr>
            <a:xfrm>
              <a:off x="6866871" y="4140033"/>
              <a:ext cx="1673657" cy="365760"/>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dirty="0">
                  <a:solidFill>
                    <a:srgbClr val="0A2E73"/>
                  </a:solidFill>
                  <a:latin typeface="Noto Sans CJK SC" pitchFamily="34" charset="0"/>
                  <a:ea typeface="Noto Sans CJK SC" pitchFamily="34" charset="-122"/>
                  <a:cs typeface="Noto Sans CJK SC" pitchFamily="34" charset="-120"/>
                </a:rPr>
                <a:t>治理应用闭环</a:t>
              </a:r>
              <a:endParaRPr lang="en-US" sz="2000" dirty="0"/>
            </a:p>
          </p:txBody>
        </p:sp>
        <p:sp>
          <p:nvSpPr>
            <p:cNvPr id="68" name="Text 53">
              <a:extLst>
                <a:ext uri="{FF2B5EF4-FFF2-40B4-BE49-F238E27FC236}">
                  <a16:creationId xmlns:a16="http://schemas.microsoft.com/office/drawing/2014/main" id="{F9B877C4-F276-6C4A-3BF4-F988DF06B95D}"/>
                </a:ext>
              </a:extLst>
            </p:cNvPr>
            <p:cNvSpPr/>
            <p:nvPr/>
          </p:nvSpPr>
          <p:spPr>
            <a:xfrm>
              <a:off x="6858492" y="4481826"/>
              <a:ext cx="4800192" cy="531518"/>
            </a:xfrm>
            <a:prstGeom prst="rect">
              <a:avLst/>
            </a:prstGeom>
            <a:noFill/>
          </p:spPr>
          <p:txBody>
            <a:bodyPr wrap="square" lIns="0" tIns="0" rIns="0" bIns="0" rtlCol="0" anchor="ctr">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dirty="0">
                  <a:solidFill>
                    <a:srgbClr val="151D2E"/>
                  </a:solidFill>
                  <a:latin typeface="宋体" panose="02010600030101010101" pitchFamily="2" charset="-122"/>
                  <a:ea typeface="宋体" panose="02010600030101010101" pitchFamily="2" charset="-122"/>
                  <a:cs typeface="Noto Sans CJK SC" pitchFamily="34" charset="-120"/>
                </a:rPr>
                <a:t>嵌入投稿筛查、数据库监测与科研诚信预警，结合人工复核。</a:t>
              </a:r>
              <a:endParaRPr lang="en-US" dirty="0">
                <a:latin typeface="宋体" panose="02010600030101010101" pitchFamily="2" charset="-122"/>
                <a:ea typeface="宋体" panose="02010600030101010101" pitchFamily="2" charset="-122"/>
              </a:endParaRPr>
            </a:p>
          </p:txBody>
        </p:sp>
      </p:grpSp>
      <p:sp>
        <p:nvSpPr>
          <p:cNvPr id="70" name="Shape 56">
            <a:extLst>
              <a:ext uri="{FF2B5EF4-FFF2-40B4-BE49-F238E27FC236}">
                <a16:creationId xmlns:a16="http://schemas.microsoft.com/office/drawing/2014/main" id="{BA8A79CE-CCAD-3072-C097-A2EFAC51B3F5}"/>
              </a:ext>
            </a:extLst>
          </p:cNvPr>
          <p:cNvSpPr/>
          <p:nvPr/>
        </p:nvSpPr>
        <p:spPr>
          <a:xfrm>
            <a:off x="222671" y="6236208"/>
            <a:ext cx="11676888" cy="583072"/>
          </a:xfrm>
          <a:prstGeom prst="roundRect">
            <a:avLst>
              <a:gd name="adj" fmla="val 8696"/>
            </a:avLst>
          </a:prstGeom>
          <a:solidFill>
            <a:srgbClr val="EAF1FA"/>
          </a:solidFill>
          <a:ln w="9525">
            <a:solidFill>
              <a:srgbClr val="BAC8DA"/>
            </a:solidFill>
            <a:prstDash val="solid"/>
          </a:ln>
        </p:spPr>
      </p:sp>
      <p:sp>
        <p:nvSpPr>
          <p:cNvPr id="71" name="Text 57">
            <a:extLst>
              <a:ext uri="{FF2B5EF4-FFF2-40B4-BE49-F238E27FC236}">
                <a16:creationId xmlns:a16="http://schemas.microsoft.com/office/drawing/2014/main" id="{D454E4AC-A24B-4C2C-A967-1604048887F4}"/>
              </a:ext>
            </a:extLst>
          </p:cNvPr>
          <p:cNvSpPr/>
          <p:nvPr/>
        </p:nvSpPr>
        <p:spPr>
          <a:xfrm>
            <a:off x="460415" y="6293673"/>
            <a:ext cx="11201400" cy="433710"/>
          </a:xfrm>
          <a:prstGeom prst="rect">
            <a:avLst/>
          </a:prstGeom>
          <a:noFill/>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b="1" dirty="0">
                <a:solidFill>
                  <a:srgbClr val="151D2E"/>
                </a:solidFill>
                <a:latin typeface="+mj-ea"/>
                <a:ea typeface="+mj-ea"/>
                <a:cs typeface="Noto Sans CJK SC" pitchFamily="34" charset="-120"/>
              </a:rPr>
              <a:t>总方向：</a:t>
            </a:r>
            <a:r>
              <a:rPr lang="en-US" sz="1600" b="1" dirty="0">
                <a:solidFill>
                  <a:srgbClr val="E7362C"/>
                </a:solidFill>
                <a:latin typeface="+mj-ea"/>
                <a:ea typeface="+mj-ea"/>
                <a:cs typeface="Noto Sans CJK SC" pitchFamily="34" charset="-120"/>
              </a:rPr>
              <a:t>动态网络、多模态特征、异构建模、可解释应用</a:t>
            </a:r>
            <a:r>
              <a:rPr lang="en-US" sz="1600" dirty="0">
                <a:solidFill>
                  <a:srgbClr val="151D2E"/>
                </a:solidFill>
                <a:latin typeface="+mj-ea"/>
                <a:ea typeface="+mj-ea"/>
                <a:cs typeface="Noto Sans CJK SC" pitchFamily="34" charset="-120"/>
              </a:rPr>
              <a:t> 强化跨数据库验证、统一实验对照与真实场景闭环，推动科研诚信治理从事后纠偏走向过程预警。</a:t>
            </a:r>
            <a:endParaRPr lang="en-US" sz="1600" dirty="0">
              <a:latin typeface="+mj-ea"/>
              <a:ea typeface="+mj-ea"/>
            </a:endParaRPr>
          </a:p>
        </p:txBody>
      </p:sp>
      <p:grpSp>
        <p:nvGrpSpPr>
          <p:cNvPr id="89" name="组合 88">
            <a:extLst>
              <a:ext uri="{FF2B5EF4-FFF2-40B4-BE49-F238E27FC236}">
                <a16:creationId xmlns:a16="http://schemas.microsoft.com/office/drawing/2014/main" id="{CBE187D9-A9FF-CBE6-8B80-09D4DD3D71DB}"/>
              </a:ext>
            </a:extLst>
          </p:cNvPr>
          <p:cNvGrpSpPr/>
          <p:nvPr/>
        </p:nvGrpSpPr>
        <p:grpSpPr>
          <a:xfrm>
            <a:off x="401046" y="1517284"/>
            <a:ext cx="5340096" cy="1107743"/>
            <a:chOff x="318985" y="832734"/>
            <a:chExt cx="5340096" cy="1107743"/>
          </a:xfrm>
        </p:grpSpPr>
        <p:sp>
          <p:nvSpPr>
            <p:cNvPr id="72" name="Shape 10">
              <a:extLst>
                <a:ext uri="{FF2B5EF4-FFF2-40B4-BE49-F238E27FC236}">
                  <a16:creationId xmlns:a16="http://schemas.microsoft.com/office/drawing/2014/main" id="{F3A5C73E-9AD9-17E8-83DD-AF8D72153E8D}"/>
                </a:ext>
              </a:extLst>
            </p:cNvPr>
            <p:cNvSpPr/>
            <p:nvPr/>
          </p:nvSpPr>
          <p:spPr>
            <a:xfrm>
              <a:off x="318985" y="987552"/>
              <a:ext cx="329184" cy="329184"/>
            </a:xfrm>
            <a:prstGeom prst="ellipse">
              <a:avLst/>
            </a:prstGeom>
            <a:solidFill>
              <a:srgbClr val="1B4EA3"/>
            </a:solidFill>
            <a:ln w="12700">
              <a:solidFill>
                <a:srgbClr val="1B4EA3">
                  <a:alpha val="0"/>
                </a:srgbClr>
              </a:solidFill>
              <a:prstDash val="solid"/>
            </a:ln>
          </p:spPr>
        </p:sp>
        <p:sp>
          <p:nvSpPr>
            <p:cNvPr id="9" name="Text 12">
              <a:extLst>
                <a:ext uri="{FF2B5EF4-FFF2-40B4-BE49-F238E27FC236}">
                  <a16:creationId xmlns:a16="http://schemas.microsoft.com/office/drawing/2014/main" id="{8F566E32-A647-4EE2-9E16-1EC76101AB32}"/>
                </a:ext>
              </a:extLst>
            </p:cNvPr>
            <p:cNvSpPr/>
            <p:nvPr/>
          </p:nvSpPr>
          <p:spPr>
            <a:xfrm>
              <a:off x="770675" y="832734"/>
              <a:ext cx="2291744" cy="543438"/>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dirty="0">
                  <a:solidFill>
                    <a:srgbClr val="0A2E73"/>
                  </a:solidFill>
                  <a:latin typeface="+mj-ea"/>
                  <a:ea typeface="+mj-ea"/>
                  <a:cs typeface="Noto Sans CJK SC" pitchFamily="34" charset="-120"/>
                </a:rPr>
                <a:t>数据覆盖与样本结构</a:t>
              </a:r>
              <a:endParaRPr lang="en-US" sz="2000" dirty="0">
                <a:latin typeface="+mj-ea"/>
                <a:ea typeface="+mj-ea"/>
              </a:endParaRPr>
            </a:p>
          </p:txBody>
        </p:sp>
        <p:sp>
          <p:nvSpPr>
            <p:cNvPr id="12" name="Text 13">
              <a:extLst>
                <a:ext uri="{FF2B5EF4-FFF2-40B4-BE49-F238E27FC236}">
                  <a16:creationId xmlns:a16="http://schemas.microsoft.com/office/drawing/2014/main" id="{FCB6A60F-5E52-8270-3AB0-D48A45279202}"/>
                </a:ext>
              </a:extLst>
            </p:cNvPr>
            <p:cNvSpPr/>
            <p:nvPr/>
          </p:nvSpPr>
          <p:spPr>
            <a:xfrm>
              <a:off x="739609" y="1250735"/>
              <a:ext cx="4919472" cy="689742"/>
            </a:xfrm>
            <a:prstGeom prst="rect">
              <a:avLst/>
            </a:prstGeom>
            <a:noFill/>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defTabSz="457200">
                <a:lnSpc>
                  <a:spcPct val="110000"/>
                </a:lnSpc>
                <a:buNone/>
              </a:pPr>
              <a:r>
                <a:rPr lang="en-US" dirty="0">
                  <a:solidFill>
                    <a:srgbClr val="20242A"/>
                  </a:solidFill>
                  <a:latin typeface="Times New Roman" panose="02020603050405020304" pitchFamily="18" charset="0"/>
                  <a:cs typeface="Times New Roman" panose="02020603050405020304" pitchFamily="18" charset="0"/>
                </a:rPr>
                <a:t>Retraction </a:t>
              </a:r>
              <a:r>
                <a:rPr lang="en-US" dirty="0" err="1">
                  <a:solidFill>
                    <a:srgbClr val="20242A"/>
                  </a:solidFill>
                  <a:latin typeface="Times New Roman" panose="02020603050405020304" pitchFamily="18" charset="0"/>
                  <a:cs typeface="Times New Roman" panose="02020603050405020304" pitchFamily="18" charset="0"/>
                </a:rPr>
                <a:t>Watch</a:t>
              </a:r>
              <a:r>
                <a:rPr lang="en-US" dirty="0" err="1">
                  <a:solidFill>
                    <a:srgbClr val="20242A"/>
                  </a:solidFill>
                  <a:latin typeface="宋体" panose="02010600030101010101" pitchFamily="2" charset="-122"/>
                  <a:ea typeface="宋体" panose="02010600030101010101" pitchFamily="2" charset="-122"/>
                </a:rPr>
                <a:t>仅反映已暴露撤稿</a:t>
              </a:r>
              <a:r>
                <a:rPr lang="en-US" dirty="0" err="1">
                  <a:solidFill>
                    <a:srgbClr val="20242A"/>
                  </a:solidFill>
                  <a:latin typeface="微软雅黑" panose="020B0503020204020204" charset="-122"/>
                </a:rPr>
                <a:t>；</a:t>
              </a:r>
              <a:r>
                <a:rPr lang="en-US" dirty="0" err="1">
                  <a:solidFill>
                    <a:srgbClr val="20242A"/>
                  </a:solidFill>
                  <a:latin typeface="Times New Roman" panose="02020603050405020304" pitchFamily="18" charset="0"/>
                  <a:cs typeface="Times New Roman" panose="02020603050405020304" pitchFamily="18" charset="0"/>
                </a:rPr>
                <a:t>OpenAlex</a:t>
              </a:r>
              <a:r>
                <a:rPr lang="en-US" dirty="0" err="1">
                  <a:solidFill>
                    <a:srgbClr val="20242A"/>
                  </a:solidFill>
                  <a:latin typeface="宋体" panose="02010600030101010101" pitchFamily="2" charset="-122"/>
                  <a:ea typeface="宋体" panose="02010600030101010101" pitchFamily="2" charset="-122"/>
                </a:rPr>
                <a:t>在学科、语种、年代</a:t>
              </a:r>
              <a:r>
                <a:rPr lang="en-US" dirty="0" err="1">
                  <a:solidFill>
                    <a:srgbClr val="20242A"/>
                  </a:solidFill>
                  <a:latin typeface="Times New Roman" panose="02020603050405020304" pitchFamily="18" charset="0"/>
                  <a:ea typeface="宋体" panose="02010600030101010101" pitchFamily="2" charset="-122"/>
                  <a:cs typeface="Times New Roman" panose="02020603050405020304" pitchFamily="18" charset="0"/>
                </a:rPr>
                <a:t>DOI</a:t>
              </a:r>
              <a:r>
                <a:rPr lang="en-US" dirty="0" err="1">
                  <a:solidFill>
                    <a:srgbClr val="20242A"/>
                  </a:solidFill>
                  <a:latin typeface="宋体" panose="02010600030101010101" pitchFamily="2" charset="-122"/>
                  <a:ea typeface="宋体" panose="02010600030101010101" pitchFamily="2" charset="-122"/>
                </a:rPr>
                <a:t>匹配上可能存在缺失</a:t>
              </a:r>
              <a:endParaRPr lang="en-US" dirty="0">
                <a:solidFill>
                  <a:srgbClr val="20242A"/>
                </a:solidFill>
                <a:latin typeface="宋体" panose="02010600030101010101" pitchFamily="2" charset="-122"/>
                <a:ea typeface="宋体" panose="02010600030101010101" pitchFamily="2" charset="-122"/>
              </a:endParaRPr>
            </a:p>
          </p:txBody>
        </p:sp>
      </p:grpSp>
      <p:sp>
        <p:nvSpPr>
          <p:cNvPr id="73" name="Shape 14">
            <a:extLst>
              <a:ext uri="{FF2B5EF4-FFF2-40B4-BE49-F238E27FC236}">
                <a16:creationId xmlns:a16="http://schemas.microsoft.com/office/drawing/2014/main" id="{A431D593-3A2E-1730-8E12-5BDB1D5415D5}"/>
              </a:ext>
            </a:extLst>
          </p:cNvPr>
          <p:cNvSpPr/>
          <p:nvPr/>
        </p:nvSpPr>
        <p:spPr>
          <a:xfrm>
            <a:off x="275668" y="2743213"/>
            <a:ext cx="5501757" cy="1054161"/>
          </a:xfrm>
          <a:prstGeom prst="roundRect">
            <a:avLst>
              <a:gd name="adj" fmla="val 6098"/>
            </a:avLst>
          </a:prstGeom>
          <a:solidFill>
            <a:srgbClr val="FFFFFF"/>
          </a:solidFill>
          <a:ln w="11430">
            <a:solidFill>
              <a:srgbClr val="D7E2F0"/>
            </a:solidFill>
            <a:prstDash val="solid"/>
          </a:ln>
          <a:effectLst>
            <a:outerShdw blurRad="15240" dist="50800" dir="2700000" algn="bl" rotWithShape="0">
              <a:srgbClr val="9EB0C8">
                <a:alpha val="14000"/>
              </a:srgbClr>
            </a:outerShdw>
          </a:effectLst>
        </p:spPr>
      </p:sp>
      <p:grpSp>
        <p:nvGrpSpPr>
          <p:cNvPr id="88" name="组合 87">
            <a:extLst>
              <a:ext uri="{FF2B5EF4-FFF2-40B4-BE49-F238E27FC236}">
                <a16:creationId xmlns:a16="http://schemas.microsoft.com/office/drawing/2014/main" id="{8550AF2A-F1FA-3D7A-5FE4-AF213741A4BD}"/>
              </a:ext>
            </a:extLst>
          </p:cNvPr>
          <p:cNvGrpSpPr/>
          <p:nvPr/>
        </p:nvGrpSpPr>
        <p:grpSpPr>
          <a:xfrm>
            <a:off x="401046" y="2712730"/>
            <a:ext cx="5171107" cy="1118995"/>
            <a:chOff x="299994" y="2049079"/>
            <a:chExt cx="5171107" cy="1118995"/>
          </a:xfrm>
        </p:grpSpPr>
        <p:sp>
          <p:nvSpPr>
            <p:cNvPr id="8" name="Shape 10">
              <a:extLst>
                <a:ext uri="{FF2B5EF4-FFF2-40B4-BE49-F238E27FC236}">
                  <a16:creationId xmlns:a16="http://schemas.microsoft.com/office/drawing/2014/main" id="{9F5BE15B-1419-DABE-B0F0-D74DFE810716}"/>
                </a:ext>
              </a:extLst>
            </p:cNvPr>
            <p:cNvSpPr/>
            <p:nvPr/>
          </p:nvSpPr>
          <p:spPr>
            <a:xfrm>
              <a:off x="299994" y="2164036"/>
              <a:ext cx="329184" cy="329184"/>
            </a:xfrm>
            <a:prstGeom prst="ellipse">
              <a:avLst/>
            </a:prstGeom>
            <a:solidFill>
              <a:srgbClr val="1B4EA3"/>
            </a:solidFill>
            <a:ln w="12700">
              <a:solidFill>
                <a:srgbClr val="1B4EA3">
                  <a:alpha val="0"/>
                </a:srgbClr>
              </a:solidFill>
              <a:prstDash val="solid"/>
            </a:ln>
          </p:spPr>
        </p:sp>
        <p:sp>
          <p:nvSpPr>
            <p:cNvPr id="74" name="Text 12">
              <a:extLst>
                <a:ext uri="{FF2B5EF4-FFF2-40B4-BE49-F238E27FC236}">
                  <a16:creationId xmlns:a16="http://schemas.microsoft.com/office/drawing/2014/main" id="{D6B8470B-7B4B-F409-60FC-6ECD0939A152}"/>
                </a:ext>
              </a:extLst>
            </p:cNvPr>
            <p:cNvSpPr/>
            <p:nvPr/>
          </p:nvSpPr>
          <p:spPr>
            <a:xfrm>
              <a:off x="739609" y="2049079"/>
              <a:ext cx="2291744" cy="543438"/>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zh-CN" altLang="en-US" sz="2000" b="1" dirty="0">
                  <a:solidFill>
                    <a:srgbClr val="0A2E73"/>
                  </a:solidFill>
                  <a:latin typeface="+mj-ea"/>
                  <a:ea typeface="+mj-ea"/>
                  <a:cs typeface="Noto Sans CJK SC" pitchFamily="34" charset="-120"/>
                </a:rPr>
                <a:t>标签时滞与噪声</a:t>
              </a:r>
              <a:endParaRPr lang="en-US" sz="2000" dirty="0">
                <a:latin typeface="+mj-ea"/>
                <a:ea typeface="+mj-ea"/>
              </a:endParaRPr>
            </a:p>
          </p:txBody>
        </p:sp>
        <p:sp>
          <p:nvSpPr>
            <p:cNvPr id="15" name="Text 18">
              <a:extLst>
                <a:ext uri="{FF2B5EF4-FFF2-40B4-BE49-F238E27FC236}">
                  <a16:creationId xmlns:a16="http://schemas.microsoft.com/office/drawing/2014/main" id="{EC6FC1EF-6AF9-5D1D-3F05-0922A73B4B47}"/>
                </a:ext>
              </a:extLst>
            </p:cNvPr>
            <p:cNvSpPr/>
            <p:nvPr/>
          </p:nvSpPr>
          <p:spPr>
            <a:xfrm>
              <a:off x="703795" y="2394776"/>
              <a:ext cx="4767306" cy="773298"/>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lnSpc>
                  <a:spcPct val="110000"/>
                </a:lnSpc>
              </a:pPr>
              <a:r>
                <a:rPr lang="en-US" sz="1600" dirty="0">
                  <a:solidFill>
                    <a:srgbClr val="20242A"/>
                  </a:solidFill>
                  <a:latin typeface="微软雅黑" panose="020B0503020204020204" charset="-122"/>
                </a:rPr>
                <a:t>“</a:t>
              </a:r>
              <a:r>
                <a:rPr lang="en-US" dirty="0">
                  <a:solidFill>
                    <a:srgbClr val="20242A"/>
                  </a:solidFill>
                  <a:latin typeface="宋体" panose="02010600030101010101" pitchFamily="2" charset="-122"/>
                  <a:ea typeface="宋体" panose="02010600030101010101" pitchFamily="2" charset="-122"/>
                </a:rPr>
                <a:t>未撤稿”不等于“</a:t>
              </a:r>
              <a:r>
                <a:rPr lang="en-US" dirty="0" err="1">
                  <a:solidFill>
                    <a:srgbClr val="20242A"/>
                  </a:solidFill>
                  <a:latin typeface="宋体" panose="02010600030101010101" pitchFamily="2" charset="-122"/>
                  <a:ea typeface="宋体" panose="02010600030101010101" pitchFamily="2" charset="-122"/>
                </a:rPr>
                <a:t>无风险</a:t>
              </a:r>
              <a:r>
                <a:rPr lang="en-US" dirty="0">
                  <a:solidFill>
                    <a:srgbClr val="20242A"/>
                  </a:solidFill>
                  <a:latin typeface="宋体" panose="02010600030101010101" pitchFamily="2" charset="-122"/>
                  <a:ea typeface="宋体" panose="02010600030101010101" pitchFamily="2" charset="-122"/>
                </a:rPr>
                <a:t>”；</a:t>
              </a:r>
              <a:r>
                <a:rPr lang="en-US" dirty="0" err="1">
                  <a:solidFill>
                    <a:srgbClr val="20242A"/>
                  </a:solidFill>
                  <a:latin typeface="宋体" panose="02010600030101010101" pitchFamily="2" charset="-122"/>
                  <a:ea typeface="宋体" panose="02010600030101010101" pitchFamily="2" charset="-122"/>
                </a:rPr>
                <a:t>测试集标签仍可能受到潜在风险噪声影响</a:t>
              </a:r>
              <a:endParaRPr lang="en-US" dirty="0">
                <a:solidFill>
                  <a:srgbClr val="20242A"/>
                </a:solidFill>
                <a:latin typeface="宋体" panose="02010600030101010101" pitchFamily="2" charset="-122"/>
                <a:ea typeface="宋体" panose="02010600030101010101" pitchFamily="2" charset="-122"/>
              </a:endParaRPr>
            </a:p>
          </p:txBody>
        </p:sp>
      </p:grpSp>
      <p:sp>
        <p:nvSpPr>
          <p:cNvPr id="75" name="Shape 14">
            <a:extLst>
              <a:ext uri="{FF2B5EF4-FFF2-40B4-BE49-F238E27FC236}">
                <a16:creationId xmlns:a16="http://schemas.microsoft.com/office/drawing/2014/main" id="{16C91AAE-0207-57F6-A1DF-202B4BC3E048}"/>
              </a:ext>
            </a:extLst>
          </p:cNvPr>
          <p:cNvSpPr/>
          <p:nvPr/>
        </p:nvSpPr>
        <p:spPr>
          <a:xfrm>
            <a:off x="275669" y="3906303"/>
            <a:ext cx="5501757" cy="1054161"/>
          </a:xfrm>
          <a:prstGeom prst="roundRect">
            <a:avLst>
              <a:gd name="adj" fmla="val 6098"/>
            </a:avLst>
          </a:prstGeom>
          <a:solidFill>
            <a:srgbClr val="FFFFFF"/>
          </a:solidFill>
          <a:ln w="11430">
            <a:solidFill>
              <a:srgbClr val="D7E2F0"/>
            </a:solidFill>
            <a:prstDash val="solid"/>
          </a:ln>
          <a:effectLst>
            <a:outerShdw blurRad="15240" dist="50800" dir="2700000" algn="bl" rotWithShape="0">
              <a:srgbClr val="9EB0C8">
                <a:alpha val="14000"/>
              </a:srgbClr>
            </a:outerShdw>
          </a:effectLst>
        </p:spPr>
      </p:sp>
      <p:grpSp>
        <p:nvGrpSpPr>
          <p:cNvPr id="87" name="组合 86">
            <a:extLst>
              <a:ext uri="{FF2B5EF4-FFF2-40B4-BE49-F238E27FC236}">
                <a16:creationId xmlns:a16="http://schemas.microsoft.com/office/drawing/2014/main" id="{EFFEE8E0-7B41-A06A-5F1E-6D2999F01E88}"/>
              </a:ext>
            </a:extLst>
          </p:cNvPr>
          <p:cNvGrpSpPr/>
          <p:nvPr/>
        </p:nvGrpSpPr>
        <p:grpSpPr>
          <a:xfrm>
            <a:off x="382143" y="3901780"/>
            <a:ext cx="5176939" cy="1083033"/>
            <a:chOff x="343107" y="3415167"/>
            <a:chExt cx="5176939" cy="1083033"/>
          </a:xfrm>
        </p:grpSpPr>
        <p:sp>
          <p:nvSpPr>
            <p:cNvPr id="76" name="Shape 10">
              <a:extLst>
                <a:ext uri="{FF2B5EF4-FFF2-40B4-BE49-F238E27FC236}">
                  <a16:creationId xmlns:a16="http://schemas.microsoft.com/office/drawing/2014/main" id="{1E0B2C1C-B3DE-1893-B194-9203F3FAD6B0}"/>
                </a:ext>
              </a:extLst>
            </p:cNvPr>
            <p:cNvSpPr/>
            <p:nvPr/>
          </p:nvSpPr>
          <p:spPr>
            <a:xfrm>
              <a:off x="343107" y="3504911"/>
              <a:ext cx="329184" cy="329184"/>
            </a:xfrm>
            <a:prstGeom prst="ellipse">
              <a:avLst/>
            </a:prstGeom>
            <a:solidFill>
              <a:srgbClr val="1B4EA3"/>
            </a:solidFill>
            <a:ln w="12700">
              <a:solidFill>
                <a:srgbClr val="1B4EA3">
                  <a:alpha val="0"/>
                </a:srgbClr>
              </a:solidFill>
              <a:prstDash val="solid"/>
            </a:ln>
          </p:spPr>
        </p:sp>
        <p:sp>
          <p:nvSpPr>
            <p:cNvPr id="77" name="Text 12">
              <a:extLst>
                <a:ext uri="{FF2B5EF4-FFF2-40B4-BE49-F238E27FC236}">
                  <a16:creationId xmlns:a16="http://schemas.microsoft.com/office/drawing/2014/main" id="{5BC0D682-87A5-362D-0E9F-15FDCAB4FC4F}"/>
                </a:ext>
              </a:extLst>
            </p:cNvPr>
            <p:cNvSpPr/>
            <p:nvPr/>
          </p:nvSpPr>
          <p:spPr>
            <a:xfrm>
              <a:off x="778764" y="3415167"/>
              <a:ext cx="2291744" cy="543438"/>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zh-CN" altLang="en-US" sz="2000" b="1" dirty="0">
                  <a:solidFill>
                    <a:srgbClr val="0A2E73"/>
                  </a:solidFill>
                  <a:latin typeface="+mj-ea"/>
                  <a:ea typeface="+mj-ea"/>
                </a:rPr>
                <a:t>特征粒度仍有限</a:t>
              </a:r>
              <a:endParaRPr lang="en-US" sz="2000" dirty="0">
                <a:latin typeface="+mj-ea"/>
                <a:ea typeface="+mj-ea"/>
              </a:endParaRPr>
            </a:p>
          </p:txBody>
        </p:sp>
        <p:sp>
          <p:nvSpPr>
            <p:cNvPr id="78" name="Text 18">
              <a:extLst>
                <a:ext uri="{FF2B5EF4-FFF2-40B4-BE49-F238E27FC236}">
                  <a16:creationId xmlns:a16="http://schemas.microsoft.com/office/drawing/2014/main" id="{223CDF85-F4F7-DDB3-15F1-5BC1ED0BBE08}"/>
                </a:ext>
              </a:extLst>
            </p:cNvPr>
            <p:cNvSpPr/>
            <p:nvPr/>
          </p:nvSpPr>
          <p:spPr>
            <a:xfrm>
              <a:off x="752740" y="3724902"/>
              <a:ext cx="4767306" cy="773298"/>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lnSpc>
                  <a:spcPct val="110000"/>
                </a:lnSpc>
              </a:pPr>
              <a:r>
                <a:rPr lang="zh-CN" altLang="en-US" dirty="0">
                  <a:solidFill>
                    <a:srgbClr val="20242A"/>
                  </a:solidFill>
                  <a:latin typeface="宋体" panose="02010600030101010101" pitchFamily="2" charset="-122"/>
                  <a:ea typeface="宋体" panose="02010600030101010101" pitchFamily="2" charset="-122"/>
                </a:rPr>
                <a:t>尚未充分纳入全文语义、图像异常、基金信息、作者历史行为、审稿记录等更细粒度风险信号。</a:t>
              </a:r>
            </a:p>
          </p:txBody>
        </p:sp>
      </p:grpSp>
      <p:sp>
        <p:nvSpPr>
          <p:cNvPr id="79" name="Shape 14">
            <a:extLst>
              <a:ext uri="{FF2B5EF4-FFF2-40B4-BE49-F238E27FC236}">
                <a16:creationId xmlns:a16="http://schemas.microsoft.com/office/drawing/2014/main" id="{367EBD8F-C184-8FCF-A805-B7DE8F76EC49}"/>
              </a:ext>
            </a:extLst>
          </p:cNvPr>
          <p:cNvSpPr/>
          <p:nvPr/>
        </p:nvSpPr>
        <p:spPr>
          <a:xfrm>
            <a:off x="275668" y="5074306"/>
            <a:ext cx="5501757" cy="1054161"/>
          </a:xfrm>
          <a:prstGeom prst="roundRect">
            <a:avLst>
              <a:gd name="adj" fmla="val 6098"/>
            </a:avLst>
          </a:prstGeom>
          <a:solidFill>
            <a:srgbClr val="FFFFFF"/>
          </a:solidFill>
          <a:ln w="11430">
            <a:solidFill>
              <a:srgbClr val="D7E2F0"/>
            </a:solidFill>
            <a:prstDash val="solid"/>
          </a:ln>
          <a:effectLst>
            <a:outerShdw blurRad="15240" dist="50800" dir="2700000" algn="bl" rotWithShape="0">
              <a:srgbClr val="9EB0C8">
                <a:alpha val="14000"/>
              </a:srgbClr>
            </a:outerShdw>
          </a:effectLst>
        </p:spPr>
      </p:sp>
      <p:grpSp>
        <p:nvGrpSpPr>
          <p:cNvPr id="83" name="组合 82">
            <a:extLst>
              <a:ext uri="{FF2B5EF4-FFF2-40B4-BE49-F238E27FC236}">
                <a16:creationId xmlns:a16="http://schemas.microsoft.com/office/drawing/2014/main" id="{98ADF8D8-33D9-32D4-2667-CB78B3C77B45}"/>
              </a:ext>
            </a:extLst>
          </p:cNvPr>
          <p:cNvGrpSpPr/>
          <p:nvPr/>
        </p:nvGrpSpPr>
        <p:grpSpPr>
          <a:xfrm>
            <a:off x="375343" y="5013546"/>
            <a:ext cx="5170727" cy="1127738"/>
            <a:chOff x="3351101" y="4371448"/>
            <a:chExt cx="5170727" cy="1127738"/>
          </a:xfrm>
        </p:grpSpPr>
        <p:sp>
          <p:nvSpPr>
            <p:cNvPr id="80" name="Text 12">
              <a:extLst>
                <a:ext uri="{FF2B5EF4-FFF2-40B4-BE49-F238E27FC236}">
                  <a16:creationId xmlns:a16="http://schemas.microsoft.com/office/drawing/2014/main" id="{749B07A7-A9B8-CFB7-3D3F-81585D4F7589}"/>
                </a:ext>
              </a:extLst>
            </p:cNvPr>
            <p:cNvSpPr/>
            <p:nvPr/>
          </p:nvSpPr>
          <p:spPr>
            <a:xfrm>
              <a:off x="3811700" y="4371448"/>
              <a:ext cx="2291744" cy="543438"/>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zh-CN" altLang="en-US" sz="2000" b="1" dirty="0">
                  <a:solidFill>
                    <a:srgbClr val="0A2E73"/>
                  </a:solidFill>
                  <a:latin typeface="+mj-ea"/>
                  <a:ea typeface="+mj-ea"/>
                </a:rPr>
                <a:t>模型类型与对照不足</a:t>
              </a:r>
              <a:endParaRPr lang="en-US" sz="2000" dirty="0">
                <a:latin typeface="+mj-ea"/>
                <a:ea typeface="+mj-ea"/>
              </a:endParaRPr>
            </a:p>
          </p:txBody>
        </p:sp>
        <p:sp>
          <p:nvSpPr>
            <p:cNvPr id="81" name="Shape 25">
              <a:extLst>
                <a:ext uri="{FF2B5EF4-FFF2-40B4-BE49-F238E27FC236}">
                  <a16:creationId xmlns:a16="http://schemas.microsoft.com/office/drawing/2014/main" id="{8069241F-D026-3D8A-4C75-9941A0709471}"/>
                </a:ext>
              </a:extLst>
            </p:cNvPr>
            <p:cNvSpPr/>
            <p:nvPr/>
          </p:nvSpPr>
          <p:spPr>
            <a:xfrm>
              <a:off x="3351101" y="4476028"/>
              <a:ext cx="329184" cy="329184"/>
            </a:xfrm>
            <a:prstGeom prst="ellipse">
              <a:avLst/>
            </a:prstGeom>
            <a:solidFill>
              <a:srgbClr val="1B4EA3"/>
            </a:solidFill>
            <a:ln w="12700">
              <a:solidFill>
                <a:srgbClr val="1B4EA3">
                  <a:alpha val="0"/>
                </a:srgbClr>
              </a:solidFill>
              <a:prstDash val="solid"/>
            </a:ln>
          </p:spPr>
        </p:sp>
        <p:sp>
          <p:nvSpPr>
            <p:cNvPr id="82" name="Text 18">
              <a:extLst>
                <a:ext uri="{FF2B5EF4-FFF2-40B4-BE49-F238E27FC236}">
                  <a16:creationId xmlns:a16="http://schemas.microsoft.com/office/drawing/2014/main" id="{BC69060F-FD5F-D04B-7914-594E43CA4A4C}"/>
                </a:ext>
              </a:extLst>
            </p:cNvPr>
            <p:cNvSpPr/>
            <p:nvPr/>
          </p:nvSpPr>
          <p:spPr>
            <a:xfrm>
              <a:off x="3754522" y="4725888"/>
              <a:ext cx="4767306" cy="773298"/>
            </a:xfrm>
            <a:prstGeom prst="rect">
              <a:avLst/>
            </a:prstGeom>
            <a:noFill/>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lnSpc>
                  <a:spcPct val="110000"/>
                </a:lnSpc>
              </a:pPr>
              <a:r>
                <a:rPr lang="zh-CN" altLang="en-US" dirty="0">
                  <a:solidFill>
                    <a:srgbClr val="20242A"/>
                  </a:solidFill>
                  <a:latin typeface="宋体" panose="02010600030101010101" pitchFamily="2" charset="-122"/>
                  <a:ea typeface="宋体" panose="02010600030101010101" pitchFamily="2" charset="-122"/>
                </a:rPr>
                <a:t>仍需与文本深度学习、异构图、动态</a:t>
              </a:r>
              <a:r>
                <a:rPr lang="en-US" altLang="zh-CN" dirty="0">
                  <a:solidFill>
                    <a:srgbClr val="20242A"/>
                  </a:solidFill>
                  <a:latin typeface="宋体" panose="02010600030101010101" pitchFamily="2" charset="-122"/>
                  <a:ea typeface="宋体" panose="02010600030101010101" pitchFamily="2" charset="-122"/>
                </a:rPr>
                <a:t>/</a:t>
              </a:r>
              <a:r>
                <a:rPr lang="zh-CN" altLang="en-US" dirty="0">
                  <a:solidFill>
                    <a:srgbClr val="20242A"/>
                  </a:solidFill>
                  <a:latin typeface="宋体" panose="02010600030101010101" pitchFamily="2" charset="-122"/>
                  <a:ea typeface="宋体" panose="02010600030101010101" pitchFamily="2" charset="-122"/>
                </a:rPr>
                <a:t>多模态模型在统一样本与指标体系下进行直接比较</a:t>
              </a:r>
            </a:p>
          </p:txBody>
        </p:sp>
      </p:grpSp>
      <p:grpSp>
        <p:nvGrpSpPr>
          <p:cNvPr id="93" name="组合 92">
            <a:extLst>
              <a:ext uri="{FF2B5EF4-FFF2-40B4-BE49-F238E27FC236}">
                <a16:creationId xmlns:a16="http://schemas.microsoft.com/office/drawing/2014/main" id="{CD67D6EF-08F6-46E1-FB6E-9F7BB09C40B0}"/>
              </a:ext>
            </a:extLst>
          </p:cNvPr>
          <p:cNvGrpSpPr/>
          <p:nvPr/>
        </p:nvGrpSpPr>
        <p:grpSpPr>
          <a:xfrm>
            <a:off x="401046" y="955703"/>
            <a:ext cx="5102352" cy="457200"/>
            <a:chOff x="3544824" y="3200400"/>
            <a:chExt cx="5102352" cy="457200"/>
          </a:xfrm>
        </p:grpSpPr>
        <p:sp>
          <p:nvSpPr>
            <p:cNvPr id="91" name="Shape 4">
              <a:extLst>
                <a:ext uri="{FF2B5EF4-FFF2-40B4-BE49-F238E27FC236}">
                  <a16:creationId xmlns:a16="http://schemas.microsoft.com/office/drawing/2014/main" id="{8045D012-DB42-6E29-BF01-75C002670ADC}"/>
                </a:ext>
              </a:extLst>
            </p:cNvPr>
            <p:cNvSpPr/>
            <p:nvPr/>
          </p:nvSpPr>
          <p:spPr>
            <a:xfrm>
              <a:off x="3544824" y="3200400"/>
              <a:ext cx="5102352" cy="457200"/>
            </a:xfrm>
            <a:prstGeom prst="roundRect">
              <a:avLst>
                <a:gd name="adj" fmla="val 14000"/>
              </a:avLst>
            </a:prstGeom>
            <a:solidFill>
              <a:srgbClr val="0A2E73"/>
            </a:solidFill>
            <a:ln w="12700">
              <a:solidFill>
                <a:srgbClr val="0A2E73">
                  <a:alpha val="0"/>
                </a:srgbClr>
              </a:solidFill>
              <a:prstDash val="solid"/>
            </a:ln>
          </p:spPr>
        </p:sp>
        <p:sp>
          <p:nvSpPr>
            <p:cNvPr id="92" name="Text 5">
              <a:extLst>
                <a:ext uri="{FF2B5EF4-FFF2-40B4-BE49-F238E27FC236}">
                  <a16:creationId xmlns:a16="http://schemas.microsoft.com/office/drawing/2014/main" id="{E19798B5-9D11-DF10-AF23-7FF05A7A9087}"/>
                </a:ext>
              </a:extLst>
            </p:cNvPr>
            <p:cNvSpPr/>
            <p:nvPr/>
          </p:nvSpPr>
          <p:spPr>
            <a:xfrm>
              <a:off x="3636264" y="3328416"/>
              <a:ext cx="4919472" cy="164592"/>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b="1" dirty="0" err="1">
                  <a:solidFill>
                    <a:srgbClr val="FFFFFF"/>
                  </a:solidFill>
                  <a:latin typeface="Noto Sans CJK SC" pitchFamily="34" charset="0"/>
                  <a:ea typeface="Noto Sans CJK SC" pitchFamily="34" charset="-122"/>
                  <a:cs typeface="Noto Sans CJK SC" pitchFamily="34" charset="-120"/>
                </a:rPr>
                <a:t>研究</a:t>
              </a:r>
              <a:r>
                <a:rPr lang="zh-CN" altLang="en-US" sz="2000" b="1" dirty="0">
                  <a:solidFill>
                    <a:srgbClr val="FFFFFF"/>
                  </a:solidFill>
                  <a:latin typeface="Noto Sans CJK SC" pitchFamily="34" charset="0"/>
                  <a:ea typeface="Noto Sans CJK SC" pitchFamily="34" charset="-122"/>
                  <a:cs typeface="Noto Sans CJK SC" pitchFamily="34" charset="-120"/>
                </a:rPr>
                <a:t>局限</a:t>
              </a:r>
              <a:endParaRPr lang="en-US" sz="2000" dirty="0"/>
            </a:p>
          </p:txBody>
        </p:sp>
      </p:grpSp>
      <p:sp>
        <p:nvSpPr>
          <p:cNvPr id="95" name="Text 5">
            <a:extLst>
              <a:ext uri="{FF2B5EF4-FFF2-40B4-BE49-F238E27FC236}">
                <a16:creationId xmlns:a16="http://schemas.microsoft.com/office/drawing/2014/main" id="{96B235D1-3397-329B-9E51-8191FD87B82B}"/>
              </a:ext>
            </a:extLst>
          </p:cNvPr>
          <p:cNvSpPr/>
          <p:nvPr/>
        </p:nvSpPr>
        <p:spPr>
          <a:xfrm>
            <a:off x="6501433" y="1112877"/>
            <a:ext cx="4919472" cy="164592"/>
          </a:xfrm>
          <a:prstGeom prst="rect">
            <a:avLst/>
          </a:prstGeom>
          <a:noFill/>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zh-CN" altLang="en-US" sz="2000" b="1" dirty="0">
                <a:solidFill>
                  <a:schemeClr val="bg1"/>
                </a:solidFill>
                <a:latin typeface="Noto Sans CJK SC" pitchFamily="34" charset="0"/>
                <a:ea typeface="Noto Sans CJK SC" pitchFamily="34" charset="-122"/>
                <a:cs typeface="Noto Sans CJK SC" pitchFamily="34" charset="-120"/>
              </a:rPr>
              <a:t>未来展望</a:t>
            </a:r>
            <a:endParaRPr lang="en-US" sz="2000" dirty="0">
              <a:solidFill>
                <a:schemeClr val="bg1"/>
              </a:solidFill>
            </a:endParaRPr>
          </a:p>
        </p:txBody>
      </p:sp>
    </p:spTree>
    <p:extLst>
      <p:ext uri="{BB962C8B-B14F-4D97-AF65-F5344CB8AC3E}">
        <p14:creationId xmlns:p14="http://schemas.microsoft.com/office/powerpoint/2010/main" val="2098611401"/>
      </p:ext>
    </p:extLst>
  </p:cSld>
  <p:clrMapOvr>
    <a:masterClrMapping/>
  </p:clrMapOvr>
  <mc:AlternateContent xmlns:mc="http://schemas.openxmlformats.org/markup-compatibility/2006">
    <mc:Choice xmlns:p14="http://schemas.microsoft.com/office/powerpoint/2010/main" Requires="p14">
      <p:transition p14:dur="10" advTm="68918"/>
    </mc:Choice>
    <mc:Fallback>
      <p:transition advTm="68918"/>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5861CB-9717-935A-54FA-652BDAB9A346}"/>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E4627D9A-8365-8A87-F4A9-80271289FCB5}"/>
              </a:ext>
            </a:extLst>
          </p:cNvPr>
          <p:cNvSpPr/>
          <p:nvPr/>
        </p:nvSpPr>
        <p:spPr>
          <a:xfrm>
            <a:off x="5149955" y="3461825"/>
            <a:ext cx="1576072" cy="923330"/>
          </a:xfrm>
          <a:prstGeom prst="rect">
            <a:avLst/>
          </a:prstGeom>
        </p:spPr>
        <p:txBody>
          <a:bodyPr wrap="none">
            <a:spAutoFit/>
          </a:bodyPr>
          <a:lstStyle/>
          <a:p>
            <a:pP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绪论</a:t>
            </a:r>
          </a:p>
        </p:txBody>
      </p:sp>
      <p:sp>
        <p:nvSpPr>
          <p:cNvPr id="4" name="矩形 3">
            <a:extLst>
              <a:ext uri="{FF2B5EF4-FFF2-40B4-BE49-F238E27FC236}">
                <a16:creationId xmlns:a16="http://schemas.microsoft.com/office/drawing/2014/main" id="{49FB31EA-4303-9920-AFC4-2E2156CA0D83}"/>
              </a:ext>
            </a:extLst>
          </p:cNvPr>
          <p:cNvSpPr/>
          <p:nvPr/>
        </p:nvSpPr>
        <p:spPr>
          <a:xfrm>
            <a:off x="2840508" y="4613492"/>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研究背景</a:t>
            </a:r>
          </a:p>
        </p:txBody>
      </p:sp>
      <p:sp>
        <p:nvSpPr>
          <p:cNvPr id="7" name="矩形 6">
            <a:extLst>
              <a:ext uri="{FF2B5EF4-FFF2-40B4-BE49-F238E27FC236}">
                <a16:creationId xmlns:a16="http://schemas.microsoft.com/office/drawing/2014/main" id="{C1DB9ECA-D1C7-2B28-0A71-2342E66DC9B6}"/>
              </a:ext>
            </a:extLst>
          </p:cNvPr>
          <p:cNvSpPr/>
          <p:nvPr/>
        </p:nvSpPr>
        <p:spPr>
          <a:xfrm>
            <a:off x="5021714"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研究内容</a:t>
            </a:r>
          </a:p>
        </p:txBody>
      </p:sp>
      <p:sp>
        <p:nvSpPr>
          <p:cNvPr id="8" name="矩形 7">
            <a:extLst>
              <a:ext uri="{FF2B5EF4-FFF2-40B4-BE49-F238E27FC236}">
                <a16:creationId xmlns:a16="http://schemas.microsoft.com/office/drawing/2014/main" id="{53F42DCA-F1D0-B02C-01D5-8B819A738B9E}"/>
              </a:ext>
            </a:extLst>
          </p:cNvPr>
          <p:cNvSpPr/>
          <p:nvPr/>
        </p:nvSpPr>
        <p:spPr>
          <a:xfrm>
            <a:off x="7202920"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研究意义</a:t>
            </a:r>
          </a:p>
        </p:txBody>
      </p:sp>
      <p:sp>
        <p:nvSpPr>
          <p:cNvPr id="9" name="Freeform 6">
            <a:extLst>
              <a:ext uri="{FF2B5EF4-FFF2-40B4-BE49-F238E27FC236}">
                <a16:creationId xmlns:a16="http://schemas.microsoft.com/office/drawing/2014/main" id="{DA146B23-6244-A979-9B11-55CB9AC912A5}"/>
              </a:ext>
            </a:extLst>
          </p:cNvPr>
          <p:cNvSpPr/>
          <p:nvPr/>
        </p:nvSpPr>
        <p:spPr>
          <a:xfrm>
            <a:off x="0" y="884475"/>
            <a:ext cx="13361730" cy="59436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23F62"/>
              </a:solidFill>
              <a:effectLst/>
              <a:uLnTx/>
              <a:uFillTx/>
              <a:latin typeface="Arial" panose="020B0604020202020204"/>
              <a:ea typeface="微软雅黑" panose="020B0503020204020204" pitchFamily="34" charset="-122"/>
              <a:cs typeface="+mn-ea"/>
              <a:sym typeface="+mn-lt"/>
            </a:endParaRPr>
          </a:p>
        </p:txBody>
      </p:sp>
      <p:pic>
        <p:nvPicPr>
          <p:cNvPr id="10" name="图片 9">
            <a:extLst>
              <a:ext uri="{FF2B5EF4-FFF2-40B4-BE49-F238E27FC236}">
                <a16:creationId xmlns:a16="http://schemas.microsoft.com/office/drawing/2014/main" id="{90DB9038-3452-5C12-7ACA-EC2A5A8B90BF}"/>
              </a:ext>
            </a:extLst>
          </p:cNvPr>
          <p:cNvPicPr>
            <a:picLocks noChangeAspect="1"/>
          </p:cNvPicPr>
          <p:nvPr/>
        </p:nvPicPr>
        <p:blipFill>
          <a:blip r:embed="rId3"/>
          <a:stretch>
            <a:fillRect/>
          </a:stretch>
        </p:blipFill>
        <p:spPr>
          <a:xfrm>
            <a:off x="4534015" y="1680081"/>
            <a:ext cx="2668905" cy="2501265"/>
          </a:xfrm>
          <a:prstGeom prst="flowChartConnector">
            <a:avLst/>
          </a:prstGeom>
        </p:spPr>
      </p:pic>
      <p:sp>
        <p:nvSpPr>
          <p:cNvPr id="12" name="Rectangle 11">
            <a:extLst>
              <a:ext uri="{FF2B5EF4-FFF2-40B4-BE49-F238E27FC236}">
                <a16:creationId xmlns:a16="http://schemas.microsoft.com/office/drawing/2014/main" id="{C9D643F6-9475-1FC7-8E89-BCE31C54C64A}"/>
              </a:ext>
            </a:extLst>
          </p:cNvPr>
          <p:cNvSpPr/>
          <p:nvPr/>
        </p:nvSpPr>
        <p:spPr>
          <a:xfrm>
            <a:off x="1088512" y="4276067"/>
            <a:ext cx="9559910" cy="674847"/>
          </a:xfrm>
          <a:prstGeom prst="rect">
            <a:avLst/>
          </a:prstGeom>
        </p:spPr>
        <p:txBody>
          <a:bodyPr wrap="square" tIns="72000" bIns="72000" anchor="t" anchorCtr="1">
            <a:spAutoFit/>
          </a:bodyPr>
          <a:lstStyle/>
          <a:p>
            <a:pPr algn="ctr" defTabSz="914400">
              <a:lnSpc>
                <a:spcPct val="150000"/>
              </a:lnSpc>
            </a:pPr>
            <a:r>
              <a:rPr lang="en-US" altLang="zh-CN" sz="2600" b="1" dirty="0">
                <a:solidFill>
                  <a:schemeClr val="bg1"/>
                </a:solidFill>
                <a:latin typeface="微软雅黑" panose="020B0503020204020204" pitchFamily="34" charset="-122"/>
                <a:ea typeface="微软雅黑" panose="020B0503020204020204" pitchFamily="34" charset="-122"/>
                <a:cs typeface="+mn-ea"/>
                <a:sym typeface="+mn-lt"/>
              </a:rPr>
              <a:t>7.</a:t>
            </a:r>
            <a:r>
              <a:rPr lang="zh-CN" altLang="en-US" sz="2600" b="1" dirty="0">
                <a:solidFill>
                  <a:schemeClr val="bg1"/>
                </a:solidFill>
                <a:latin typeface="微软雅黑" panose="020B0503020204020204" pitchFamily="34" charset="-122"/>
                <a:ea typeface="微软雅黑" panose="020B0503020204020204" pitchFamily="34" charset="-122"/>
                <a:cs typeface="+mn-ea"/>
                <a:sym typeface="+mn-lt"/>
              </a:rPr>
              <a:t>盲审意见与修改</a:t>
            </a:r>
            <a:endParaRPr lang="zh-CN" altLang="en-US" sz="2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526410594"/>
      </p:ext>
    </p:extLst>
  </p:cSld>
  <p:clrMapOvr>
    <a:masterClrMapping/>
  </p:clrMapOvr>
  <mc:AlternateContent xmlns:mc="http://schemas.openxmlformats.org/markup-compatibility/2006">
    <mc:Choice xmlns:p14="http://schemas.microsoft.com/office/powerpoint/2010/main" Requires="p14">
      <p:transition p14:dur="10" advTm="956"/>
    </mc:Choice>
    <mc:Fallback>
      <p:transition advTm="956"/>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CC3B6-6159-7FC9-EA0E-977974A15138}"/>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E3CB9A25-4F8A-E36E-4279-F7E4017D28AA}"/>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A343E459-7181-E556-4811-EDB9692BDA78}"/>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D9AEC02A-964A-E9AE-6ABD-E37ABFA235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28EA3021-3CDD-CAB5-1925-83E1307B59C7}"/>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9BE4376B-7F2F-CC64-F6A4-700D840F9CC1}"/>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7 </a:t>
            </a:r>
            <a:r>
              <a:rPr lang="zh-CN" altLang="en-US" sz="2800" b="1" dirty="0">
                <a:solidFill>
                  <a:srgbClr val="002060"/>
                </a:solidFill>
                <a:latin typeface="+mn-ea"/>
              </a:rPr>
              <a:t>盲审意见与修改</a:t>
            </a:r>
          </a:p>
        </p:txBody>
      </p:sp>
      <p:pic>
        <p:nvPicPr>
          <p:cNvPr id="11" name="图片 10" descr="中心全名">
            <a:extLst>
              <a:ext uri="{FF2B5EF4-FFF2-40B4-BE49-F238E27FC236}">
                <a16:creationId xmlns:a16="http://schemas.microsoft.com/office/drawing/2014/main" id="{B788FD29-1781-4D31-7E10-4D60B6B510C2}"/>
              </a:ext>
            </a:extLst>
          </p:cNvPr>
          <p:cNvPicPr>
            <a:picLocks noChangeAspect="1"/>
          </p:cNvPicPr>
          <p:nvPr/>
        </p:nvPicPr>
        <p:blipFill>
          <a:blip r:embed="rId5"/>
          <a:stretch>
            <a:fillRect/>
          </a:stretch>
        </p:blipFill>
        <p:spPr>
          <a:xfrm>
            <a:off x="8837509" y="111809"/>
            <a:ext cx="3131820" cy="648970"/>
          </a:xfrm>
          <a:prstGeom prst="rect">
            <a:avLst/>
          </a:prstGeom>
        </p:spPr>
      </p:pic>
      <p:pic>
        <p:nvPicPr>
          <p:cNvPr id="8" name="图片 7">
            <a:extLst>
              <a:ext uri="{FF2B5EF4-FFF2-40B4-BE49-F238E27FC236}">
                <a16:creationId xmlns:a16="http://schemas.microsoft.com/office/drawing/2014/main" id="{05169A18-7250-5D31-0A22-0D083A579F77}"/>
              </a:ext>
            </a:extLst>
          </p:cNvPr>
          <p:cNvPicPr>
            <a:picLocks noChangeAspect="1"/>
          </p:cNvPicPr>
          <p:nvPr/>
        </p:nvPicPr>
        <p:blipFill>
          <a:blip r:embed="rId6"/>
          <a:stretch>
            <a:fillRect/>
          </a:stretch>
        </p:blipFill>
        <p:spPr>
          <a:xfrm>
            <a:off x="1184477" y="1060256"/>
            <a:ext cx="3159831" cy="3252603"/>
          </a:xfrm>
          <a:prstGeom prst="rect">
            <a:avLst/>
          </a:prstGeom>
          <a:ln w="12700">
            <a:solidFill>
              <a:schemeClr val="tx1"/>
            </a:solidFill>
          </a:ln>
        </p:spPr>
      </p:pic>
      <p:pic>
        <p:nvPicPr>
          <p:cNvPr id="12" name="图片 11">
            <a:extLst>
              <a:ext uri="{FF2B5EF4-FFF2-40B4-BE49-F238E27FC236}">
                <a16:creationId xmlns:a16="http://schemas.microsoft.com/office/drawing/2014/main" id="{7ABC310E-B562-0716-8F3D-1552CCA6D88F}"/>
              </a:ext>
            </a:extLst>
          </p:cNvPr>
          <p:cNvPicPr>
            <a:picLocks noChangeAspect="1"/>
          </p:cNvPicPr>
          <p:nvPr/>
        </p:nvPicPr>
        <p:blipFill>
          <a:blip r:embed="rId7"/>
          <a:stretch>
            <a:fillRect/>
          </a:stretch>
        </p:blipFill>
        <p:spPr>
          <a:xfrm>
            <a:off x="2479538" y="3585864"/>
            <a:ext cx="2866047" cy="3169719"/>
          </a:xfrm>
          <a:prstGeom prst="rect">
            <a:avLst/>
          </a:prstGeom>
          <a:ln w="12700">
            <a:solidFill>
              <a:schemeClr val="tx1"/>
            </a:solidFill>
          </a:ln>
        </p:spPr>
      </p:pic>
      <p:pic>
        <p:nvPicPr>
          <p:cNvPr id="14" name="图片 13">
            <a:extLst>
              <a:ext uri="{FF2B5EF4-FFF2-40B4-BE49-F238E27FC236}">
                <a16:creationId xmlns:a16="http://schemas.microsoft.com/office/drawing/2014/main" id="{98D727AB-E81D-071B-7A49-B1C52D26EA3E}"/>
              </a:ext>
            </a:extLst>
          </p:cNvPr>
          <p:cNvPicPr>
            <a:picLocks noChangeAspect="1"/>
          </p:cNvPicPr>
          <p:nvPr/>
        </p:nvPicPr>
        <p:blipFill>
          <a:blip r:embed="rId8"/>
          <a:stretch>
            <a:fillRect/>
          </a:stretch>
        </p:blipFill>
        <p:spPr>
          <a:xfrm>
            <a:off x="8207160" y="1122201"/>
            <a:ext cx="3289494" cy="3045828"/>
          </a:xfrm>
          <a:prstGeom prst="rect">
            <a:avLst/>
          </a:prstGeom>
          <a:ln w="12700">
            <a:solidFill>
              <a:schemeClr val="tx1"/>
            </a:solidFill>
          </a:ln>
        </p:spPr>
      </p:pic>
      <p:pic>
        <p:nvPicPr>
          <p:cNvPr id="16" name="图片 15">
            <a:extLst>
              <a:ext uri="{FF2B5EF4-FFF2-40B4-BE49-F238E27FC236}">
                <a16:creationId xmlns:a16="http://schemas.microsoft.com/office/drawing/2014/main" id="{EEEDCD6C-3288-06AB-6A54-F692A57D2301}"/>
              </a:ext>
            </a:extLst>
          </p:cNvPr>
          <p:cNvPicPr>
            <a:picLocks noChangeAspect="1"/>
          </p:cNvPicPr>
          <p:nvPr/>
        </p:nvPicPr>
        <p:blipFill>
          <a:blip r:embed="rId9"/>
          <a:stretch>
            <a:fillRect/>
          </a:stretch>
        </p:blipFill>
        <p:spPr>
          <a:xfrm>
            <a:off x="4641266" y="1060256"/>
            <a:ext cx="3164440" cy="3169719"/>
          </a:xfrm>
          <a:prstGeom prst="rect">
            <a:avLst/>
          </a:prstGeom>
          <a:ln w="12700">
            <a:solidFill>
              <a:schemeClr val="tx1"/>
            </a:solidFill>
          </a:ln>
        </p:spPr>
      </p:pic>
      <p:pic>
        <p:nvPicPr>
          <p:cNvPr id="27" name="图片 26">
            <a:extLst>
              <a:ext uri="{FF2B5EF4-FFF2-40B4-BE49-F238E27FC236}">
                <a16:creationId xmlns:a16="http://schemas.microsoft.com/office/drawing/2014/main" id="{29733697-500C-AE95-B624-0BEC0306018C}"/>
              </a:ext>
            </a:extLst>
          </p:cNvPr>
          <p:cNvPicPr>
            <a:picLocks noChangeAspect="1"/>
          </p:cNvPicPr>
          <p:nvPr/>
        </p:nvPicPr>
        <p:blipFill>
          <a:blip r:embed="rId10"/>
          <a:stretch>
            <a:fillRect/>
          </a:stretch>
        </p:blipFill>
        <p:spPr>
          <a:xfrm>
            <a:off x="6914604" y="3747744"/>
            <a:ext cx="2376120" cy="2998447"/>
          </a:xfrm>
          <a:prstGeom prst="rect">
            <a:avLst/>
          </a:prstGeom>
          <a:ln w="12700">
            <a:solidFill>
              <a:schemeClr val="tx1"/>
            </a:solidFill>
          </a:ln>
        </p:spPr>
      </p:pic>
      <p:sp>
        <p:nvSpPr>
          <p:cNvPr id="28" name="文本框 27">
            <a:extLst>
              <a:ext uri="{FF2B5EF4-FFF2-40B4-BE49-F238E27FC236}">
                <a16:creationId xmlns:a16="http://schemas.microsoft.com/office/drawing/2014/main" id="{0B4145B6-0F61-4C11-B3EB-0CF5AF809D66}"/>
              </a:ext>
            </a:extLst>
          </p:cNvPr>
          <p:cNvSpPr txBox="1"/>
          <p:nvPr/>
        </p:nvSpPr>
        <p:spPr>
          <a:xfrm>
            <a:off x="331210" y="5155468"/>
            <a:ext cx="6763596" cy="830997"/>
          </a:xfrm>
          <a:prstGeom prst="rect">
            <a:avLst/>
          </a:prstGeom>
          <a:solidFill>
            <a:srgbClr val="002060"/>
          </a:solidFill>
        </p:spPr>
        <p:txBody>
          <a:bodyPr wrap="square" rtlCol="0">
            <a:spAutoFit/>
          </a:bodyPr>
          <a:lstStyle/>
          <a:p>
            <a:r>
              <a:rPr lang="zh-CN" altLang="en-US" sz="2400" b="1" dirty="0">
                <a:solidFill>
                  <a:schemeClr val="bg1"/>
                </a:solidFill>
              </a:rPr>
              <a:t>按照五位专家的盲审意见对论文进行了修改，形成了一万多字的回复文档，再次感谢专家的指导！</a:t>
            </a:r>
          </a:p>
        </p:txBody>
      </p:sp>
    </p:spTree>
    <p:custDataLst>
      <p:tags r:id="rId1"/>
    </p:custDataLst>
    <p:extLst>
      <p:ext uri="{BB962C8B-B14F-4D97-AF65-F5344CB8AC3E}">
        <p14:creationId xmlns:p14="http://schemas.microsoft.com/office/powerpoint/2010/main" val="1349384142"/>
      </p:ext>
    </p:extLst>
  </p:cSld>
  <p:clrMapOvr>
    <a:masterClrMapping/>
  </p:clrMapOvr>
  <mc:AlternateContent xmlns:mc="http://schemas.openxmlformats.org/markup-compatibility/2006">
    <mc:Choice xmlns:p14="http://schemas.microsoft.com/office/powerpoint/2010/main" Requires="p14">
      <p:transition p14:dur="10" advTm="7114"/>
    </mc:Choice>
    <mc:Fallback>
      <p:transition advTm="71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2D381-491C-4C56-49EC-D9A50DDCB89F}"/>
            </a:ext>
          </a:extLst>
        </p:cNvPr>
        <p:cNvGrpSpPr/>
        <p:nvPr/>
      </p:nvGrpSpPr>
      <p:grpSpPr>
        <a:xfrm>
          <a:off x="0" y="0"/>
          <a:ext cx="0" cy="0"/>
          <a:chOff x="0" y="0"/>
          <a:chExt cx="0" cy="0"/>
        </a:xfrm>
      </p:grpSpPr>
      <p:sp>
        <p:nvSpPr>
          <p:cNvPr id="48" name="Rounded Rectangle 23">
            <a:extLst>
              <a:ext uri="{FF2B5EF4-FFF2-40B4-BE49-F238E27FC236}">
                <a16:creationId xmlns:a16="http://schemas.microsoft.com/office/drawing/2014/main" id="{14E8ACEC-0595-E281-5701-2E0D695170A4}"/>
              </a:ext>
            </a:extLst>
          </p:cNvPr>
          <p:cNvSpPr/>
          <p:nvPr/>
        </p:nvSpPr>
        <p:spPr>
          <a:xfrm>
            <a:off x="1511471" y="4979864"/>
            <a:ext cx="10540750" cy="1702875"/>
          </a:xfrm>
          <a:prstGeom prst="roundRect">
            <a:avLst/>
          </a:prstGeom>
          <a:solidFill>
            <a:srgbClr val="FFFFFF"/>
          </a:solidFill>
          <a:ln w="11430">
            <a:solidFill>
              <a:srgbClr val="DCE6F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6" name="组合 5">
            <a:extLst>
              <a:ext uri="{FF2B5EF4-FFF2-40B4-BE49-F238E27FC236}">
                <a16:creationId xmlns:a16="http://schemas.microsoft.com/office/drawing/2014/main" id="{44FE65BD-EC81-1690-D719-8C79312CA7FD}"/>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2D87A78E-471D-F31E-802B-F7AD9B9CE1B1}"/>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1C119CE5-F65B-4863-D2F5-FD6CB26A66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C991FEB9-1AF4-BCE3-EA63-AA922CC73455}"/>
              </a:ext>
            </a:extLst>
          </p:cNvPr>
          <p:cNvCxnSpPr>
            <a:cxnSpLocks/>
          </p:cNvCxnSpPr>
          <p:nvPr/>
        </p:nvCxnSpPr>
        <p:spPr>
          <a:xfrm flipV="1">
            <a:off x="0" y="801099"/>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1887036-2142-2823-7683-6B645AB019A0}"/>
              </a:ext>
            </a:extLst>
          </p:cNvPr>
          <p:cNvSpPr txBox="1"/>
          <p:nvPr/>
        </p:nvSpPr>
        <p:spPr>
          <a:xfrm>
            <a:off x="898496" y="181856"/>
            <a:ext cx="11205874" cy="523220"/>
          </a:xfrm>
          <a:prstGeom prst="rect">
            <a:avLst/>
          </a:prstGeom>
          <a:solidFill>
            <a:schemeClr val="bg1"/>
          </a:solidFill>
        </p:spPr>
        <p:txBody>
          <a:bodyPr wrap="square" rtlCol="0">
            <a:spAutoFit/>
          </a:bodyPr>
          <a:lstStyle/>
          <a:p>
            <a:r>
              <a:rPr lang="en-US" altLang="zh-CN" sz="2800" b="1" dirty="0">
                <a:solidFill>
                  <a:srgbClr val="002060"/>
                </a:solidFill>
                <a:latin typeface="+mn-ea"/>
              </a:rPr>
              <a:t>7 </a:t>
            </a:r>
            <a:r>
              <a:rPr lang="zh-CN" altLang="en-US" sz="2800" b="1" dirty="0">
                <a:solidFill>
                  <a:srgbClr val="002060"/>
                </a:solidFill>
                <a:latin typeface="+mn-ea"/>
              </a:rPr>
              <a:t>修改工作举例</a:t>
            </a:r>
          </a:p>
        </p:txBody>
      </p:sp>
      <p:pic>
        <p:nvPicPr>
          <p:cNvPr id="11" name="图片 10" descr="中心全名">
            <a:extLst>
              <a:ext uri="{FF2B5EF4-FFF2-40B4-BE49-F238E27FC236}">
                <a16:creationId xmlns:a16="http://schemas.microsoft.com/office/drawing/2014/main" id="{7E3E4A39-117D-6673-3D0D-974D7D21F643}"/>
              </a:ext>
            </a:extLst>
          </p:cNvPr>
          <p:cNvPicPr>
            <a:picLocks noChangeAspect="1"/>
          </p:cNvPicPr>
          <p:nvPr/>
        </p:nvPicPr>
        <p:blipFill>
          <a:blip r:embed="rId4"/>
          <a:stretch>
            <a:fillRect/>
          </a:stretch>
        </p:blipFill>
        <p:spPr>
          <a:xfrm>
            <a:off x="8837509" y="111809"/>
            <a:ext cx="3131820" cy="648970"/>
          </a:xfrm>
          <a:prstGeom prst="rect">
            <a:avLst/>
          </a:prstGeom>
        </p:spPr>
      </p:pic>
      <p:sp>
        <p:nvSpPr>
          <p:cNvPr id="18" name="Rounded Rectangle 14">
            <a:extLst>
              <a:ext uri="{FF2B5EF4-FFF2-40B4-BE49-F238E27FC236}">
                <a16:creationId xmlns:a16="http://schemas.microsoft.com/office/drawing/2014/main" id="{9F73FCB9-29CC-C03B-5A51-BFF98660C438}"/>
              </a:ext>
            </a:extLst>
          </p:cNvPr>
          <p:cNvSpPr/>
          <p:nvPr/>
        </p:nvSpPr>
        <p:spPr>
          <a:xfrm>
            <a:off x="1466314" y="1097029"/>
            <a:ext cx="10513848" cy="1773936"/>
          </a:xfrm>
          <a:prstGeom prst="roundRect">
            <a:avLst/>
          </a:prstGeom>
          <a:solidFill>
            <a:srgbClr val="FFFFFF"/>
          </a:solidFill>
          <a:ln w="11430">
            <a:solidFill>
              <a:srgbClr val="DCE6F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9" name="Oval 16">
            <a:extLst>
              <a:ext uri="{FF2B5EF4-FFF2-40B4-BE49-F238E27FC236}">
                <a16:creationId xmlns:a16="http://schemas.microsoft.com/office/drawing/2014/main" id="{4F41C1E5-DDD3-D483-A1DB-1FDEBDEF95CA}"/>
              </a:ext>
            </a:extLst>
          </p:cNvPr>
          <p:cNvSpPr/>
          <p:nvPr/>
        </p:nvSpPr>
        <p:spPr>
          <a:xfrm>
            <a:off x="1568489" y="1143735"/>
            <a:ext cx="530352" cy="530352"/>
          </a:xfrm>
          <a:prstGeom prst="ellipse">
            <a:avLst/>
          </a:prstGeom>
          <a:solidFill>
            <a:srgbClr val="E8F1FC"/>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0" name="TextBox 18">
            <a:extLst>
              <a:ext uri="{FF2B5EF4-FFF2-40B4-BE49-F238E27FC236}">
                <a16:creationId xmlns:a16="http://schemas.microsoft.com/office/drawing/2014/main" id="{E6FA4A48-FB4C-CA07-9E75-0A0928E5BB4B}"/>
              </a:ext>
            </a:extLst>
          </p:cNvPr>
          <p:cNvSpPr txBox="1"/>
          <p:nvPr/>
        </p:nvSpPr>
        <p:spPr>
          <a:xfrm>
            <a:off x="2158798" y="1279259"/>
            <a:ext cx="685800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082354"/>
                </a:solidFill>
                <a:latin typeface="微软雅黑" panose="020B0503020204020204" charset="-122"/>
                <a:ea typeface="微软雅黑" panose="020B0503020204020204" charset="-122"/>
              </a:rPr>
              <a:t>进一步说明数据与样本结构的局限性</a:t>
            </a:r>
            <a:endParaRPr sz="2000" b="1" dirty="0">
              <a:solidFill>
                <a:srgbClr val="082354"/>
              </a:solidFill>
              <a:latin typeface="微软雅黑" panose="020B0503020204020204" charset="-122"/>
              <a:ea typeface="微软雅黑" panose="020B0503020204020204" charset="-122"/>
            </a:endParaRPr>
          </a:p>
        </p:txBody>
      </p:sp>
      <p:sp>
        <p:nvSpPr>
          <p:cNvPr id="22" name="TextBox 19">
            <a:extLst>
              <a:ext uri="{FF2B5EF4-FFF2-40B4-BE49-F238E27FC236}">
                <a16:creationId xmlns:a16="http://schemas.microsoft.com/office/drawing/2014/main" id="{2F11ED9F-0A54-126A-8C1F-EC8CB0D01C6F}"/>
              </a:ext>
            </a:extLst>
          </p:cNvPr>
          <p:cNvSpPr txBox="1"/>
          <p:nvPr/>
        </p:nvSpPr>
        <p:spPr>
          <a:xfrm>
            <a:off x="1659986" y="1712141"/>
            <a:ext cx="10189699" cy="1061253"/>
          </a:xfrm>
          <a:prstGeom prst="rect">
            <a:avLst/>
          </a:prstGeom>
          <a:noFill/>
        </p:spPr>
        <p:txBody>
          <a:bodyPr wrap="square" lIns="18288" tIns="0" rIns="18288"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sz="1600" dirty="0" err="1">
                <a:solidFill>
                  <a:srgbClr val="1E2634"/>
                </a:solidFill>
                <a:latin typeface="Times New Roman" panose="02020603050405020304" pitchFamily="18" charset="0"/>
                <a:ea typeface="宋体" panose="02010600030101010101" pitchFamily="2" charset="-122"/>
              </a:rPr>
              <a:t>补充说明</a:t>
            </a:r>
            <a:r>
              <a:rPr sz="1600" dirty="0">
                <a:solidFill>
                  <a:srgbClr val="1E2634"/>
                </a:solidFill>
                <a:latin typeface="Times New Roman" panose="02020603050405020304" pitchFamily="18" charset="0"/>
                <a:ea typeface="宋体" panose="02010600030101010101" pitchFamily="2" charset="-122"/>
              </a:rPr>
              <a:t> Retraction Watch 与 </a:t>
            </a:r>
            <a:r>
              <a:rPr sz="1600" dirty="0" err="1">
                <a:solidFill>
                  <a:srgbClr val="1E2634"/>
                </a:solidFill>
                <a:latin typeface="Times New Roman" panose="02020603050405020304" pitchFamily="18" charset="0"/>
                <a:ea typeface="宋体" panose="02010600030101010101" pitchFamily="2" charset="-122"/>
              </a:rPr>
              <a:t>OpenAlex</a:t>
            </a:r>
            <a:r>
              <a:rPr sz="1600" dirty="0">
                <a:solidFill>
                  <a:srgbClr val="1E2634"/>
                </a:solidFill>
                <a:latin typeface="Times New Roman" panose="02020603050405020304" pitchFamily="18" charset="0"/>
                <a:ea typeface="宋体" panose="02010600030101010101" pitchFamily="2" charset="-122"/>
              </a:rPr>
              <a:t> 数据库在数据覆盖、撤稿记录完整性、引文关系收录等方面存在局限；同时指出正负样本高度不平衡可能影响模型训练与结果解释。模型结果定位为科研诚信治理中的辅助识别线索，而非直接判定依据。</a:t>
            </a:r>
          </a:p>
        </p:txBody>
      </p:sp>
      <p:sp>
        <p:nvSpPr>
          <p:cNvPr id="25" name="Rounded Rectangle 23">
            <a:extLst>
              <a:ext uri="{FF2B5EF4-FFF2-40B4-BE49-F238E27FC236}">
                <a16:creationId xmlns:a16="http://schemas.microsoft.com/office/drawing/2014/main" id="{3235E8EE-022E-DE7A-8856-96EB4EC91C02}"/>
              </a:ext>
            </a:extLst>
          </p:cNvPr>
          <p:cNvSpPr/>
          <p:nvPr/>
        </p:nvSpPr>
        <p:spPr>
          <a:xfrm>
            <a:off x="1466314" y="3141366"/>
            <a:ext cx="10540750" cy="1591055"/>
          </a:xfrm>
          <a:prstGeom prst="roundRect">
            <a:avLst/>
          </a:prstGeom>
          <a:solidFill>
            <a:srgbClr val="FFFFFF"/>
          </a:solidFill>
          <a:ln w="11430">
            <a:solidFill>
              <a:srgbClr val="DCE6F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6" name="Rectangle 24">
            <a:extLst>
              <a:ext uri="{FF2B5EF4-FFF2-40B4-BE49-F238E27FC236}">
                <a16:creationId xmlns:a16="http://schemas.microsoft.com/office/drawing/2014/main" id="{1358CF00-D11D-57CD-AFFC-C71F60168E3B}"/>
              </a:ext>
            </a:extLst>
          </p:cNvPr>
          <p:cNvSpPr/>
          <p:nvPr/>
        </p:nvSpPr>
        <p:spPr>
          <a:xfrm>
            <a:off x="1339094" y="3004643"/>
            <a:ext cx="118872" cy="1773936"/>
          </a:xfrm>
          <a:prstGeom prst="rect">
            <a:avLst/>
          </a:prstGeom>
          <a:solidFill>
            <a:srgbClr val="269D9A"/>
          </a:solidFill>
          <a:ln>
            <a:solidFill>
              <a:srgbClr val="269D9A"/>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grpSp>
        <p:nvGrpSpPr>
          <p:cNvPr id="40" name="组合 39">
            <a:extLst>
              <a:ext uri="{FF2B5EF4-FFF2-40B4-BE49-F238E27FC236}">
                <a16:creationId xmlns:a16="http://schemas.microsoft.com/office/drawing/2014/main" id="{58C2A54F-6CE7-ACDA-A87C-0D180D33930F}"/>
              </a:ext>
            </a:extLst>
          </p:cNvPr>
          <p:cNvGrpSpPr/>
          <p:nvPr/>
        </p:nvGrpSpPr>
        <p:grpSpPr>
          <a:xfrm>
            <a:off x="1568489" y="3175874"/>
            <a:ext cx="530352" cy="530352"/>
            <a:chOff x="477012" y="2670049"/>
            <a:chExt cx="530352" cy="530352"/>
          </a:xfrm>
        </p:grpSpPr>
        <p:sp>
          <p:nvSpPr>
            <p:cNvPr id="27" name="Oval 25">
              <a:extLst>
                <a:ext uri="{FF2B5EF4-FFF2-40B4-BE49-F238E27FC236}">
                  <a16:creationId xmlns:a16="http://schemas.microsoft.com/office/drawing/2014/main" id="{D3D71219-13E3-012F-B0D4-F809CED1ABC4}"/>
                </a:ext>
              </a:extLst>
            </p:cNvPr>
            <p:cNvSpPr/>
            <p:nvPr/>
          </p:nvSpPr>
          <p:spPr>
            <a:xfrm>
              <a:off x="477012" y="2670049"/>
              <a:ext cx="530352" cy="530352"/>
            </a:xfrm>
            <a:prstGeom prst="ellipse">
              <a:avLst/>
            </a:prstGeom>
            <a:solidFill>
              <a:srgbClr val="E6F6F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8" name="TextBox 26">
              <a:extLst>
                <a:ext uri="{FF2B5EF4-FFF2-40B4-BE49-F238E27FC236}">
                  <a16:creationId xmlns:a16="http://schemas.microsoft.com/office/drawing/2014/main" id="{F7763453-7D94-C01D-0EDB-22A3859500CE}"/>
                </a:ext>
              </a:extLst>
            </p:cNvPr>
            <p:cNvSpPr txBox="1"/>
            <p:nvPr/>
          </p:nvSpPr>
          <p:spPr>
            <a:xfrm>
              <a:off x="477012" y="2788921"/>
              <a:ext cx="530352" cy="182880"/>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600" b="1">
                  <a:solidFill>
                    <a:srgbClr val="269D9A"/>
                  </a:solidFill>
                  <a:latin typeface="Arial" panose="020B0604020202020204"/>
                  <a:ea typeface="Arial" panose="020B0604020202020204"/>
                </a:rPr>
                <a:t>↗</a:t>
              </a:r>
            </a:p>
          </p:txBody>
        </p:sp>
      </p:grpSp>
      <p:sp>
        <p:nvSpPr>
          <p:cNvPr id="29" name="TextBox 27">
            <a:extLst>
              <a:ext uri="{FF2B5EF4-FFF2-40B4-BE49-F238E27FC236}">
                <a16:creationId xmlns:a16="http://schemas.microsoft.com/office/drawing/2014/main" id="{865A9DAE-4849-C583-BC04-68B9FCD726E8}"/>
              </a:ext>
            </a:extLst>
          </p:cNvPr>
          <p:cNvSpPr txBox="1"/>
          <p:nvPr/>
        </p:nvSpPr>
        <p:spPr>
          <a:xfrm>
            <a:off x="2196057" y="3225622"/>
            <a:ext cx="685800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082354"/>
                </a:solidFill>
                <a:latin typeface="微软雅黑" panose="020B0503020204020204" charset="-122"/>
                <a:ea typeface="微软雅黑" panose="020B0503020204020204" charset="-122"/>
              </a:rPr>
              <a:t>明确后续模型优化与扩展方向</a:t>
            </a:r>
            <a:endParaRPr sz="2000" b="1" dirty="0">
              <a:solidFill>
                <a:srgbClr val="082354"/>
              </a:solidFill>
              <a:latin typeface="微软雅黑" panose="020B0503020204020204" charset="-122"/>
              <a:ea typeface="微软雅黑" panose="020B0503020204020204" charset="-122"/>
            </a:endParaRPr>
          </a:p>
        </p:txBody>
      </p:sp>
      <p:sp>
        <p:nvSpPr>
          <p:cNvPr id="30" name="TextBox 28">
            <a:extLst>
              <a:ext uri="{FF2B5EF4-FFF2-40B4-BE49-F238E27FC236}">
                <a16:creationId xmlns:a16="http://schemas.microsoft.com/office/drawing/2014/main" id="{1366DEDC-C7EB-3553-DBDA-DF98C36EC6B3}"/>
              </a:ext>
            </a:extLst>
          </p:cNvPr>
          <p:cNvSpPr txBox="1"/>
          <p:nvPr/>
        </p:nvSpPr>
        <p:spPr>
          <a:xfrm>
            <a:off x="1720800" y="3614786"/>
            <a:ext cx="10294612" cy="1061253"/>
          </a:xfrm>
          <a:prstGeom prst="rect">
            <a:avLst/>
          </a:prstGeom>
          <a:noFill/>
        </p:spPr>
        <p:txBody>
          <a:bodyPr wrap="square" lIns="18288" tIns="0" rIns="18288"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sz="1600" dirty="0" err="1">
                <a:solidFill>
                  <a:srgbClr val="1E2634"/>
                </a:solidFill>
                <a:latin typeface="Times New Roman" panose="02020603050405020304" pitchFamily="18" charset="0"/>
                <a:ea typeface="宋体" panose="02010600030101010101" pitchFamily="2" charset="-122"/>
              </a:rPr>
              <a:t>提出后续将引入特征重要性分析、消融实验、Permutation</a:t>
            </a:r>
            <a:r>
              <a:rPr sz="1600" dirty="0">
                <a:solidFill>
                  <a:srgbClr val="1E2634"/>
                </a:solidFill>
                <a:latin typeface="Times New Roman" panose="02020603050405020304" pitchFamily="18" charset="0"/>
                <a:ea typeface="宋体" panose="02010600030101010101" pitchFamily="2" charset="-122"/>
              </a:rPr>
              <a:t> Importance 或 </a:t>
            </a:r>
            <a:r>
              <a:rPr sz="1600" dirty="0" err="1">
                <a:solidFill>
                  <a:srgbClr val="1E2634"/>
                </a:solidFill>
                <a:latin typeface="Times New Roman" panose="02020603050405020304" pitchFamily="18" charset="0"/>
                <a:ea typeface="宋体" panose="02010600030101010101" pitchFamily="2" charset="-122"/>
              </a:rPr>
              <a:t>GNNExplainer</a:t>
            </a:r>
            <a:r>
              <a:rPr sz="1600" dirty="0">
                <a:solidFill>
                  <a:srgbClr val="1E2634"/>
                </a:solidFill>
                <a:latin typeface="Times New Roman" panose="02020603050405020304" pitchFamily="18" charset="0"/>
                <a:ea typeface="宋体" panose="02010600030101010101" pitchFamily="2" charset="-122"/>
              </a:rPr>
              <a:t> </a:t>
            </a:r>
            <a:r>
              <a:rPr sz="1600" dirty="0" err="1">
                <a:solidFill>
                  <a:srgbClr val="1E2634"/>
                </a:solidFill>
                <a:latin typeface="Times New Roman" panose="02020603050405020304" pitchFamily="18" charset="0"/>
                <a:ea typeface="宋体" panose="02010600030101010101" pitchFamily="2" charset="-122"/>
              </a:rPr>
              <a:t>等方法提升可解释性；同时纳入作者</a:t>
            </a:r>
            <a:r>
              <a:rPr sz="1600" dirty="0">
                <a:solidFill>
                  <a:srgbClr val="1E2634"/>
                </a:solidFill>
                <a:latin typeface="Times New Roman" panose="02020603050405020304" pitchFamily="18" charset="0"/>
                <a:ea typeface="宋体" panose="02010600030101010101" pitchFamily="2" charset="-122"/>
              </a:rPr>
              <a:t> </a:t>
            </a:r>
            <a:r>
              <a:rPr sz="1600" dirty="0" err="1">
                <a:solidFill>
                  <a:srgbClr val="1E2634"/>
                </a:solidFill>
                <a:latin typeface="Times New Roman" panose="02020603050405020304" pitchFamily="18" charset="0"/>
                <a:ea typeface="宋体" panose="02010600030101010101" pitchFamily="2" charset="-122"/>
              </a:rPr>
              <a:t>OpenAlex</a:t>
            </a:r>
            <a:r>
              <a:rPr sz="1600" dirty="0">
                <a:solidFill>
                  <a:srgbClr val="1E2634"/>
                </a:solidFill>
                <a:latin typeface="Times New Roman" panose="02020603050405020304" pitchFamily="18" charset="0"/>
                <a:ea typeface="宋体" panose="02010600030101010101" pitchFamily="2" charset="-122"/>
              </a:rPr>
              <a:t> </a:t>
            </a:r>
            <a:r>
              <a:rPr sz="1600" dirty="0" err="1">
                <a:solidFill>
                  <a:srgbClr val="1E2634"/>
                </a:solidFill>
                <a:latin typeface="Times New Roman" panose="02020603050405020304" pitchFamily="18" charset="0"/>
                <a:ea typeface="宋体" panose="02010600030101010101" pitchFamily="2" charset="-122"/>
              </a:rPr>
              <a:t>ID、期刊、机构等异构信息，构建更完整的学术异构网络，提高识别准确性、稳定性与可解释性</a:t>
            </a:r>
            <a:r>
              <a:rPr sz="1600" dirty="0">
                <a:solidFill>
                  <a:srgbClr val="1E2634"/>
                </a:solidFill>
                <a:latin typeface="Times New Roman" panose="02020603050405020304" pitchFamily="18" charset="0"/>
                <a:ea typeface="宋体" panose="02010600030101010101" pitchFamily="2" charset="-122"/>
              </a:rPr>
              <a:t>。</a:t>
            </a:r>
          </a:p>
        </p:txBody>
      </p:sp>
      <p:grpSp>
        <p:nvGrpSpPr>
          <p:cNvPr id="42" name="组合 41">
            <a:extLst>
              <a:ext uri="{FF2B5EF4-FFF2-40B4-BE49-F238E27FC236}">
                <a16:creationId xmlns:a16="http://schemas.microsoft.com/office/drawing/2014/main" id="{C587176D-7843-07A8-CFA8-24E3012AD7B0}"/>
              </a:ext>
            </a:extLst>
          </p:cNvPr>
          <p:cNvGrpSpPr/>
          <p:nvPr/>
        </p:nvGrpSpPr>
        <p:grpSpPr>
          <a:xfrm>
            <a:off x="171650" y="944730"/>
            <a:ext cx="499296" cy="5874550"/>
            <a:chOff x="-580068" y="301753"/>
            <a:chExt cx="499296" cy="6172200"/>
          </a:xfrm>
        </p:grpSpPr>
        <p:sp>
          <p:nvSpPr>
            <p:cNvPr id="8" name="Rectangle 10">
              <a:extLst>
                <a:ext uri="{FF2B5EF4-FFF2-40B4-BE49-F238E27FC236}">
                  <a16:creationId xmlns:a16="http://schemas.microsoft.com/office/drawing/2014/main" id="{92823166-0713-AEF9-F3A6-9766035AC944}"/>
                </a:ext>
              </a:extLst>
            </p:cNvPr>
            <p:cNvSpPr/>
            <p:nvPr/>
          </p:nvSpPr>
          <p:spPr>
            <a:xfrm>
              <a:off x="-355092" y="301753"/>
              <a:ext cx="32004" cy="6172200"/>
            </a:xfrm>
            <a:prstGeom prst="rect">
              <a:avLst/>
            </a:prstGeom>
            <a:solidFill>
              <a:srgbClr val="D3DEEB"/>
            </a:solidFill>
            <a:ln>
              <a:solidFill>
                <a:srgbClr val="D3DEEB"/>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7" name="Oval 11">
              <a:extLst>
                <a:ext uri="{FF2B5EF4-FFF2-40B4-BE49-F238E27FC236}">
                  <a16:creationId xmlns:a16="http://schemas.microsoft.com/office/drawing/2014/main" id="{2E7C50EC-B1F0-36E8-6EC1-49C80206CDDC}"/>
                </a:ext>
              </a:extLst>
            </p:cNvPr>
            <p:cNvSpPr/>
            <p:nvPr/>
          </p:nvSpPr>
          <p:spPr>
            <a:xfrm>
              <a:off x="-580068" y="547702"/>
              <a:ext cx="475488" cy="475488"/>
            </a:xfrm>
            <a:prstGeom prst="ellipse">
              <a:avLst/>
            </a:prstGeom>
            <a:solidFill>
              <a:srgbClr val="1958B2"/>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3" name="Oval 20">
              <a:extLst>
                <a:ext uri="{FF2B5EF4-FFF2-40B4-BE49-F238E27FC236}">
                  <a16:creationId xmlns:a16="http://schemas.microsoft.com/office/drawing/2014/main" id="{DABB806A-A271-CD92-F082-1322857A8888}"/>
                </a:ext>
              </a:extLst>
            </p:cNvPr>
            <p:cNvSpPr/>
            <p:nvPr/>
          </p:nvSpPr>
          <p:spPr>
            <a:xfrm>
              <a:off x="-556260" y="2679193"/>
              <a:ext cx="475488" cy="475488"/>
            </a:xfrm>
            <a:prstGeom prst="ellipse">
              <a:avLst/>
            </a:prstGeom>
            <a:solidFill>
              <a:srgbClr val="269D9A"/>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4" name="TextBox 21">
              <a:extLst>
                <a:ext uri="{FF2B5EF4-FFF2-40B4-BE49-F238E27FC236}">
                  <a16:creationId xmlns:a16="http://schemas.microsoft.com/office/drawing/2014/main" id="{D3BC7286-222D-F9F7-B9D2-975B8C6AB242}"/>
                </a:ext>
              </a:extLst>
            </p:cNvPr>
            <p:cNvSpPr txBox="1"/>
            <p:nvPr/>
          </p:nvSpPr>
          <p:spPr>
            <a:xfrm>
              <a:off x="-560832" y="2823831"/>
              <a:ext cx="475488" cy="194023"/>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1" dirty="0">
                  <a:solidFill>
                    <a:srgbClr val="FFFFFF"/>
                  </a:solidFill>
                  <a:latin typeface="微软雅黑" panose="020B0503020204020204" charset="-122"/>
                  <a:ea typeface="微软雅黑" panose="020B0503020204020204" charset="-122"/>
                </a:rPr>
                <a:t>2</a:t>
              </a:r>
            </a:p>
          </p:txBody>
        </p:sp>
        <p:sp>
          <p:nvSpPr>
            <p:cNvPr id="31" name="Oval 29">
              <a:extLst>
                <a:ext uri="{FF2B5EF4-FFF2-40B4-BE49-F238E27FC236}">
                  <a16:creationId xmlns:a16="http://schemas.microsoft.com/office/drawing/2014/main" id="{628FE06B-AEF3-1EB4-28B8-70229BF3D0E5}"/>
                </a:ext>
              </a:extLst>
            </p:cNvPr>
            <p:cNvSpPr/>
            <p:nvPr/>
          </p:nvSpPr>
          <p:spPr>
            <a:xfrm>
              <a:off x="-556260" y="4800601"/>
              <a:ext cx="475488" cy="475488"/>
            </a:xfrm>
            <a:prstGeom prst="ellipse">
              <a:avLst/>
            </a:prstGeom>
            <a:solidFill>
              <a:srgbClr val="D29A3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2" name="TextBox 30">
              <a:extLst>
                <a:ext uri="{FF2B5EF4-FFF2-40B4-BE49-F238E27FC236}">
                  <a16:creationId xmlns:a16="http://schemas.microsoft.com/office/drawing/2014/main" id="{D6661196-EC1C-BB1E-CA7F-D910F7C21CDF}"/>
                </a:ext>
              </a:extLst>
            </p:cNvPr>
            <p:cNvSpPr txBox="1"/>
            <p:nvPr/>
          </p:nvSpPr>
          <p:spPr>
            <a:xfrm>
              <a:off x="-562014" y="4949535"/>
              <a:ext cx="475488" cy="194023"/>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1" dirty="0">
                  <a:solidFill>
                    <a:srgbClr val="FFFFFF"/>
                  </a:solidFill>
                  <a:latin typeface="微软雅黑" panose="020B0503020204020204" charset="-122"/>
                  <a:ea typeface="微软雅黑" panose="020B0503020204020204" charset="-122"/>
                </a:rPr>
                <a:t>3</a:t>
              </a:r>
            </a:p>
          </p:txBody>
        </p:sp>
      </p:grpSp>
      <p:grpSp>
        <p:nvGrpSpPr>
          <p:cNvPr id="39" name="组合 38">
            <a:extLst>
              <a:ext uri="{FF2B5EF4-FFF2-40B4-BE49-F238E27FC236}">
                <a16:creationId xmlns:a16="http://schemas.microsoft.com/office/drawing/2014/main" id="{5506C6D2-CDE4-FE82-CFC2-AEB61F418318}"/>
              </a:ext>
            </a:extLst>
          </p:cNvPr>
          <p:cNvGrpSpPr/>
          <p:nvPr/>
        </p:nvGrpSpPr>
        <p:grpSpPr>
          <a:xfrm>
            <a:off x="1569286" y="4979864"/>
            <a:ext cx="536106" cy="530352"/>
            <a:chOff x="499499" y="4800601"/>
            <a:chExt cx="536106" cy="530352"/>
          </a:xfrm>
        </p:grpSpPr>
        <p:sp>
          <p:nvSpPr>
            <p:cNvPr id="33" name="Oval 34">
              <a:extLst>
                <a:ext uri="{FF2B5EF4-FFF2-40B4-BE49-F238E27FC236}">
                  <a16:creationId xmlns:a16="http://schemas.microsoft.com/office/drawing/2014/main" id="{4231F2AD-D594-8939-63FA-84B54913CF49}"/>
                </a:ext>
              </a:extLst>
            </p:cNvPr>
            <p:cNvSpPr/>
            <p:nvPr/>
          </p:nvSpPr>
          <p:spPr>
            <a:xfrm>
              <a:off x="499499" y="4800601"/>
              <a:ext cx="530352" cy="530352"/>
            </a:xfrm>
            <a:prstGeom prst="ellipse">
              <a:avLst/>
            </a:prstGeom>
            <a:solidFill>
              <a:srgbClr val="FAF4E5"/>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34" name="TextBox 35">
              <a:extLst>
                <a:ext uri="{FF2B5EF4-FFF2-40B4-BE49-F238E27FC236}">
                  <a16:creationId xmlns:a16="http://schemas.microsoft.com/office/drawing/2014/main" id="{72533392-4673-76B1-31BC-5E02E8C84A5C}"/>
                </a:ext>
              </a:extLst>
            </p:cNvPr>
            <p:cNvSpPr txBox="1"/>
            <p:nvPr/>
          </p:nvSpPr>
          <p:spPr>
            <a:xfrm>
              <a:off x="505253" y="4992538"/>
              <a:ext cx="530352" cy="182880"/>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600" b="1" dirty="0">
                  <a:solidFill>
                    <a:srgbClr val="D29A34"/>
                  </a:solidFill>
                  <a:latin typeface="Arial" panose="020B0604020202020204"/>
                  <a:ea typeface="Arial" panose="020B0604020202020204"/>
                </a:rPr>
                <a:t>✓</a:t>
              </a:r>
            </a:p>
          </p:txBody>
        </p:sp>
      </p:grpSp>
      <p:sp>
        <p:nvSpPr>
          <p:cNvPr id="43" name="Rectangle 15">
            <a:extLst>
              <a:ext uri="{FF2B5EF4-FFF2-40B4-BE49-F238E27FC236}">
                <a16:creationId xmlns:a16="http://schemas.microsoft.com/office/drawing/2014/main" id="{605B1309-7B78-2739-F083-03780BB8BE8D}"/>
              </a:ext>
            </a:extLst>
          </p:cNvPr>
          <p:cNvSpPr/>
          <p:nvPr/>
        </p:nvSpPr>
        <p:spPr>
          <a:xfrm>
            <a:off x="1319979" y="1097029"/>
            <a:ext cx="118872" cy="1773936"/>
          </a:xfrm>
          <a:prstGeom prst="rect">
            <a:avLst/>
          </a:prstGeom>
          <a:solidFill>
            <a:srgbClr val="1958B2"/>
          </a:solidFill>
          <a:ln>
            <a:solidFill>
              <a:srgbClr val="1958B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4" name="TextBox 17">
            <a:extLst>
              <a:ext uri="{FF2B5EF4-FFF2-40B4-BE49-F238E27FC236}">
                <a16:creationId xmlns:a16="http://schemas.microsoft.com/office/drawing/2014/main" id="{C8970E6A-1112-F095-FE81-3ABD0C345444}"/>
              </a:ext>
            </a:extLst>
          </p:cNvPr>
          <p:cNvSpPr txBox="1"/>
          <p:nvPr/>
        </p:nvSpPr>
        <p:spPr>
          <a:xfrm>
            <a:off x="1568489" y="1298010"/>
            <a:ext cx="530352" cy="182880"/>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600" b="1">
                <a:solidFill>
                  <a:srgbClr val="1958B2"/>
                </a:solidFill>
                <a:latin typeface="Arial" panose="020B0604020202020204"/>
                <a:ea typeface="Arial" panose="020B0604020202020204"/>
              </a:rPr>
              <a:t>!</a:t>
            </a:r>
          </a:p>
        </p:txBody>
      </p:sp>
      <p:sp>
        <p:nvSpPr>
          <p:cNvPr id="45" name="Rectangle 33">
            <a:extLst>
              <a:ext uri="{FF2B5EF4-FFF2-40B4-BE49-F238E27FC236}">
                <a16:creationId xmlns:a16="http://schemas.microsoft.com/office/drawing/2014/main" id="{E7D4B0D3-B1F6-0105-A7C3-40B31BCEF131}"/>
              </a:ext>
            </a:extLst>
          </p:cNvPr>
          <p:cNvSpPr/>
          <p:nvPr/>
        </p:nvSpPr>
        <p:spPr>
          <a:xfrm>
            <a:off x="1371159" y="4912258"/>
            <a:ext cx="118872" cy="1773936"/>
          </a:xfrm>
          <a:prstGeom prst="rect">
            <a:avLst/>
          </a:prstGeom>
          <a:solidFill>
            <a:srgbClr val="D29A34"/>
          </a:solidFill>
          <a:ln>
            <a:solidFill>
              <a:srgbClr val="D29A34"/>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solidFill>
                  <a:schemeClr val="lt1"/>
                </a:solidFill>
              </a:defRPr>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6" name="TextBox 36">
            <a:extLst>
              <a:ext uri="{FF2B5EF4-FFF2-40B4-BE49-F238E27FC236}">
                <a16:creationId xmlns:a16="http://schemas.microsoft.com/office/drawing/2014/main" id="{D201841C-61F5-361C-C699-A785B0FE7A01}"/>
              </a:ext>
            </a:extLst>
          </p:cNvPr>
          <p:cNvSpPr txBox="1"/>
          <p:nvPr/>
        </p:nvSpPr>
        <p:spPr>
          <a:xfrm>
            <a:off x="2098841" y="5130222"/>
            <a:ext cx="6858000" cy="307777"/>
          </a:xfrm>
          <a:prstGeom prst="rect">
            <a:avLst/>
          </a:prstGeom>
          <a:noFill/>
        </p:spPr>
        <p:txBody>
          <a:bodyPr wrap="square" lIns="18288" tIns="0" rIns="18288" bIns="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dirty="0" err="1">
                <a:solidFill>
                  <a:srgbClr val="082354"/>
                </a:solidFill>
                <a:latin typeface="微软雅黑" panose="020B0503020204020204" charset="-122"/>
                <a:ea typeface="微软雅黑" panose="020B0503020204020204" charset="-122"/>
              </a:rPr>
              <a:t>从相对性能角度说明模型有效性</a:t>
            </a:r>
            <a:endParaRPr sz="2000" b="1" dirty="0">
              <a:solidFill>
                <a:srgbClr val="082354"/>
              </a:solidFill>
              <a:latin typeface="微软雅黑" panose="020B0503020204020204" charset="-122"/>
              <a:ea typeface="微软雅黑" panose="020B0503020204020204" charset="-122"/>
            </a:endParaRPr>
          </a:p>
        </p:txBody>
      </p:sp>
      <p:sp>
        <p:nvSpPr>
          <p:cNvPr id="47" name="TextBox 37">
            <a:extLst>
              <a:ext uri="{FF2B5EF4-FFF2-40B4-BE49-F238E27FC236}">
                <a16:creationId xmlns:a16="http://schemas.microsoft.com/office/drawing/2014/main" id="{5E0D56E3-6DEE-25EE-078E-AD0F6602D0A6}"/>
              </a:ext>
            </a:extLst>
          </p:cNvPr>
          <p:cNvSpPr txBox="1"/>
          <p:nvPr/>
        </p:nvSpPr>
        <p:spPr>
          <a:xfrm>
            <a:off x="1833665" y="5491841"/>
            <a:ext cx="10135664" cy="1061253"/>
          </a:xfrm>
          <a:prstGeom prst="rect">
            <a:avLst/>
          </a:prstGeom>
          <a:noFill/>
        </p:spPr>
        <p:txBody>
          <a:bodyPr wrap="square" lIns="18288" tIns="0" rIns="18288"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sz="1600" dirty="0">
                <a:solidFill>
                  <a:srgbClr val="1E2634"/>
                </a:solidFill>
                <a:latin typeface="Times New Roman" panose="02020603050405020304" pitchFamily="18" charset="0"/>
                <a:ea typeface="宋体" panose="02010600030101010101" pitchFamily="2" charset="-122"/>
              </a:rPr>
              <a:t>补充说明当前实验条件下模型的相对有效性。由于撤稿论文数量远少于未撤稿论文，任务具有明显类别不平衡特征，因此不应仅以绝对准确率或单一指标判断效果。结合随机预测基准、对比模型与核心评价指标综合判断，图神经网络方法在融合论文属性与引文网络结构方面具有一定优势。</a:t>
            </a:r>
          </a:p>
        </p:txBody>
      </p:sp>
      <p:sp>
        <p:nvSpPr>
          <p:cNvPr id="49" name="TextBox 12">
            <a:extLst>
              <a:ext uri="{FF2B5EF4-FFF2-40B4-BE49-F238E27FC236}">
                <a16:creationId xmlns:a16="http://schemas.microsoft.com/office/drawing/2014/main" id="{0A579DBD-8209-C6A2-5A21-7E6C9FB13C14}"/>
              </a:ext>
            </a:extLst>
          </p:cNvPr>
          <p:cNvSpPr txBox="1"/>
          <p:nvPr/>
        </p:nvSpPr>
        <p:spPr>
          <a:xfrm>
            <a:off x="161073" y="1312653"/>
            <a:ext cx="475488" cy="184666"/>
          </a:xfrm>
          <a:prstGeom prst="rect">
            <a:avLst/>
          </a:prstGeom>
          <a:noFill/>
        </p:spPr>
        <p:txBody>
          <a:bodyPr wrap="square" lIns="18288" tIns="0" rIns="18288"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1" dirty="0">
                <a:solidFill>
                  <a:srgbClr val="FFFFFF"/>
                </a:solidFill>
                <a:latin typeface="微软雅黑" panose="020B0503020204020204" charset="-122"/>
                <a:ea typeface="微软雅黑" panose="020B0503020204020204" charset="-122"/>
              </a:rPr>
              <a:t>1</a:t>
            </a:r>
          </a:p>
        </p:txBody>
      </p:sp>
    </p:spTree>
    <p:extLst>
      <p:ext uri="{BB962C8B-B14F-4D97-AF65-F5344CB8AC3E}">
        <p14:creationId xmlns:p14="http://schemas.microsoft.com/office/powerpoint/2010/main" val="1646280490"/>
      </p:ext>
    </p:extLst>
  </p:cSld>
  <p:clrMapOvr>
    <a:masterClrMapping/>
  </p:clrMapOvr>
  <mc:AlternateContent xmlns:mc="http://schemas.openxmlformats.org/markup-compatibility/2006">
    <mc:Choice xmlns:p14="http://schemas.microsoft.com/office/powerpoint/2010/main" Requires="p14">
      <p:transition p14:dur="10" advTm="45404"/>
    </mc:Choice>
    <mc:Fallback>
      <p:transition advTm="45404"/>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F29754-F026-B96F-B8C7-70BBA4502EC0}"/>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F5BA1DE8-4831-74B3-8D02-0EEA18A706CA}"/>
              </a:ext>
            </a:extLst>
          </p:cNvPr>
          <p:cNvSpPr/>
          <p:nvPr/>
        </p:nvSpPr>
        <p:spPr>
          <a:xfrm>
            <a:off x="5149955" y="3461825"/>
            <a:ext cx="1576072" cy="923330"/>
          </a:xfrm>
          <a:prstGeom prst="rect">
            <a:avLst/>
          </a:prstGeom>
        </p:spPr>
        <p:txBody>
          <a:bodyPr wrap="none">
            <a:spAutoFit/>
          </a:bodyPr>
          <a:lstStyle/>
          <a:p>
            <a:pP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绪论</a:t>
            </a:r>
          </a:p>
        </p:txBody>
      </p:sp>
      <p:sp>
        <p:nvSpPr>
          <p:cNvPr id="4" name="矩形 3">
            <a:extLst>
              <a:ext uri="{FF2B5EF4-FFF2-40B4-BE49-F238E27FC236}">
                <a16:creationId xmlns:a16="http://schemas.microsoft.com/office/drawing/2014/main" id="{886730D4-32FD-B696-3E2C-90C98753B8CB}"/>
              </a:ext>
            </a:extLst>
          </p:cNvPr>
          <p:cNvSpPr/>
          <p:nvPr/>
        </p:nvSpPr>
        <p:spPr>
          <a:xfrm>
            <a:off x="2840508" y="4613492"/>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研究背景</a:t>
            </a:r>
          </a:p>
        </p:txBody>
      </p:sp>
      <p:sp>
        <p:nvSpPr>
          <p:cNvPr id="7" name="矩形 6">
            <a:extLst>
              <a:ext uri="{FF2B5EF4-FFF2-40B4-BE49-F238E27FC236}">
                <a16:creationId xmlns:a16="http://schemas.microsoft.com/office/drawing/2014/main" id="{F763198B-C036-2DA1-65F1-8BDDC8314F82}"/>
              </a:ext>
            </a:extLst>
          </p:cNvPr>
          <p:cNvSpPr/>
          <p:nvPr/>
        </p:nvSpPr>
        <p:spPr>
          <a:xfrm>
            <a:off x="5021714"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研究内容</a:t>
            </a:r>
          </a:p>
        </p:txBody>
      </p:sp>
      <p:sp>
        <p:nvSpPr>
          <p:cNvPr id="8" name="矩形 7">
            <a:extLst>
              <a:ext uri="{FF2B5EF4-FFF2-40B4-BE49-F238E27FC236}">
                <a16:creationId xmlns:a16="http://schemas.microsoft.com/office/drawing/2014/main" id="{511CD4A8-EC30-99E9-0056-C2F7ED33C86F}"/>
              </a:ext>
            </a:extLst>
          </p:cNvPr>
          <p:cNvSpPr/>
          <p:nvPr/>
        </p:nvSpPr>
        <p:spPr>
          <a:xfrm>
            <a:off x="7202920" y="4613491"/>
            <a:ext cx="1832553" cy="584775"/>
          </a:xfrm>
          <a:prstGeom prst="rect">
            <a:avLst/>
          </a:prstGeom>
        </p:spPr>
        <p:txBody>
          <a:bodyPr wrap="none">
            <a:spAutoFit/>
          </a:bodyPr>
          <a:lstStyle/>
          <a:p>
            <a:pPr>
              <a:defRPr/>
            </a:pPr>
            <a:r>
              <a:rPr lang="zh-CN" altLang="en-US" sz="32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研究意义</a:t>
            </a:r>
          </a:p>
        </p:txBody>
      </p:sp>
      <p:sp>
        <p:nvSpPr>
          <p:cNvPr id="9" name="Freeform 6">
            <a:extLst>
              <a:ext uri="{FF2B5EF4-FFF2-40B4-BE49-F238E27FC236}">
                <a16:creationId xmlns:a16="http://schemas.microsoft.com/office/drawing/2014/main" id="{B26B1CE9-06D5-F542-3CE0-F45D4C3D7E6C}"/>
              </a:ext>
            </a:extLst>
          </p:cNvPr>
          <p:cNvSpPr/>
          <p:nvPr/>
        </p:nvSpPr>
        <p:spPr>
          <a:xfrm>
            <a:off x="0" y="884475"/>
            <a:ext cx="13361730" cy="59436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023F62"/>
              </a:solidFill>
              <a:effectLst/>
              <a:uLnTx/>
              <a:uFillTx/>
              <a:latin typeface="Arial" panose="020B0604020202020204"/>
              <a:ea typeface="微软雅黑" panose="020B0503020204020204" pitchFamily="34" charset="-122"/>
              <a:cs typeface="+mn-ea"/>
              <a:sym typeface="+mn-lt"/>
            </a:endParaRPr>
          </a:p>
        </p:txBody>
      </p:sp>
      <p:pic>
        <p:nvPicPr>
          <p:cNvPr id="10" name="图片 9">
            <a:extLst>
              <a:ext uri="{FF2B5EF4-FFF2-40B4-BE49-F238E27FC236}">
                <a16:creationId xmlns:a16="http://schemas.microsoft.com/office/drawing/2014/main" id="{FAA6B085-E0CC-5D3C-94A8-12F460FF2071}"/>
              </a:ext>
            </a:extLst>
          </p:cNvPr>
          <p:cNvPicPr>
            <a:picLocks noChangeAspect="1"/>
          </p:cNvPicPr>
          <p:nvPr/>
        </p:nvPicPr>
        <p:blipFill>
          <a:blip r:embed="rId3"/>
          <a:stretch>
            <a:fillRect/>
          </a:stretch>
        </p:blipFill>
        <p:spPr>
          <a:xfrm>
            <a:off x="4534015" y="1680081"/>
            <a:ext cx="2668905" cy="2501265"/>
          </a:xfrm>
          <a:prstGeom prst="flowChartConnector">
            <a:avLst/>
          </a:prstGeom>
        </p:spPr>
      </p:pic>
      <p:sp>
        <p:nvSpPr>
          <p:cNvPr id="12" name="Rectangle 11">
            <a:extLst>
              <a:ext uri="{FF2B5EF4-FFF2-40B4-BE49-F238E27FC236}">
                <a16:creationId xmlns:a16="http://schemas.microsoft.com/office/drawing/2014/main" id="{3ED6C168-A0CB-9627-71F8-1BCB5DDEB199}"/>
              </a:ext>
            </a:extLst>
          </p:cNvPr>
          <p:cNvSpPr/>
          <p:nvPr/>
        </p:nvSpPr>
        <p:spPr>
          <a:xfrm>
            <a:off x="1666623" y="4276067"/>
            <a:ext cx="9559910" cy="674847"/>
          </a:xfrm>
          <a:prstGeom prst="rect">
            <a:avLst/>
          </a:prstGeom>
        </p:spPr>
        <p:txBody>
          <a:bodyPr wrap="square" tIns="72000" bIns="72000" anchor="t" anchorCtr="1">
            <a:spAutoFit/>
          </a:bodyPr>
          <a:lstStyle/>
          <a:p>
            <a:pPr algn="ctr" defTabSz="914400">
              <a:lnSpc>
                <a:spcPct val="150000"/>
              </a:lnSpc>
            </a:pPr>
            <a:r>
              <a:rPr lang="en-US" altLang="zh-CN" sz="2600" b="1" dirty="0">
                <a:solidFill>
                  <a:schemeClr val="bg1"/>
                </a:solidFill>
                <a:latin typeface="微软雅黑" panose="020B0503020204020204" pitchFamily="34" charset="-122"/>
                <a:ea typeface="微软雅黑" panose="020B0503020204020204" pitchFamily="34" charset="-122"/>
                <a:cs typeface="+mn-ea"/>
                <a:sym typeface="+mn-lt"/>
              </a:rPr>
              <a:t>8.</a:t>
            </a:r>
            <a:r>
              <a:rPr lang="zh-CN" altLang="en-US" sz="2600" b="1" dirty="0">
                <a:solidFill>
                  <a:schemeClr val="bg1"/>
                </a:solidFill>
                <a:latin typeface="微软雅黑" panose="020B0503020204020204" pitchFamily="34" charset="-122"/>
                <a:ea typeface="微软雅黑" panose="020B0503020204020204" pitchFamily="34" charset="-122"/>
                <a:cs typeface="+mn-ea"/>
                <a:sym typeface="+mn-lt"/>
              </a:rPr>
              <a:t>作者简历及攻读学位期间发表的学术论文与其他相关学术成果</a:t>
            </a:r>
            <a:endParaRPr lang="zh-CN" altLang="en-US" sz="26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786479175"/>
      </p:ext>
    </p:extLst>
  </p:cSld>
  <p:clrMapOvr>
    <a:masterClrMapping/>
  </p:clrMapOvr>
  <mc:AlternateContent xmlns:mc="http://schemas.openxmlformats.org/markup-compatibility/2006">
    <mc:Choice xmlns:p14="http://schemas.microsoft.com/office/powerpoint/2010/main" Requires="p14">
      <p:transition p14:dur="10" advTm="3143"/>
    </mc:Choice>
    <mc:Fallback>
      <p:transition advTm="3143"/>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95283-1836-3772-BC2A-FB649D567AB9}"/>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9C18801D-4752-FE65-8D0D-1BBCB13F3D02}"/>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2B8F2915-70E6-CE56-85CA-A4FA50FC38A9}"/>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D5DA84C7-9F82-38D2-0774-5DA5FE10C3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A98FC2A5-FD54-24D7-28CE-E5BC0B78DFBD}"/>
              </a:ext>
            </a:extLst>
          </p:cNvPr>
          <p:cNvCxnSpPr>
            <a:cxnSpLocks/>
          </p:cNvCxnSpPr>
          <p:nvPr/>
        </p:nvCxnSpPr>
        <p:spPr>
          <a:xfrm flipV="1">
            <a:off x="0" y="1146101"/>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BED71D26-3CC5-0F0B-59AB-0D93315D1AB8}"/>
              </a:ext>
            </a:extLst>
          </p:cNvPr>
          <p:cNvSpPr txBox="1"/>
          <p:nvPr/>
        </p:nvSpPr>
        <p:spPr>
          <a:xfrm>
            <a:off x="898496" y="181856"/>
            <a:ext cx="11205874" cy="954107"/>
          </a:xfrm>
          <a:prstGeom prst="rect">
            <a:avLst/>
          </a:prstGeom>
          <a:solidFill>
            <a:schemeClr val="bg1"/>
          </a:solidFill>
        </p:spPr>
        <p:txBody>
          <a:bodyPr wrap="square" rtlCol="0">
            <a:spAutoFit/>
          </a:bodyPr>
          <a:lstStyle/>
          <a:p>
            <a:r>
              <a:rPr lang="en-US" altLang="zh-CN" sz="2800" b="1" dirty="0">
                <a:solidFill>
                  <a:srgbClr val="002060"/>
                </a:solidFill>
                <a:latin typeface="+mn-ea"/>
              </a:rPr>
              <a:t>8 </a:t>
            </a:r>
            <a:r>
              <a:rPr lang="zh-CN" altLang="en-US" sz="2800" b="1" dirty="0">
                <a:solidFill>
                  <a:srgbClr val="002060"/>
                </a:solidFill>
                <a:latin typeface="+mn-ea"/>
              </a:rPr>
              <a:t>作者简历及攻读学位期间发表的学术</a:t>
            </a:r>
            <a:endParaRPr lang="en-US" altLang="zh-CN" sz="2800" b="1" dirty="0">
              <a:solidFill>
                <a:srgbClr val="002060"/>
              </a:solidFill>
              <a:latin typeface="+mn-ea"/>
            </a:endParaRPr>
          </a:p>
          <a:p>
            <a:r>
              <a:rPr lang="en-US" altLang="zh-CN" sz="2800" b="1" dirty="0">
                <a:solidFill>
                  <a:srgbClr val="002060"/>
                </a:solidFill>
                <a:latin typeface="+mn-ea"/>
              </a:rPr>
              <a:t>   </a:t>
            </a:r>
            <a:r>
              <a:rPr lang="zh-CN" altLang="en-US" sz="2800" b="1" dirty="0">
                <a:solidFill>
                  <a:srgbClr val="002060"/>
                </a:solidFill>
                <a:latin typeface="+mn-ea"/>
              </a:rPr>
              <a:t>论文及其他相关学术成果</a:t>
            </a:r>
          </a:p>
        </p:txBody>
      </p:sp>
      <p:pic>
        <p:nvPicPr>
          <p:cNvPr id="11" name="图片 10" descr="中心全名">
            <a:extLst>
              <a:ext uri="{FF2B5EF4-FFF2-40B4-BE49-F238E27FC236}">
                <a16:creationId xmlns:a16="http://schemas.microsoft.com/office/drawing/2014/main" id="{BE945512-897C-0EDF-8F43-A5EBA4885AD1}"/>
              </a:ext>
            </a:extLst>
          </p:cNvPr>
          <p:cNvPicPr>
            <a:picLocks noChangeAspect="1"/>
          </p:cNvPicPr>
          <p:nvPr/>
        </p:nvPicPr>
        <p:blipFill>
          <a:blip r:embed="rId5"/>
          <a:stretch>
            <a:fillRect/>
          </a:stretch>
        </p:blipFill>
        <p:spPr>
          <a:xfrm>
            <a:off x="8837509" y="111809"/>
            <a:ext cx="3131820" cy="648970"/>
          </a:xfrm>
          <a:prstGeom prst="rect">
            <a:avLst/>
          </a:prstGeom>
        </p:spPr>
      </p:pic>
      <p:sp>
        <p:nvSpPr>
          <p:cNvPr id="7" name="文本框 6">
            <a:extLst>
              <a:ext uri="{FF2B5EF4-FFF2-40B4-BE49-F238E27FC236}">
                <a16:creationId xmlns:a16="http://schemas.microsoft.com/office/drawing/2014/main" id="{C3199445-2EA7-5CF3-5FE6-EEA81EFFE3EB}"/>
              </a:ext>
            </a:extLst>
          </p:cNvPr>
          <p:cNvSpPr txBox="1"/>
          <p:nvPr>
            <p:custDataLst>
              <p:tags r:id="rId1"/>
            </p:custDataLst>
          </p:nvPr>
        </p:nvSpPr>
        <p:spPr>
          <a:xfrm>
            <a:off x="0" y="1081587"/>
            <a:ext cx="12192000" cy="5691751"/>
          </a:xfrm>
          <a:prstGeom prst="rect">
            <a:avLst/>
          </a:prstGeom>
          <a:noFill/>
        </p:spPr>
        <p:txBody>
          <a:bodyPr wrap="square" rtlCol="0" anchor="t">
            <a:spAutoFit/>
          </a:bodyPr>
          <a:lstStyle/>
          <a:p>
            <a:pPr marL="342900" indent="-342900" defTabSz="457200">
              <a:lnSpc>
                <a:spcPct val="150000"/>
              </a:lnSpc>
              <a:buFont typeface="Wingdings" panose="05000000000000000000" charset="0"/>
              <a:buChar char="Ø"/>
            </a:pPr>
            <a:r>
              <a:rPr lang="zh-CN" altLang="en-US" sz="1400" b="1" dirty="0">
                <a:solidFill>
                  <a:prstClr val="black"/>
                </a:solidFill>
                <a:latin typeface="微软雅黑" panose="020B0503020204020204" pitchFamily="34" charset="-122"/>
              </a:rPr>
              <a:t>作者简历：</a:t>
            </a:r>
          </a:p>
          <a:p>
            <a:pPr indent="1270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2019</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年</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09</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月</a:t>
            </a:r>
            <a:r>
              <a:rPr lang="en-US" altLang="zh-CN" sz="1600" kern="100" dirty="0">
                <a:solidFill>
                  <a:prstClr val="black"/>
                </a:solidFill>
                <a:latin typeface="宋体" panose="02010600030101010101" pitchFamily="2" charset="-122"/>
                <a:ea typeface="宋体" panose="02010600030101010101" pitchFamily="2" charset="-122"/>
                <a:cs typeface="Times New Roman" panose="02020603050405020304" pitchFamily="18" charset="0"/>
              </a:rPr>
              <a:t>——</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2023</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年</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06</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月，在</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河北大学</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管理学院获得学士学位。</a:t>
            </a:r>
          </a:p>
          <a:p>
            <a:pPr indent="1270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2023</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年</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09</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月</a:t>
            </a:r>
            <a:r>
              <a:rPr lang="en-US" altLang="zh-CN" sz="1600" kern="100" dirty="0">
                <a:solidFill>
                  <a:prstClr val="black"/>
                </a:solidFill>
                <a:latin typeface="宋体" panose="02010600030101010101" pitchFamily="2" charset="-122"/>
                <a:ea typeface="宋体" panose="02010600030101010101" pitchFamily="2" charset="-122"/>
                <a:cs typeface="Times New Roman" panose="02020603050405020304" pitchFamily="18" charset="0"/>
              </a:rPr>
              <a:t>——</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2026</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年</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06</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月，在中国科学院文献情报中心攻读硕士学位。</a:t>
            </a:r>
            <a:endParaRPr lang="zh-CN" altLang="en-US" sz="1600" dirty="0">
              <a:solidFill>
                <a:prstClr val="black"/>
              </a:solidFill>
              <a:latin typeface="微软雅黑" panose="020B0503020204020204" pitchFamily="34" charset="-122"/>
              <a:cs typeface="微软雅黑" panose="020B0503020204020204" pitchFamily="34" charset="-122"/>
            </a:endParaRPr>
          </a:p>
          <a:p>
            <a:pPr marL="342900" indent="-342900" defTabSz="457200">
              <a:lnSpc>
                <a:spcPct val="150000"/>
              </a:lnSpc>
              <a:buFont typeface="Wingdings" panose="05000000000000000000" charset="0"/>
              <a:buChar char="Ø"/>
            </a:pPr>
            <a:r>
              <a:rPr lang="zh-CN" altLang="en-US" sz="1400" b="1" dirty="0">
                <a:solidFill>
                  <a:prstClr val="black"/>
                </a:solidFill>
                <a:latin typeface="微软雅黑" panose="020B0503020204020204" pitchFamily="34" charset="-122"/>
                <a:cs typeface="微软雅黑" panose="020B0503020204020204" pitchFamily="34" charset="-122"/>
              </a:rPr>
              <a:t>学术论文或会议：</a:t>
            </a:r>
          </a:p>
          <a:p>
            <a:pPr marL="304800" indent="-3048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马梓越</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马廷灿</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岳名亮</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等</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撤稿论文及其施引论文的计量特征分析</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[J].</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中国科技期刊研究</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,2025,36(11):1534-1545.</a:t>
            </a:r>
          </a:p>
          <a:p>
            <a:pPr marL="304800" indent="-3048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马梓越</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马廷灿</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张波</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石墨炔技术国际研究态势分析</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[J].</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科学观察</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,2024,19(05):14-26.</a:t>
            </a:r>
          </a:p>
          <a:p>
            <a:pPr marL="304800" indent="-3048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刘娜</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马廷灿</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岳名亮</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等</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综述论文的潜在同行评议功能</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[J].</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现代情报</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,2026,46(03):162-171.</a:t>
            </a:r>
          </a:p>
          <a:p>
            <a:pPr marL="304800" indent="-3048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[4] </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马梓越</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马廷灿等</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撤稿论文的施引论文特征分析</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以人工智能领域为例</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[C]. </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第十六届全国科学计量学与科教评价研讨会</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2025.</a:t>
            </a:r>
          </a:p>
          <a:p>
            <a:pPr marL="304800" indent="-3048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[5] </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马梓越</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马廷灿等</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基于高被引论文视角的人工智能领域企业学术影响力分析</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[C]. </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第十五届全国科学计量学与科教评价研讨会</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2024.</a:t>
            </a:r>
          </a:p>
          <a:p>
            <a:pPr marL="342900" indent="-342900" defTabSz="457200">
              <a:lnSpc>
                <a:spcPct val="150000"/>
              </a:lnSpc>
              <a:buFont typeface="Wingdings" panose="05000000000000000000" charset="0"/>
              <a:buChar char="Ø"/>
            </a:pPr>
            <a:r>
              <a:rPr lang="zh-CN" altLang="en-US" sz="1400" b="1" dirty="0">
                <a:solidFill>
                  <a:prstClr val="black"/>
                </a:solidFill>
                <a:latin typeface="微软雅黑" panose="020B0503020204020204" pitchFamily="34" charset="-122"/>
              </a:rPr>
              <a:t>参与项目：</a:t>
            </a:r>
            <a:endParaRPr lang="en-US" altLang="zh-CN" sz="1400" b="1" dirty="0">
              <a:solidFill>
                <a:prstClr val="black"/>
              </a:solidFill>
              <a:latin typeface="微软雅黑" panose="020B0503020204020204" pitchFamily="34" charset="-122"/>
            </a:endParaRPr>
          </a:p>
          <a:p>
            <a:pPr marL="304800" indent="-304800" algn="just" defTabSz="457200">
              <a:lnSpc>
                <a:spcPct val="150000"/>
              </a:lnSpc>
            </a:pP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参与导师研究课题</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10</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余次：龚新高院士“人工智能驱动下计算物理发展的战略研究”项目、华为委托的全球最新科技信息咨询服务项目、国家功勋人物（张定宇）口述史资料采集项目等。</a:t>
            </a:r>
            <a:endPar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342900" indent="-342900" defTabSz="457200">
              <a:lnSpc>
                <a:spcPct val="150000"/>
              </a:lnSpc>
              <a:buFont typeface="Wingdings" panose="05000000000000000000" charset="0"/>
              <a:buChar char="Ø"/>
            </a:pPr>
            <a:r>
              <a:rPr lang="zh-CN" altLang="en-US" sz="1400" b="1" dirty="0">
                <a:solidFill>
                  <a:prstClr val="black"/>
                </a:solidFill>
                <a:latin typeface="微软雅黑" panose="020B0503020204020204" pitchFamily="34" charset="-122"/>
                <a:cs typeface="微软雅黑" panose="020B0503020204020204" pitchFamily="34" charset="-122"/>
              </a:rPr>
              <a:t>获得荣誉：</a:t>
            </a:r>
            <a:endParaRPr lang="en-US" altLang="zh-CN" sz="1400" b="1" dirty="0">
              <a:solidFill>
                <a:prstClr val="black"/>
              </a:solidFill>
              <a:latin typeface="微软雅黑" panose="020B0503020204020204" pitchFamily="34" charset="-122"/>
              <a:cs typeface="微软雅黑" panose="020B0503020204020204" pitchFamily="34" charset="-122"/>
            </a:endParaRPr>
          </a:p>
          <a:p>
            <a:pPr indent="1270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 </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获得中国科学院大学</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2024-2025</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学年</a:t>
            </a:r>
            <a:r>
              <a:rPr lang="en-US" altLang="zh-CN" sz="1600" kern="100" dirty="0">
                <a:solidFill>
                  <a:prstClr val="black"/>
                </a:solidFill>
                <a:latin typeface="宋体" panose="02010600030101010101" pitchFamily="2" charset="-122"/>
                <a:ea typeface="宋体" panose="02010600030101010101" pitchFamily="2" charset="-122"/>
                <a:cs typeface="Times New Roman" panose="02020603050405020304" pitchFamily="18" charset="0"/>
              </a:rPr>
              <a:t>“</a:t>
            </a:r>
            <a:r>
              <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三好学生</a:t>
            </a:r>
            <a:r>
              <a:rPr lang="en-US" altLang="zh-CN" sz="1600" kern="100" dirty="0">
                <a:solidFill>
                  <a:prstClr val="black"/>
                </a:solidFill>
                <a:latin typeface="宋体" panose="02010600030101010101" pitchFamily="2" charset="-122"/>
                <a:ea typeface="宋体" panose="02010600030101010101" pitchFamily="2" charset="-122"/>
                <a:cs typeface="Times New Roman" panose="02020603050405020304" pitchFamily="18" charset="0"/>
              </a:rPr>
              <a:t>” </a:t>
            </a:r>
          </a:p>
          <a:p>
            <a:pPr indent="127000" algn="just" defTabSz="457200">
              <a:lnSpc>
                <a:spcPct val="150000"/>
              </a:lnSpc>
            </a:pP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受</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中华血液学杂志</a:t>
            </a:r>
            <a:r>
              <a:rPr lang="en-US"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邀请，作题为“撤稿论文及其施引论文的计量特征分析”的报告。</a:t>
            </a:r>
            <a:endParaRPr lang="zh-CN" altLang="zh-CN" sz="16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304800" indent="-304800" algn="just" defTabSz="457200">
              <a:lnSpc>
                <a:spcPct val="125000"/>
              </a:lnSpc>
            </a:pPr>
            <a:endPar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344377212"/>
      </p:ext>
    </p:extLst>
  </p:cSld>
  <p:clrMapOvr>
    <a:masterClrMapping/>
  </p:clrMapOvr>
  <mc:AlternateContent xmlns:mc="http://schemas.openxmlformats.org/markup-compatibility/2006">
    <mc:Choice xmlns:p14="http://schemas.microsoft.com/office/powerpoint/2010/main" Requires="p14">
      <p:transition p14:dur="10" advTm="2161"/>
    </mc:Choice>
    <mc:Fallback>
      <p:transition advTm="2161"/>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4956A-08DE-3466-3A58-E34A090DE77D}"/>
            </a:ext>
          </a:extLst>
        </p:cNvPr>
        <p:cNvGrpSpPr/>
        <p:nvPr/>
      </p:nvGrpSpPr>
      <p:grpSpPr>
        <a:xfrm>
          <a:off x="0" y="0"/>
          <a:ext cx="0" cy="0"/>
          <a:chOff x="0" y="0"/>
          <a:chExt cx="0" cy="0"/>
        </a:xfrm>
      </p:grpSpPr>
      <p:grpSp>
        <p:nvGrpSpPr>
          <p:cNvPr id="6" name="组合 5">
            <a:extLst>
              <a:ext uri="{FF2B5EF4-FFF2-40B4-BE49-F238E27FC236}">
                <a16:creationId xmlns:a16="http://schemas.microsoft.com/office/drawing/2014/main" id="{7BD67594-72E1-F4AD-F8C2-AA85E4BE0BAF}"/>
              </a:ext>
            </a:extLst>
          </p:cNvPr>
          <p:cNvGrpSpPr/>
          <p:nvPr/>
        </p:nvGrpSpPr>
        <p:grpSpPr>
          <a:xfrm>
            <a:off x="87630" y="38720"/>
            <a:ext cx="882595" cy="809987"/>
            <a:chOff x="3052388" y="2775005"/>
            <a:chExt cx="1924216" cy="1924216"/>
          </a:xfrm>
        </p:grpSpPr>
        <p:sp>
          <p:nvSpPr>
            <p:cNvPr id="5" name="椭圆 4">
              <a:extLst>
                <a:ext uri="{FF2B5EF4-FFF2-40B4-BE49-F238E27FC236}">
                  <a16:creationId xmlns:a16="http://schemas.microsoft.com/office/drawing/2014/main" id="{E01476FF-3631-A83D-7D5D-FFEE9735AC9E}"/>
                </a:ext>
              </a:extLst>
            </p:cNvPr>
            <p:cNvSpPr/>
            <p:nvPr/>
          </p:nvSpPr>
          <p:spPr>
            <a:xfrm>
              <a:off x="3052388" y="2775005"/>
              <a:ext cx="1924216" cy="192421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37BB6388-9466-41C6-0944-9C9EC9464E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6802" y="2852849"/>
              <a:ext cx="1326396" cy="1768528"/>
            </a:xfrm>
            <a:prstGeom prst="rect">
              <a:avLst/>
            </a:prstGeom>
          </p:spPr>
        </p:pic>
      </p:grpSp>
      <p:cxnSp>
        <p:nvCxnSpPr>
          <p:cNvPr id="10" name="直接连接符 9">
            <a:extLst>
              <a:ext uri="{FF2B5EF4-FFF2-40B4-BE49-F238E27FC236}">
                <a16:creationId xmlns:a16="http://schemas.microsoft.com/office/drawing/2014/main" id="{2FB8D666-6C76-24EF-0F38-DD3F516FB9D4}"/>
              </a:ext>
            </a:extLst>
          </p:cNvPr>
          <p:cNvCxnSpPr>
            <a:cxnSpLocks/>
          </p:cNvCxnSpPr>
          <p:nvPr/>
        </p:nvCxnSpPr>
        <p:spPr>
          <a:xfrm flipV="1">
            <a:off x="0" y="854082"/>
            <a:ext cx="12192000" cy="17919"/>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5C4BDE2C-1436-5B74-46BB-D077A572A512}"/>
              </a:ext>
            </a:extLst>
          </p:cNvPr>
          <p:cNvSpPr txBox="1"/>
          <p:nvPr/>
        </p:nvSpPr>
        <p:spPr>
          <a:xfrm>
            <a:off x="898496" y="181856"/>
            <a:ext cx="11205874" cy="523220"/>
          </a:xfrm>
          <a:prstGeom prst="rect">
            <a:avLst/>
          </a:prstGeom>
          <a:solidFill>
            <a:schemeClr val="bg1"/>
          </a:solidFill>
        </p:spPr>
        <p:txBody>
          <a:bodyPr wrap="square" rtlCol="0">
            <a:spAutoFit/>
          </a:bodyPr>
          <a:lstStyle/>
          <a:p>
            <a:r>
              <a:rPr lang="zh-CN" altLang="en-US" sz="2800" b="1" dirty="0">
                <a:solidFill>
                  <a:srgbClr val="002060"/>
                </a:solidFill>
                <a:latin typeface="+mn-ea"/>
              </a:rPr>
              <a:t>参考文献</a:t>
            </a:r>
          </a:p>
        </p:txBody>
      </p:sp>
      <p:pic>
        <p:nvPicPr>
          <p:cNvPr id="11" name="图片 10" descr="中心全名">
            <a:extLst>
              <a:ext uri="{FF2B5EF4-FFF2-40B4-BE49-F238E27FC236}">
                <a16:creationId xmlns:a16="http://schemas.microsoft.com/office/drawing/2014/main" id="{F5C601BD-3510-37EB-3E09-DD85A0CE6F6C}"/>
              </a:ext>
            </a:extLst>
          </p:cNvPr>
          <p:cNvPicPr>
            <a:picLocks noChangeAspect="1"/>
          </p:cNvPicPr>
          <p:nvPr/>
        </p:nvPicPr>
        <p:blipFill>
          <a:blip r:embed="rId5"/>
          <a:stretch>
            <a:fillRect/>
          </a:stretch>
        </p:blipFill>
        <p:spPr>
          <a:xfrm>
            <a:off x="8837509" y="111809"/>
            <a:ext cx="3131820" cy="648970"/>
          </a:xfrm>
          <a:prstGeom prst="rect">
            <a:avLst/>
          </a:prstGeom>
        </p:spPr>
      </p:pic>
      <p:sp>
        <p:nvSpPr>
          <p:cNvPr id="7" name="文本框 6">
            <a:extLst>
              <a:ext uri="{FF2B5EF4-FFF2-40B4-BE49-F238E27FC236}">
                <a16:creationId xmlns:a16="http://schemas.microsoft.com/office/drawing/2014/main" id="{CB7BAF23-FE67-633A-AA25-69BA20DEDD4E}"/>
              </a:ext>
            </a:extLst>
          </p:cNvPr>
          <p:cNvSpPr txBox="1"/>
          <p:nvPr>
            <p:custDataLst>
              <p:tags r:id="rId1"/>
            </p:custDataLst>
          </p:nvPr>
        </p:nvSpPr>
        <p:spPr>
          <a:xfrm>
            <a:off x="0" y="991843"/>
            <a:ext cx="12192000" cy="6235810"/>
          </a:xfrm>
          <a:prstGeom prst="rect">
            <a:avLst/>
          </a:prstGeom>
          <a:noFill/>
        </p:spPr>
        <p:txBody>
          <a:bodyPr wrap="square" rtlCol="0" anchor="t">
            <a:spAutoFit/>
          </a:bodyPr>
          <a:lstStyle/>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韩震</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学术诚信是学术发展和社会进步的基石</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[N].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光明日报</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2019-04-10(11).</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中共中央办公厅</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国务院办公厅</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关于进一步加强科研诚信建设的若干意见</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[R/OL]. (2018-05-30)[2026-03-01]. https://www.gov.cn/zhengce/2018-05/30/content_5294886.htm.</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[3]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科技部</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科技部会同有关部门部署开展学术不端撤稿论文专项整治行动</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[EB/OL]. (2025-11-26)[2026-03-01]. https://www.most.gov.cn/kjbgz/202511/t20251126_195342.html.</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[4] Hsiao T K, Schneider J. Continued use of retracted papers: temporal trends in citations and (lack of) awareness of retractions shown in citation contexts in biomedicine[J]. Quantitative Science Studies, 2021, 2(4): 1144-1169.</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[5] </a:t>
            </a:r>
            <a:r>
              <a:rPr lang="en-US" altLang="zh-CN" sz="1400" kern="100"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Cabanac</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G, Labbé C, Magazinov A. The “Problematic Paper Screener” automatically selects suspect publications for post-publication (re)assessment[EB/OL]. </a:t>
            </a:r>
            <a:r>
              <a:rPr lang="en-US" altLang="zh-CN" sz="1400" kern="100"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arXiv</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2022[2026-01-21]. http://arxiv.org/abs/2210.04895. DOI:10.48550/arXiv.2210.04895.</a:t>
            </a:r>
          </a:p>
          <a:p>
            <a:pPr marL="304800" indent="-304800" algn="ctr" defTabSz="457200">
              <a:lnSpc>
                <a:spcPct val="125000"/>
              </a:lnSpc>
            </a:pPr>
            <a:r>
              <a:rPr lang="en-US" altLang="zh-CN" sz="28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[72]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信泽雅</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撤销论文对学术生态的影响研究</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基于哈佛大学</a:t>
            </a:r>
            <a:r>
              <a:rPr lang="en-US" altLang="zh-CN" sz="1400" kern="100"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Anversa</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Piero</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系列撤稿事件的考察</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[D].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太原</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山西大学</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2024.</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[73]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冯凌子</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论文撤销风险预警研究</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框架</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模型与实证</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[D]. </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北京</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中国科学院大学</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en-US"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中国科学院文献情报中心</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),2024.</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[74] Liu J, Wang X, Liang X. Bibliometric feature identification and analysis of retracted papers in biomedicine: An interpretable machine learning perspective[J]. Information Processing &amp; Management, 2025, 62(5): 104176.</a:t>
            </a:r>
            <a:endParaRPr lang="en-US" altLang="zh-CN" sz="28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[75] Fletcher A H A, Stevenson M. Predicting retracted research: a dataset and machine learning approaches[J]. Research Integrity and Peer Review, 2025, 10(1): 9.</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[76] Zheng E, Fu H, Thelwall M, et al. Can social media provide early warning of retraction? Evidence from critical tweets identified by human annotation and large language models[J]. Journal of the Association for Information Science and Technology, 2025: asi.70028.</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[77] Li C, Zhang J, Chen W, et al. An Approach to Trustworthy Article Ranking by NLP and Multi-Layered Analysis and Optimization[J]. Algorithms, 2025, 18(7): 408.</a:t>
            </a:r>
          </a:p>
          <a:p>
            <a:pPr marL="304800" indent="-304800" algn="just" defTabSz="457200">
              <a:lnSpc>
                <a:spcPct val="125000"/>
              </a:lnSpc>
            </a:pP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[78] Ellie </a:t>
            </a:r>
            <a:r>
              <a:rPr lang="en-US" altLang="zh-CN" sz="1400" kern="100"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Kincaid.Nearly</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20 </a:t>
            </a:r>
            <a:r>
              <a:rPr lang="en-US" altLang="zh-CN" sz="1400" kern="100"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Hindawi</a:t>
            </a:r>
            <a:r>
              <a:rPr lang="en-US" altLang="zh-CN" sz="14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journals delisted from leading index amid concerns of papermill activity[EB/OL]. (2023-03-21)[2026-01-20]. https://retractionwatch.com/2023/03/21/nearly-20-hindawi-journals-delisted-from-leading-index-amid-concerns-of-papermill-activity/.</a:t>
            </a:r>
          </a:p>
          <a:p>
            <a:pPr marL="304800" indent="-304800" algn="ctr" defTabSz="457200">
              <a:lnSpc>
                <a:spcPct val="125000"/>
              </a:lnSpc>
            </a:pPr>
            <a:endParaRPr lang="en-US" altLang="zh-CN" sz="2800" kern="1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7347640"/>
      </p:ext>
    </p:extLst>
  </p:cSld>
  <p:clrMapOvr>
    <a:masterClrMapping/>
  </p:clrMapOvr>
  <mc:AlternateContent xmlns:mc="http://schemas.openxmlformats.org/markup-compatibility/2006">
    <mc:Choice xmlns:p14="http://schemas.microsoft.com/office/powerpoint/2010/main" Requires="p14">
      <p:transition p14:dur="10" advTm="2161"/>
    </mc:Choice>
    <mc:Fallback>
      <p:transition advTm="2161"/>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pattFill prst="ltUpDiag">
          <a:fgClr>
            <a:srgbClr val="002060"/>
          </a:fgClr>
          <a:bgClr>
            <a:srgbClr val="002060"/>
          </a:bgClr>
        </a:pattFill>
        <a:effectLst/>
      </p:bgPr>
    </p:bg>
    <p:spTree>
      <p:nvGrpSpPr>
        <p:cNvPr id="1" name="">
          <a:extLst>
            <a:ext uri="{FF2B5EF4-FFF2-40B4-BE49-F238E27FC236}">
              <a16:creationId xmlns:a16="http://schemas.microsoft.com/office/drawing/2014/main" id="{1F3C6769-0498-1EE1-F9B0-8F0F318281D5}"/>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A102985F-57AE-7B7F-A390-3D56005B7865}"/>
              </a:ext>
            </a:extLst>
          </p:cNvPr>
          <p:cNvSpPr/>
          <p:nvPr/>
        </p:nvSpPr>
        <p:spPr>
          <a:xfrm>
            <a:off x="1512163" y="2838955"/>
            <a:ext cx="9924512" cy="923330"/>
          </a:xfrm>
          <a:prstGeom prst="rect">
            <a:avLst/>
          </a:prstGeom>
        </p:spPr>
        <p:txBody>
          <a:bodyPr wrap="none">
            <a:spAutoFit/>
          </a:bodyPr>
          <a:lstStyle/>
          <a:p>
            <a:pPr algn="ctr">
              <a:defRPr/>
            </a:pPr>
            <a:r>
              <a:rPr lang="zh-CN" altLang="en-US" sz="5400" b="1" kern="100" dirty="0">
                <a:solidFill>
                  <a:schemeClr val="bg1"/>
                </a:solidFill>
                <a:latin typeface="SimSun" panose="02010600030101010101" pitchFamily="2" charset="-122"/>
                <a:ea typeface="SimSun" panose="02010600030101010101" pitchFamily="2" charset="-122"/>
                <a:cs typeface="Times New Roman" panose="02020603050405020304" pitchFamily="18" charset="0"/>
              </a:rPr>
              <a:t>感谢各位专家老师的宝贵指导！</a:t>
            </a:r>
          </a:p>
        </p:txBody>
      </p:sp>
    </p:spTree>
    <p:extLst>
      <p:ext uri="{BB962C8B-B14F-4D97-AF65-F5344CB8AC3E}">
        <p14:creationId xmlns:p14="http://schemas.microsoft.com/office/powerpoint/2010/main" val="2995044057"/>
      </p:ext>
    </p:extLst>
  </p:cSld>
  <p:clrMapOvr>
    <a:masterClrMapping/>
  </p:clrMapOvr>
  <mc:AlternateContent xmlns:mc="http://schemas.openxmlformats.org/markup-compatibility/2006">
    <mc:Choice xmlns:p14="http://schemas.microsoft.com/office/powerpoint/2010/main" Requires="p14">
      <p:transition p14:dur="10" advTm="4372"/>
    </mc:Choice>
    <mc:Fallback>
      <p:transition advTm="437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论文答辩"/>
  <p:tag name="COMMONDATA" val="eyJoZGlkIjoiNGRkNWZlOWUwNjE1ZDAwZjJhODVlYWJkNjcwOGU5MzcifQ=="/>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545.3217322834646,&quot;left&quot;:-7.874015748031496e-05,&quot;top&quot;:0,&quot;width&quot;:933.000078740157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545.3217322834646,&quot;left&quot;:-7.874015748031496e-05,&quot;top&quot;:0,&quot;width&quot;:933.0000787401575}"/>
</p:tagLst>
</file>

<file path=ppt/tags/tag4.xml><?xml version="1.0" encoding="utf-8"?>
<p:tagLst xmlns:a="http://schemas.openxmlformats.org/drawingml/2006/main" xmlns:r="http://schemas.openxmlformats.org/officeDocument/2006/relationships" xmlns:p="http://schemas.openxmlformats.org/presentationml/2006/main">
  <p:tag name="TIMING" val="|2.4"/>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可修改">
      <a:dk1>
        <a:srgbClr val="000000"/>
      </a:dk1>
      <a:lt1>
        <a:srgbClr val="FFFFFF"/>
      </a:lt1>
      <a:dk2>
        <a:srgbClr val="36303B"/>
      </a:dk2>
      <a:lt2>
        <a:srgbClr val="E2DFCC"/>
      </a:lt2>
      <a:accent1>
        <a:srgbClr val="006599"/>
      </a:accent1>
      <a:accent2>
        <a:srgbClr val="948A54"/>
      </a:accent2>
      <a:accent3>
        <a:srgbClr val="1C7B64"/>
      </a:accent3>
      <a:accent4>
        <a:srgbClr val="A9BD8B"/>
      </a:accent4>
      <a:accent5>
        <a:srgbClr val="596166"/>
      </a:accent5>
      <a:accent6>
        <a:srgbClr val="BFBFBF"/>
      </a:accent6>
      <a:hlink>
        <a:srgbClr val="36303B"/>
      </a:hlink>
      <a:folHlink>
        <a:srgbClr val="948A54"/>
      </a:folHlink>
    </a:clrScheme>
    <a:fontScheme name="Lao UI">
      <a:majorFont>
        <a:latin typeface="Lao UI"/>
        <a:ea typeface="微软雅黑"/>
        <a:cs typeface=""/>
      </a:majorFont>
      <a:minorFont>
        <a:latin typeface="Lao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5070</TotalTime>
  <Words>5693</Words>
  <Application>Microsoft Office PowerPoint</Application>
  <PresentationFormat>宽屏</PresentationFormat>
  <Paragraphs>829</Paragraphs>
  <Slides>60</Slides>
  <Notes>58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60</vt:i4>
      </vt:variant>
    </vt:vector>
  </HeadingPairs>
  <TitlesOfParts>
    <vt:vector size="72" baseType="lpstr">
      <vt:lpstr>Noto Sans CJK SC</vt:lpstr>
      <vt:lpstr>FangSong</vt:lpstr>
      <vt:lpstr>SimSun</vt:lpstr>
      <vt:lpstr>SimSun</vt:lpstr>
      <vt:lpstr>Microsoft YaHei</vt:lpstr>
      <vt:lpstr>Microsoft YaHei</vt:lpstr>
      <vt:lpstr>Arial</vt:lpstr>
      <vt:lpstr>Calibri</vt:lpstr>
      <vt:lpstr>Cambria Math</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www.tukuppt.com</dc:creator>
  <cp:keywords>tukuppt</cp:keywords>
  <cp:lastModifiedBy>梓越 马</cp:lastModifiedBy>
  <cp:revision>821</cp:revision>
  <dcterms:created xsi:type="dcterms:W3CDTF">2019-11-15T13:11:00Z</dcterms:created>
  <dcterms:modified xsi:type="dcterms:W3CDTF">2026-05-09T13:50:59Z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ICV">
    <vt:lpwstr>E0A8AE0CDB5C4BF18D9F3CA39170EFC5_12</vt:lpwstr>
  </property>
</Properties>
</file>